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1" r:id="rId2"/>
    <p:sldId id="268" r:id="rId3"/>
    <p:sldId id="272" r:id="rId4"/>
    <p:sldId id="274" r:id="rId5"/>
    <p:sldId id="273" r:id="rId6"/>
    <p:sldId id="275" r:id="rId7"/>
    <p:sldId id="277" r:id="rId8"/>
    <p:sldId id="278" r:id="rId9"/>
    <p:sldId id="271" r:id="rId10"/>
    <p:sldId id="270" r:id="rId11"/>
    <p:sldId id="279" r:id="rId12"/>
    <p:sldId id="269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FE3"/>
    <a:srgbClr val="F04B55"/>
    <a:srgbClr val="BF6260"/>
    <a:srgbClr val="D5A2A3"/>
    <a:srgbClr val="BDC3C7"/>
    <a:srgbClr val="BBABBB"/>
    <a:srgbClr val="F9F6EC"/>
    <a:srgbClr val="FAF8F3"/>
    <a:srgbClr val="F6F1E2"/>
    <a:srgbClr val="FEF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305" autoAdjust="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5D656-E2F6-4A2C-A3E5-D51E74BCF7BA}" type="datetimeFigureOut">
              <a:rPr lang="cs-CZ" smtClean="0"/>
              <a:t>11.02.2021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C154E-93E1-4B09-B9CB-2AEA5448CF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03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C154E-93E1-4B09-B9CB-2AEA5448CFF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4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s-E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s-E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DF66-68A3-459A-853B-0CEF08809C65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4B91-ACFF-45BE-8E42-FC29911B63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8674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s-E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s-E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DF66-68A3-459A-853B-0CEF08809C65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4B91-ACFF-45BE-8E42-FC29911B63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6265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s-E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s-E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DF66-68A3-459A-853B-0CEF08809C65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4B91-ACFF-45BE-8E42-FC29911B63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025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s-E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s-E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DF66-68A3-459A-853B-0CEF08809C65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4B91-ACFF-45BE-8E42-FC29911B63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0813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s-E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DF66-68A3-459A-853B-0CEF08809C65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4B91-ACFF-45BE-8E42-FC29911B63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6612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s-E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s-E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s-E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DF66-68A3-459A-853B-0CEF08809C65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4B91-ACFF-45BE-8E42-FC29911B63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6229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s-E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s-E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s-E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DF66-68A3-459A-853B-0CEF08809C65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4B91-ACFF-45BE-8E42-FC29911B63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617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s-E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DF66-68A3-459A-853B-0CEF08809C65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4B91-ACFF-45BE-8E42-FC29911B63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207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DF66-68A3-459A-853B-0CEF08809C65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4B91-ACFF-45BE-8E42-FC29911B63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19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s-E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s-E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DF66-68A3-459A-853B-0CEF08809C65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4B91-ACFF-45BE-8E42-FC29911B63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2802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s-E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DF66-68A3-459A-853B-0CEF08809C65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4B91-ACFF-45BE-8E42-FC29911B63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246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rgbClr val="FF0000">
                <a:alpha val="34000"/>
              </a:srgbClr>
            </a:gs>
            <a:gs pos="81000">
              <a:srgbClr val="C00000">
                <a:alpha val="65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s-E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s-E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2DF66-68A3-459A-853B-0CEF08809C65}" type="datetimeFigureOut">
              <a:rPr lang="es-ES" smtClean="0"/>
              <a:t>11/02/2021</a:t>
            </a:fld>
            <a:endParaRPr lang="es-E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04B91-ACFF-45BE-8E42-FC29911B63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374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crisissome.blogspot.com/2016/05/harlem-renaissance.html" TargetMode="External"/><Relationship Id="rId13" Type="http://schemas.openxmlformats.org/officeDocument/2006/relationships/hyperlink" Target="https://www.amazon.com/New-Negro-Interpretation-Classic-Reprint/dp/1397193905" TargetMode="External"/><Relationship Id="rId18" Type="http://schemas.openxmlformats.org/officeDocument/2006/relationships/hyperlink" Target="https://cz.pinterest.com/pin/11273079689278262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en.wikipedia.org/wiki/Zora_Neale_Hurston" TargetMode="External"/><Relationship Id="rId12" Type="http://schemas.openxmlformats.org/officeDocument/2006/relationships/hyperlink" Target="https://www.wrti.org/post/mr-apollo-has-all-stories-about-historic-theater-harlem" TargetMode="External"/><Relationship Id="rId17" Type="http://schemas.openxmlformats.org/officeDocument/2006/relationships/hyperlink" Target="https://oscorpwlan.wordpress.com/2017/03/24/new-york-city-maps-nyc-and-manhattan-map/" TargetMode="External"/><Relationship Id="rId2" Type="http://schemas.openxmlformats.org/officeDocument/2006/relationships/audio" Target="../media/media10.m4a"/><Relationship Id="rId16" Type="http://schemas.openxmlformats.org/officeDocument/2006/relationships/hyperlink" Target="https://cz.pinterest.com/harlemtoharlem/harlem-renaissance/" TargetMode="External"/><Relationship Id="rId1" Type="http://schemas.microsoft.com/office/2007/relationships/media" Target="../media/media10.m4a"/><Relationship Id="rId6" Type="http://schemas.openxmlformats.org/officeDocument/2006/relationships/hyperlink" Target="https://afrikhepri.org/cs/les-ames-du-peuple-noir-de-william-edward-burghardt-du-bois" TargetMode="External"/><Relationship Id="rId11" Type="http://schemas.openxmlformats.org/officeDocument/2006/relationships/hyperlink" Target="https://www.britannica.com/topic/Cotton-Club" TargetMode="External"/><Relationship Id="rId5" Type="http://schemas.openxmlformats.org/officeDocument/2006/relationships/hyperlink" Target="https://mymodernmet.com/es/renacimiento-harlem/" TargetMode="External"/><Relationship Id="rId15" Type="http://schemas.openxmlformats.org/officeDocument/2006/relationships/hyperlink" Target="https://www.hf.uio.no/ilos/english/research/news-and-events/news/2020/Everyone-digging-their-jazz-was-not" TargetMode="External"/><Relationship Id="rId10" Type="http://schemas.openxmlformats.org/officeDocument/2006/relationships/hyperlink" Target="https://www.indienauta.com/especial-renacimiento-harlem/" TargetMode="External"/><Relationship Id="rId19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hyperlink" Target="https://www.ecured.cu/Ley_Seca_en_Estados_Unidos_(1920-1933)" TargetMode="External"/><Relationship Id="rId14" Type="http://schemas.openxmlformats.org/officeDocument/2006/relationships/hyperlink" Target="https://harvardmagazine.com/2018/03/alain-locke-the-new-negro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2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aoblený obdélník 9"/>
          <p:cNvSpPr/>
          <p:nvPr/>
        </p:nvSpPr>
        <p:spPr>
          <a:xfrm>
            <a:off x="1390918" y="2675731"/>
            <a:ext cx="9350062" cy="1325563"/>
          </a:xfrm>
          <a:prstGeom prst="roundRect">
            <a:avLst/>
          </a:prstGeom>
          <a:solidFill>
            <a:srgbClr val="F2EFE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769512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b="1" dirty="0" smtClean="0">
                <a:latin typeface="Segoe Script" panose="030B0504020000000003" pitchFamily="66" charset="0"/>
              </a:rPr>
              <a:t>El </a:t>
            </a:r>
            <a:r>
              <a:rPr lang="es-ES_tradnl" sz="4800" b="1" dirty="0" smtClean="0">
                <a:latin typeface="Segoe Script" panose="030B0504020000000003" pitchFamily="66" charset="0"/>
              </a:rPr>
              <a:t>Renacimiento de Harlem</a:t>
            </a:r>
            <a:endParaRPr lang="es-ES_tradnl" sz="4800" b="1" dirty="0">
              <a:latin typeface="Segoe Script" panose="030B0504020000000003" pitchFamily="66" charset="0"/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9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13"/>
    </mc:Choice>
    <mc:Fallback xmlns="">
      <p:transition spd="slow" advTm="41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2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aoblený obdélník 10"/>
          <p:cNvSpPr/>
          <p:nvPr/>
        </p:nvSpPr>
        <p:spPr>
          <a:xfrm>
            <a:off x="738388" y="1976045"/>
            <a:ext cx="10769958" cy="4437634"/>
          </a:xfrm>
          <a:prstGeom prst="roundRect">
            <a:avLst/>
          </a:prstGeom>
          <a:solidFill>
            <a:srgbClr val="F2EFE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Zaoblený obdélník 9"/>
          <p:cNvSpPr/>
          <p:nvPr/>
        </p:nvSpPr>
        <p:spPr>
          <a:xfrm>
            <a:off x="4443211" y="365125"/>
            <a:ext cx="3309871" cy="1325563"/>
          </a:xfrm>
          <a:prstGeom prst="roundRect">
            <a:avLst/>
          </a:prstGeom>
          <a:solidFill>
            <a:srgbClr val="F2EFE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dirty="0" smtClean="0">
                <a:latin typeface="+mn-lt"/>
              </a:rPr>
              <a:t>Fuentes</a:t>
            </a:r>
            <a:r>
              <a:rPr lang="cs-CZ" dirty="0">
                <a:latin typeface="+mn-lt"/>
              </a:rPr>
              <a:t>:</a:t>
            </a:r>
            <a:endParaRPr lang="es-ES_tradnl" dirty="0">
              <a:latin typeface="+mn-lt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992746" y="2167847"/>
            <a:ext cx="10515600" cy="4432576"/>
          </a:xfrm>
        </p:spPr>
        <p:txBody>
          <a:bodyPr>
            <a:normAutofit/>
          </a:bodyPr>
          <a:lstStyle/>
          <a:p>
            <a:r>
              <a:rPr lang="es-ES" sz="2000" i="1" dirty="0"/>
              <a:t>100 años del Renacimiento de Harlem, el movimiento que cambió la historia de Nueva York</a:t>
            </a:r>
            <a:r>
              <a:rPr lang="cs-CZ" sz="2000" dirty="0"/>
              <a:t>. (2020, </a:t>
            </a:r>
            <a:r>
              <a:rPr lang="es-ES_tradnl" sz="2000" dirty="0"/>
              <a:t>2 de febrero</a:t>
            </a:r>
            <a:r>
              <a:rPr lang="cs-CZ" sz="2000" dirty="0"/>
              <a:t>). Meik </a:t>
            </a:r>
            <a:r>
              <a:rPr lang="en-GB" sz="2000" dirty="0"/>
              <a:t>Magazine</a:t>
            </a:r>
            <a:r>
              <a:rPr lang="cs-CZ" sz="2000" dirty="0"/>
              <a:t>. https://meikmag.com/100-anos-del-renacimiento-de-harlem</a:t>
            </a:r>
            <a:r>
              <a:rPr lang="cs-CZ" sz="2000" dirty="0" smtClean="0"/>
              <a:t>/</a:t>
            </a:r>
          </a:p>
          <a:p>
            <a:r>
              <a:rPr lang="en-GB" sz="2000" dirty="0" smtClean="0"/>
              <a:t>Blom</a:t>
            </a:r>
            <a:r>
              <a:rPr lang="cs-CZ" sz="2000" dirty="0" smtClean="0"/>
              <a:t>, P. (2016). </a:t>
            </a:r>
            <a:r>
              <a:rPr lang="es-ES" sz="2000" i="1" dirty="0"/>
              <a:t>La fractura: Vida y cultura en Occidente </a:t>
            </a:r>
            <a:r>
              <a:rPr lang="es-ES" sz="2000" i="1" dirty="0" smtClean="0"/>
              <a:t>1918-1938</a:t>
            </a:r>
            <a:r>
              <a:rPr lang="cs-CZ" sz="2000" dirty="0" smtClean="0"/>
              <a:t>. </a:t>
            </a:r>
            <a:r>
              <a:rPr lang="en-GB" sz="2000" dirty="0" smtClean="0"/>
              <a:t>Anagrama</a:t>
            </a:r>
            <a:r>
              <a:rPr lang="cs-CZ" sz="2000" dirty="0" smtClean="0"/>
              <a:t>. </a:t>
            </a:r>
          </a:p>
          <a:p>
            <a:r>
              <a:rPr lang="es-ES_tradnl" sz="2000" i="1" dirty="0" smtClean="0"/>
              <a:t>El Renacimiento de Harlem</a:t>
            </a:r>
            <a:r>
              <a:rPr lang="cs-CZ" sz="2000" dirty="0" smtClean="0"/>
              <a:t>. (2019, 15 </a:t>
            </a:r>
            <a:r>
              <a:rPr lang="es-ES_tradnl" sz="2000" dirty="0" smtClean="0"/>
              <a:t>de enero). La Verdad</a:t>
            </a:r>
            <a:r>
              <a:rPr lang="cs-CZ" sz="2000" dirty="0"/>
              <a:t>. https://laverdadnoticias.com/estiloyvida/El-Renacimiento-de-Harlem-20190115-0010.html</a:t>
            </a:r>
            <a:endParaRPr lang="cs-CZ" sz="2000" dirty="0" smtClean="0"/>
          </a:p>
          <a:p>
            <a:r>
              <a:rPr lang="es-ES_tradnl" sz="2000" dirty="0" smtClean="0"/>
              <a:t>Sienra</a:t>
            </a:r>
            <a:r>
              <a:rPr lang="cs-CZ" sz="2000" dirty="0" smtClean="0"/>
              <a:t>, R. </a:t>
            </a:r>
            <a:r>
              <a:rPr lang="es-ES" sz="2000" i="1" dirty="0" smtClean="0"/>
              <a:t>El </a:t>
            </a:r>
            <a:r>
              <a:rPr lang="es-ES" sz="2000" i="1" dirty="0"/>
              <a:t>Renacimiento de Harlem: Cómo florecieron el arte y cultura afroamericana</a:t>
            </a:r>
            <a:r>
              <a:rPr lang="es-ES" sz="2000" dirty="0" smtClean="0"/>
              <a:t>.</a:t>
            </a:r>
            <a:r>
              <a:rPr lang="cs-CZ" sz="2000" dirty="0" smtClean="0"/>
              <a:t> (2019, 21 de </a:t>
            </a:r>
            <a:r>
              <a:rPr lang="es-ES_tradnl" sz="2000" dirty="0" smtClean="0"/>
              <a:t>febrero</a:t>
            </a:r>
            <a:r>
              <a:rPr lang="cs-CZ" sz="2000" dirty="0" smtClean="0"/>
              <a:t>). My </a:t>
            </a:r>
            <a:r>
              <a:rPr lang="en-GB" sz="2000" dirty="0" smtClean="0"/>
              <a:t>Modern</a:t>
            </a:r>
            <a:r>
              <a:rPr lang="cs-CZ" sz="2000" dirty="0" smtClean="0"/>
              <a:t> </a:t>
            </a:r>
            <a:r>
              <a:rPr lang="cs-CZ" sz="2000" dirty="0"/>
              <a:t>Met. https://mymodernmet.com/es/renacimiento-harlem</a:t>
            </a:r>
            <a:r>
              <a:rPr lang="cs-CZ" sz="2000" dirty="0" smtClean="0"/>
              <a:t>/</a:t>
            </a:r>
          </a:p>
          <a:p>
            <a:r>
              <a:rPr lang="es-ES_tradnl" sz="2000" i="1" dirty="0" smtClean="0"/>
              <a:t>Renacimiento de Harlem</a:t>
            </a:r>
            <a:r>
              <a:rPr lang="es-ES_tradnl" sz="2000" dirty="0"/>
              <a:t>. Wikipedia, la enciclopedia </a:t>
            </a:r>
            <a:r>
              <a:rPr lang="es-ES_tradnl" sz="2000" dirty="0" smtClean="0"/>
              <a:t>libre</a:t>
            </a:r>
            <a:r>
              <a:rPr lang="cs-CZ" sz="2000" dirty="0" smtClean="0"/>
              <a:t>. https</a:t>
            </a:r>
            <a:r>
              <a:rPr lang="cs-CZ" sz="2000" dirty="0"/>
              <a:t>://</a:t>
            </a:r>
            <a:r>
              <a:rPr lang="cs-CZ" sz="2000" dirty="0" smtClean="0"/>
              <a:t>es.qaz.wiki/wiki/Harlem_Renaissance</a:t>
            </a:r>
          </a:p>
          <a:p>
            <a:r>
              <a:rPr lang="en-GB" sz="2000" dirty="0" smtClean="0"/>
              <a:t>Takaki</a:t>
            </a:r>
            <a:r>
              <a:rPr lang="cs-CZ" sz="2000" dirty="0" smtClean="0"/>
              <a:t>, R. (1993). </a:t>
            </a:r>
            <a:r>
              <a:rPr lang="en-US" sz="2000" i="1" dirty="0" smtClean="0"/>
              <a:t>A </a:t>
            </a:r>
            <a:r>
              <a:rPr lang="en-US" sz="2000" i="1" dirty="0"/>
              <a:t>different </a:t>
            </a:r>
            <a:r>
              <a:rPr lang="en-US" sz="2000" i="1" dirty="0" smtClean="0"/>
              <a:t>mirror:</a:t>
            </a:r>
            <a:r>
              <a:rPr lang="cs-CZ" sz="2000" i="1" dirty="0" smtClean="0"/>
              <a:t> </a:t>
            </a:r>
            <a:r>
              <a:rPr lang="cs-CZ" sz="2000" i="1" dirty="0"/>
              <a:t>A</a:t>
            </a:r>
            <a:r>
              <a:rPr lang="en-US" sz="2000" i="1" dirty="0" smtClean="0"/>
              <a:t> </a:t>
            </a:r>
            <a:r>
              <a:rPr lang="cs-CZ" sz="2000" i="1" dirty="0" smtClean="0"/>
              <a:t>H</a:t>
            </a:r>
            <a:r>
              <a:rPr lang="en-US" sz="2000" i="1" dirty="0" smtClean="0"/>
              <a:t>is</a:t>
            </a:r>
            <a:r>
              <a:rPr lang="cs-CZ" sz="2000" i="1" dirty="0" smtClean="0"/>
              <a:t>tory</a:t>
            </a:r>
            <a:r>
              <a:rPr lang="en-US" sz="2000" i="1" dirty="0" smtClean="0"/>
              <a:t> </a:t>
            </a:r>
            <a:r>
              <a:rPr lang="en-US" sz="2000" i="1" dirty="0"/>
              <a:t>of </a:t>
            </a:r>
            <a:r>
              <a:rPr lang="cs-CZ" sz="2000" i="1" dirty="0" smtClean="0"/>
              <a:t>M</a:t>
            </a:r>
            <a:r>
              <a:rPr lang="en-US" sz="2000" i="1" dirty="0" smtClean="0"/>
              <a:t>ulticultural America</a:t>
            </a:r>
            <a:r>
              <a:rPr lang="cs-CZ" sz="2000" dirty="0" smtClean="0"/>
              <a:t>. </a:t>
            </a:r>
            <a:r>
              <a:rPr lang="en-GB" sz="2000" dirty="0" smtClean="0"/>
              <a:t>Back Bay Books</a:t>
            </a:r>
            <a:r>
              <a:rPr lang="cs-CZ" sz="2000" dirty="0" smtClean="0"/>
              <a:t>: Boston.</a:t>
            </a:r>
          </a:p>
          <a:p>
            <a:r>
              <a:rPr lang="fr-FR" sz="2000" i="1" dirty="0"/>
              <a:t>W. E. B. Du </a:t>
            </a:r>
            <a:r>
              <a:rPr lang="fr-FR" sz="2000" i="1" dirty="0" smtClean="0"/>
              <a:t>Bois</a:t>
            </a:r>
            <a:r>
              <a:rPr lang="cs-CZ" sz="2000" dirty="0" smtClean="0"/>
              <a:t>. </a:t>
            </a:r>
            <a:r>
              <a:rPr lang="es-ES_tradnl" sz="2000" dirty="0"/>
              <a:t>Wikipedia, la enciclopedia libre</a:t>
            </a:r>
            <a:r>
              <a:rPr lang="cs-CZ" sz="2000" dirty="0"/>
              <a:t>. https://es.wikipedia.org/wiki/W._E._B._</a:t>
            </a:r>
            <a:r>
              <a:rPr lang="cs-CZ" sz="2000" dirty="0" smtClean="0"/>
              <a:t>Du_Bois</a:t>
            </a:r>
          </a:p>
          <a:p>
            <a:endParaRPr lang="cs-CZ" sz="2000" dirty="0"/>
          </a:p>
          <a:p>
            <a:endParaRPr lang="es-ES_tradnl" sz="2000" dirty="0" smtClean="0"/>
          </a:p>
          <a:p>
            <a:endParaRPr lang="en-GB" sz="20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3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8"/>
    </mc:Choice>
    <mc:Fallback xmlns="">
      <p:transition spd="slow" advTm="5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2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aoblený obdélník 10"/>
          <p:cNvSpPr/>
          <p:nvPr/>
        </p:nvSpPr>
        <p:spPr>
          <a:xfrm>
            <a:off x="738388" y="1976045"/>
            <a:ext cx="10769958" cy="4437634"/>
          </a:xfrm>
          <a:prstGeom prst="roundRect">
            <a:avLst/>
          </a:prstGeom>
          <a:solidFill>
            <a:srgbClr val="F2EFE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Zaoblený obdélník 9"/>
          <p:cNvSpPr/>
          <p:nvPr/>
        </p:nvSpPr>
        <p:spPr>
          <a:xfrm>
            <a:off x="4443211" y="365125"/>
            <a:ext cx="3309871" cy="1325563"/>
          </a:xfrm>
          <a:prstGeom prst="roundRect">
            <a:avLst/>
          </a:prstGeom>
          <a:solidFill>
            <a:srgbClr val="F2EFE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dirty="0" smtClean="0">
                <a:latin typeface="+mn-lt"/>
              </a:rPr>
              <a:t>Fuentes</a:t>
            </a:r>
            <a:r>
              <a:rPr lang="cs-CZ" dirty="0">
                <a:latin typeface="+mn-lt"/>
              </a:rPr>
              <a:t> </a:t>
            </a:r>
            <a:r>
              <a:rPr lang="cs-CZ" dirty="0" smtClean="0">
                <a:latin typeface="+mn-lt"/>
              </a:rPr>
              <a:t>de </a:t>
            </a:r>
            <a:r>
              <a:rPr lang="cs-CZ" dirty="0" err="1" smtClean="0">
                <a:latin typeface="+mn-lt"/>
              </a:rPr>
              <a:t>imágenes</a:t>
            </a:r>
            <a:endParaRPr lang="es-ES_tradnl" dirty="0">
              <a:latin typeface="+mn-lt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992746" y="2167847"/>
            <a:ext cx="10515600" cy="443257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s-ES_tradnl" sz="1800" dirty="0" smtClean="0"/>
          </a:p>
          <a:p>
            <a:r>
              <a:rPr lang="en-GB" sz="2200" dirty="0" smtClean="0">
                <a:hlinkClick r:id="rId5"/>
              </a:rPr>
              <a:t>https</a:t>
            </a:r>
            <a:r>
              <a:rPr lang="en-GB" sz="2200" dirty="0">
                <a:hlinkClick r:id="rId5"/>
              </a:rPr>
              <a:t>://mymodernmet.com/es/renacimiento-harlem</a:t>
            </a:r>
            <a:r>
              <a:rPr lang="en-GB" sz="2200" dirty="0" smtClean="0">
                <a:hlinkClick r:id="rId5"/>
              </a:rPr>
              <a:t>/</a:t>
            </a:r>
            <a:endParaRPr lang="cs-CZ" sz="2200" dirty="0" smtClean="0"/>
          </a:p>
          <a:p>
            <a:r>
              <a:rPr lang="cs-CZ" sz="2200" dirty="0" smtClean="0">
                <a:hlinkClick r:id="rId6"/>
              </a:rPr>
              <a:t>https</a:t>
            </a:r>
            <a:r>
              <a:rPr lang="cs-CZ" sz="2200" dirty="0">
                <a:hlinkClick r:id="rId6"/>
              </a:rPr>
              <a:t>://</a:t>
            </a:r>
            <a:r>
              <a:rPr lang="cs-CZ" sz="2200" dirty="0" smtClean="0">
                <a:hlinkClick r:id="rId6"/>
              </a:rPr>
              <a:t>afrikhepri.org/cs/les-ames-du-peuple-noir-de-william-edward-burghardt-du-bois</a:t>
            </a:r>
            <a:endParaRPr lang="cs-CZ" sz="2200" dirty="0" smtClean="0"/>
          </a:p>
          <a:p>
            <a:r>
              <a:rPr lang="cs-CZ" sz="2200" dirty="0">
                <a:hlinkClick r:id="rId7"/>
              </a:rPr>
              <a:t>https://</a:t>
            </a:r>
            <a:r>
              <a:rPr lang="cs-CZ" sz="2200" dirty="0" smtClean="0">
                <a:hlinkClick r:id="rId7"/>
              </a:rPr>
              <a:t>en.wikipedia.org/wiki/Zora_Neale_Hurston</a:t>
            </a:r>
            <a:endParaRPr lang="cs-CZ" sz="2200" dirty="0" smtClean="0"/>
          </a:p>
          <a:p>
            <a:r>
              <a:rPr lang="cs-CZ" sz="2200" dirty="0">
                <a:hlinkClick r:id="rId8"/>
              </a:rPr>
              <a:t>http://</a:t>
            </a:r>
            <a:r>
              <a:rPr lang="cs-CZ" sz="2200" dirty="0" smtClean="0">
                <a:hlinkClick r:id="rId8"/>
              </a:rPr>
              <a:t>crisissome.blogspot.com/2016/05/harlem-renaissance.html</a:t>
            </a:r>
            <a:endParaRPr lang="cs-CZ" sz="2200" dirty="0" smtClean="0"/>
          </a:p>
          <a:p>
            <a:r>
              <a:rPr lang="cs-CZ" sz="2200" dirty="0">
                <a:hlinkClick r:id="rId9"/>
              </a:rPr>
              <a:t>https://www.ecured.cu/</a:t>
            </a:r>
            <a:r>
              <a:rPr lang="cs-CZ" sz="2200" dirty="0" err="1">
                <a:hlinkClick r:id="rId9"/>
              </a:rPr>
              <a:t>Ley_Seca_en_Estados_Unidos</a:t>
            </a:r>
            <a:r>
              <a:rPr lang="cs-CZ" sz="2200" dirty="0">
                <a:hlinkClick r:id="rId9"/>
              </a:rPr>
              <a:t>_(1920-1933</a:t>
            </a:r>
            <a:r>
              <a:rPr lang="cs-CZ" sz="2200" dirty="0" smtClean="0">
                <a:hlinkClick r:id="rId9"/>
              </a:rPr>
              <a:t>)</a:t>
            </a:r>
            <a:endParaRPr lang="cs-CZ" sz="2200" dirty="0" smtClean="0"/>
          </a:p>
          <a:p>
            <a:r>
              <a:rPr lang="cs-CZ" sz="2200" dirty="0">
                <a:hlinkClick r:id="rId10"/>
              </a:rPr>
              <a:t>https://www.indienauta.com/especial-renacimiento-harlem</a:t>
            </a:r>
            <a:r>
              <a:rPr lang="cs-CZ" sz="2200" dirty="0" smtClean="0">
                <a:hlinkClick r:id="rId10"/>
              </a:rPr>
              <a:t>/</a:t>
            </a:r>
            <a:endParaRPr lang="cs-CZ" sz="2200" dirty="0" smtClean="0"/>
          </a:p>
          <a:p>
            <a:r>
              <a:rPr lang="cs-CZ" sz="2200" dirty="0">
                <a:hlinkClick r:id="rId11"/>
              </a:rPr>
              <a:t>https://</a:t>
            </a:r>
            <a:r>
              <a:rPr lang="cs-CZ" sz="2200" dirty="0" smtClean="0">
                <a:hlinkClick r:id="rId11"/>
              </a:rPr>
              <a:t>www.britannica.com/topic/Cotton-Club</a:t>
            </a:r>
            <a:endParaRPr lang="cs-CZ" sz="2200" dirty="0" smtClean="0"/>
          </a:p>
          <a:p>
            <a:r>
              <a:rPr lang="cs-CZ" sz="2200" dirty="0">
                <a:hlinkClick r:id="rId12"/>
              </a:rPr>
              <a:t>https://</a:t>
            </a:r>
            <a:r>
              <a:rPr lang="cs-CZ" sz="2200" dirty="0" smtClean="0">
                <a:hlinkClick r:id="rId12"/>
              </a:rPr>
              <a:t>www.wrti.org/post/mr-apollo-has-all-stories-about-historic-theater-harlem</a:t>
            </a:r>
            <a:endParaRPr lang="cs-CZ" sz="2200" dirty="0" smtClean="0"/>
          </a:p>
          <a:p>
            <a:r>
              <a:rPr lang="cs-CZ" sz="2200" dirty="0">
                <a:hlinkClick r:id="rId13"/>
              </a:rPr>
              <a:t>https://</a:t>
            </a:r>
            <a:r>
              <a:rPr lang="cs-CZ" sz="2200" dirty="0" smtClean="0">
                <a:hlinkClick r:id="rId13"/>
              </a:rPr>
              <a:t>www.amazon.com/New-Negro-Interpretation-Classic-Reprint/dp/1397193905</a:t>
            </a:r>
            <a:endParaRPr lang="cs-CZ" sz="2200" dirty="0" smtClean="0"/>
          </a:p>
          <a:p>
            <a:r>
              <a:rPr lang="cs-CZ" sz="2200" dirty="0">
                <a:hlinkClick r:id="rId14"/>
              </a:rPr>
              <a:t>https://</a:t>
            </a:r>
            <a:r>
              <a:rPr lang="cs-CZ" sz="2200" dirty="0" smtClean="0">
                <a:hlinkClick r:id="rId14"/>
              </a:rPr>
              <a:t>harvardmagazine.com/2018/03/alain-locke-the-new-negro</a:t>
            </a:r>
            <a:endParaRPr lang="cs-CZ" sz="2200" dirty="0" smtClean="0"/>
          </a:p>
          <a:p>
            <a:r>
              <a:rPr lang="cs-CZ" sz="2200" dirty="0">
                <a:hlinkClick r:id="rId15"/>
              </a:rPr>
              <a:t>https://</a:t>
            </a:r>
            <a:r>
              <a:rPr lang="cs-CZ" sz="2200" dirty="0" smtClean="0">
                <a:hlinkClick r:id="rId15"/>
              </a:rPr>
              <a:t>www.hf.uio.no/ilos/english/research/news-and-events/news/2020/Everyone-digging-their-jazz-was-not</a:t>
            </a:r>
            <a:endParaRPr lang="cs-CZ" sz="2200" dirty="0" smtClean="0"/>
          </a:p>
          <a:p>
            <a:r>
              <a:rPr lang="cs-CZ" sz="2200" dirty="0">
                <a:hlinkClick r:id="rId16"/>
              </a:rPr>
              <a:t>https://cz.pinterest.com/harlemtoharlem/harlem-renaissance</a:t>
            </a:r>
            <a:r>
              <a:rPr lang="cs-CZ" sz="2200" dirty="0" smtClean="0">
                <a:hlinkClick r:id="rId16"/>
              </a:rPr>
              <a:t>/</a:t>
            </a:r>
            <a:endParaRPr lang="cs-CZ" sz="2200" dirty="0" smtClean="0"/>
          </a:p>
          <a:p>
            <a:r>
              <a:rPr lang="cs-CZ" sz="2200" dirty="0">
                <a:hlinkClick r:id="rId17"/>
              </a:rPr>
              <a:t>https://oscorpwlan.wordpress.com/2017/03/24/new-york-city-maps-nyc-and-manhattan-map</a:t>
            </a:r>
            <a:r>
              <a:rPr lang="cs-CZ" sz="2200" dirty="0" smtClean="0">
                <a:hlinkClick r:id="rId17"/>
              </a:rPr>
              <a:t>/</a:t>
            </a:r>
            <a:endParaRPr lang="cs-CZ" sz="2200" dirty="0" smtClean="0"/>
          </a:p>
          <a:p>
            <a:r>
              <a:rPr lang="cs-CZ" sz="2200" dirty="0">
                <a:hlinkClick r:id="rId18"/>
              </a:rPr>
              <a:t>https://cz.pinterest.com/pin/112730796892782620</a:t>
            </a:r>
            <a:r>
              <a:rPr lang="cs-CZ" sz="2200" dirty="0" smtClean="0">
                <a:hlinkClick r:id="rId18"/>
              </a:rPr>
              <a:t>/</a:t>
            </a:r>
            <a:r>
              <a:rPr lang="cs-CZ" sz="2200" dirty="0"/>
              <a:t/>
            </a:r>
            <a:br>
              <a:rPr lang="cs-CZ" sz="2200" dirty="0"/>
            </a:br>
            <a:endParaRPr lang="cs-CZ" sz="2200" dirty="0" smtClean="0"/>
          </a:p>
          <a:p>
            <a:endParaRPr lang="cs-CZ" sz="1800" dirty="0" smtClean="0"/>
          </a:p>
          <a:p>
            <a:endParaRPr lang="cs-CZ" sz="2000" dirty="0" smtClean="0"/>
          </a:p>
          <a:p>
            <a:pPr marL="0" indent="0">
              <a:buNone/>
            </a:pPr>
            <a:r>
              <a:rPr lang="cs-CZ" sz="2000" dirty="0"/>
              <a:t/>
            </a:r>
            <a:br>
              <a:rPr lang="cs-CZ" sz="2000" dirty="0"/>
            </a:br>
            <a:endParaRPr lang="cs-CZ" sz="2000" dirty="0" smtClean="0"/>
          </a:p>
          <a:p>
            <a:endParaRPr lang="cs-CZ" sz="2000" dirty="0" smtClean="0"/>
          </a:p>
          <a:p>
            <a:endParaRPr lang="en-GB" sz="20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1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8"/>
    </mc:Choice>
    <mc:Fallback xmlns="">
      <p:transition spd="slow" advTm="5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2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aoblený obdélník 9"/>
          <p:cNvSpPr/>
          <p:nvPr/>
        </p:nvSpPr>
        <p:spPr>
          <a:xfrm>
            <a:off x="1635617" y="2824990"/>
            <a:ext cx="9324304" cy="1325563"/>
          </a:xfrm>
          <a:prstGeom prst="roundRect">
            <a:avLst/>
          </a:prstGeom>
          <a:solidFill>
            <a:srgbClr val="F2EFE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966988" y="28249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_tradnl" sz="5400" b="1" dirty="0">
                <a:latin typeface="Segoe Script" panose="030B0504020000000003" pitchFamily="66" charset="0"/>
                <a:cs typeface="Arial" panose="020B0604020202020204" pitchFamily="34" charset="0"/>
              </a:rPr>
              <a:t>Gracias por su atención. </a:t>
            </a:r>
            <a:endParaRPr lang="es-ES" sz="5400" b="1" dirty="0">
              <a:latin typeface="Segoe Script" panose="030B0504020000000003" pitchFamily="66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9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2"/>
    </mc:Choice>
    <mc:Fallback xmlns="">
      <p:transition spd="slow" advTm="6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2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aoblený obdélník 10"/>
          <p:cNvSpPr/>
          <p:nvPr/>
        </p:nvSpPr>
        <p:spPr>
          <a:xfrm>
            <a:off x="379254" y="2448759"/>
            <a:ext cx="3520360" cy="4288665"/>
          </a:xfrm>
          <a:prstGeom prst="roundRect">
            <a:avLst/>
          </a:prstGeom>
          <a:solidFill>
            <a:srgbClr val="F2EFE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Zaoblený obdélník 9"/>
          <p:cNvSpPr/>
          <p:nvPr/>
        </p:nvSpPr>
        <p:spPr>
          <a:xfrm>
            <a:off x="456408" y="357436"/>
            <a:ext cx="3425780" cy="1325563"/>
          </a:xfrm>
          <a:prstGeom prst="roundRect">
            <a:avLst/>
          </a:prstGeom>
          <a:solidFill>
            <a:srgbClr val="F2EFE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456408" y="385515"/>
            <a:ext cx="3362325" cy="1325563"/>
          </a:xfrm>
        </p:spPr>
        <p:txBody>
          <a:bodyPr/>
          <a:lstStyle/>
          <a:p>
            <a:pPr algn="ctr"/>
            <a:r>
              <a:rPr lang="es-ES_tradnl" dirty="0" smtClean="0">
                <a:latin typeface="+mn-lt"/>
              </a:rPr>
              <a:t>Estructura:</a:t>
            </a:r>
            <a:endParaRPr lang="es-ES_tradnl" dirty="0">
              <a:latin typeface="+mn-lt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594439" y="2014538"/>
            <a:ext cx="3705225" cy="4697069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>
              <a:lnSpc>
                <a:spcPct val="160000"/>
              </a:lnSpc>
            </a:pPr>
            <a:r>
              <a:rPr lang="es-ES_tradnl" sz="2400" dirty="0" smtClean="0"/>
              <a:t>Introducción </a:t>
            </a:r>
            <a:r>
              <a:rPr lang="cs-CZ" sz="2400" dirty="0" smtClean="0"/>
              <a:t>al </a:t>
            </a:r>
            <a:r>
              <a:rPr lang="es-ES_tradnl" sz="2400" dirty="0" smtClean="0"/>
              <a:t>tema</a:t>
            </a:r>
            <a:endParaRPr lang="cs-CZ" sz="2400" dirty="0" smtClean="0"/>
          </a:p>
          <a:p>
            <a:pPr>
              <a:lnSpc>
                <a:spcPct val="160000"/>
              </a:lnSpc>
            </a:pPr>
            <a:r>
              <a:rPr lang="es-ES_tradnl" sz="2400" dirty="0" smtClean="0"/>
              <a:t>Antecedentes</a:t>
            </a:r>
            <a:endParaRPr lang="cs-CZ" sz="2400" dirty="0" smtClean="0"/>
          </a:p>
          <a:p>
            <a:pPr>
              <a:lnSpc>
                <a:spcPct val="160000"/>
              </a:lnSpc>
            </a:pPr>
            <a:r>
              <a:rPr lang="es-ES_tradnl" sz="2400" dirty="0" smtClean="0"/>
              <a:t>Barrio</a:t>
            </a:r>
            <a:r>
              <a:rPr lang="cs-CZ" sz="2400" dirty="0" smtClean="0"/>
              <a:t> de </a:t>
            </a:r>
            <a:r>
              <a:rPr lang="en-GB" sz="2400" dirty="0" smtClean="0"/>
              <a:t>Harlem</a:t>
            </a:r>
            <a:endParaRPr lang="cs-CZ" sz="2400" dirty="0" smtClean="0"/>
          </a:p>
          <a:p>
            <a:pPr>
              <a:lnSpc>
                <a:spcPct val="160000"/>
              </a:lnSpc>
            </a:pPr>
            <a:r>
              <a:rPr lang="es-ES_tradnl" sz="2400" dirty="0" smtClean="0"/>
              <a:t>Literatura</a:t>
            </a:r>
            <a:r>
              <a:rPr lang="cs-CZ" sz="2400" dirty="0" smtClean="0"/>
              <a:t>, </a:t>
            </a:r>
            <a:r>
              <a:rPr lang="es-ES_tradnl" sz="2400" dirty="0" smtClean="0"/>
              <a:t>Música </a:t>
            </a:r>
          </a:p>
          <a:p>
            <a:pPr>
              <a:lnSpc>
                <a:spcPct val="160000"/>
              </a:lnSpc>
            </a:pPr>
            <a:r>
              <a:rPr lang="es-ES_tradnl" sz="2400" dirty="0" smtClean="0"/>
              <a:t>Legado </a:t>
            </a:r>
          </a:p>
          <a:p>
            <a:endParaRPr lang="cs-CZ" dirty="0" smtClean="0"/>
          </a:p>
          <a:p>
            <a:endParaRPr lang="es-ES_tradnl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en-GB" dirty="0" smtClean="0"/>
          </a:p>
          <a:p>
            <a:endParaRPr lang="cs-CZ" dirty="0" smtClean="0"/>
          </a:p>
          <a:p>
            <a:endParaRPr lang="es-ES_tradnl" dirty="0" smtClean="0"/>
          </a:p>
          <a:p>
            <a:endParaRPr lang="cs-CZ" dirty="0" smtClean="0"/>
          </a:p>
          <a:p>
            <a:endParaRPr lang="es-ES_tradnl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49" y="2817830"/>
            <a:ext cx="5626911" cy="389377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326" y="213817"/>
            <a:ext cx="4457703" cy="3347243"/>
          </a:xfrm>
          <a:prstGeom prst="rect">
            <a:avLst/>
          </a:prstGeom>
        </p:spPr>
      </p:pic>
      <p:pic>
        <p:nvPicPr>
          <p:cNvPr id="17" name="Zvu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7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45"/>
    </mc:Choice>
    <mc:Fallback xmlns="">
      <p:transition spd="slow" advTm="42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2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aoblený obdélník 9"/>
          <p:cNvSpPr/>
          <p:nvPr/>
        </p:nvSpPr>
        <p:spPr>
          <a:xfrm>
            <a:off x="1957589" y="365125"/>
            <a:ext cx="8281115" cy="1325563"/>
          </a:xfrm>
          <a:prstGeom prst="roundRect">
            <a:avLst/>
          </a:prstGeom>
          <a:solidFill>
            <a:srgbClr val="F2EFE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Zaoblený obdélník 10"/>
          <p:cNvSpPr/>
          <p:nvPr/>
        </p:nvSpPr>
        <p:spPr>
          <a:xfrm>
            <a:off x="283335" y="1893193"/>
            <a:ext cx="11546496" cy="4850507"/>
          </a:xfrm>
          <a:prstGeom prst="roundRect">
            <a:avLst/>
          </a:prstGeom>
          <a:solidFill>
            <a:srgbClr val="F2EFE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¿Qué es el Renacimiento de Harlem? 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1"/>
          </p:nvPr>
        </p:nvSpPr>
        <p:spPr>
          <a:xfrm>
            <a:off x="281464" y="2506662"/>
            <a:ext cx="5133499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200" dirty="0" smtClean="0"/>
              <a:t>1920-1930</a:t>
            </a:r>
          </a:p>
          <a:p>
            <a:pPr>
              <a:lnSpc>
                <a:spcPct val="150000"/>
              </a:lnSpc>
            </a:pPr>
            <a:r>
              <a:rPr lang="es-ES" sz="2200" dirty="0"/>
              <a:t>florecimiento del arte, la literatura y el pensamiento político afroamericanos</a:t>
            </a:r>
            <a:endParaRPr lang="cs-CZ" sz="2200" dirty="0" smtClean="0"/>
          </a:p>
          <a:p>
            <a:pPr>
              <a:lnSpc>
                <a:spcPct val="150000"/>
              </a:lnSpc>
            </a:pPr>
            <a:r>
              <a:rPr lang="es-ES_tradnl" sz="2200" dirty="0" smtClean="0"/>
              <a:t>“Nuevo </a:t>
            </a:r>
            <a:r>
              <a:rPr lang="es-ES_tradnl" sz="2200" dirty="0"/>
              <a:t>Movimiento </a:t>
            </a:r>
            <a:r>
              <a:rPr lang="es-ES_tradnl" sz="2200" dirty="0" smtClean="0"/>
              <a:t>Negro</a:t>
            </a:r>
            <a:r>
              <a:rPr lang="es-ES_tradnl" sz="2200" dirty="0"/>
              <a:t>”</a:t>
            </a:r>
            <a:endParaRPr lang="cs-CZ" sz="2200" dirty="0"/>
          </a:p>
          <a:p>
            <a:pPr marL="0" indent="0">
              <a:lnSpc>
                <a:spcPct val="150000"/>
              </a:lnSpc>
              <a:buNone/>
            </a:pPr>
            <a:endParaRPr lang="es-ES_tradnl" sz="24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5857875" y="2010513"/>
            <a:ext cx="5181600" cy="4180738"/>
          </a:xfrm>
        </p:spPr>
        <p:txBody>
          <a:bodyPr>
            <a:normAutofit/>
          </a:bodyPr>
          <a:lstStyle/>
          <a:p>
            <a:pPr lvl="6"/>
            <a:r>
              <a:rPr lang="cs-CZ" sz="2000" b="1" u="sng" dirty="0" smtClean="0"/>
              <a:t>Alain </a:t>
            </a:r>
            <a:r>
              <a:rPr lang="en-GB" sz="2000" b="1" u="sng" dirty="0" smtClean="0"/>
              <a:t>LeRoy</a:t>
            </a:r>
            <a:r>
              <a:rPr lang="cs-CZ" sz="2000" b="1" u="sng" dirty="0" smtClean="0"/>
              <a:t> Locke</a:t>
            </a:r>
            <a:endParaRPr lang="es-ES_tradnl" sz="2000" b="1" u="sng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56" y="2413409"/>
            <a:ext cx="2894171" cy="412192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797" y="2413409"/>
            <a:ext cx="3248073" cy="4121920"/>
          </a:xfrm>
          <a:prstGeom prst="rect">
            <a:avLst/>
          </a:prstGeom>
        </p:spPr>
      </p:pic>
      <p:pic>
        <p:nvPicPr>
          <p:cNvPr id="12" name="Zvu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7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57"/>
    </mc:Choice>
    <mc:Fallback xmlns="">
      <p:transition spd="slow" advTm="49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2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aoblený obdélník 9"/>
          <p:cNvSpPr/>
          <p:nvPr/>
        </p:nvSpPr>
        <p:spPr>
          <a:xfrm>
            <a:off x="3364605" y="204166"/>
            <a:ext cx="5087155" cy="1325563"/>
          </a:xfrm>
          <a:prstGeom prst="roundRect">
            <a:avLst/>
          </a:prstGeom>
          <a:solidFill>
            <a:srgbClr val="F2EFE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Zaoblený obdélník 10"/>
          <p:cNvSpPr/>
          <p:nvPr/>
        </p:nvSpPr>
        <p:spPr>
          <a:xfrm>
            <a:off x="650383" y="1770029"/>
            <a:ext cx="10673366" cy="5087971"/>
          </a:xfrm>
          <a:prstGeom prst="roundRect">
            <a:avLst/>
          </a:prstGeom>
          <a:solidFill>
            <a:srgbClr val="F2EFE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650382" y="224564"/>
            <a:ext cx="10515600" cy="1325563"/>
          </a:xfrm>
        </p:spPr>
        <p:txBody>
          <a:bodyPr/>
          <a:lstStyle/>
          <a:p>
            <a:pPr algn="ctr"/>
            <a:r>
              <a:rPr lang="es-ES_tradnl" dirty="0" smtClean="0"/>
              <a:t>Antecedentes</a:t>
            </a:r>
            <a:endParaRPr lang="es-ES_tradnl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1030934" y="193455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ES_tradnl" sz="2400" b="1" u="sng" dirty="0" smtClean="0"/>
              <a:t>Gran </a:t>
            </a:r>
            <a:r>
              <a:rPr lang="es-ES_tradnl" sz="2400" b="1" u="sng" dirty="0"/>
              <a:t>Migración </a:t>
            </a:r>
            <a:r>
              <a:rPr lang="es-ES_tradnl" sz="2400" b="1" u="sng" dirty="0" smtClean="0"/>
              <a:t>Afroamericana</a:t>
            </a:r>
            <a:r>
              <a:rPr lang="cs-CZ" sz="2400" dirty="0" smtClean="0"/>
              <a:t>		</a:t>
            </a:r>
            <a:r>
              <a:rPr lang="es-ES_tradnl" sz="2400" u="sng" dirty="0" smtClean="0"/>
              <a:t>Otros </a:t>
            </a:r>
            <a:r>
              <a:rPr lang="es-ES_tradnl" sz="2400" u="sng" dirty="0"/>
              <a:t>factores</a:t>
            </a:r>
            <a:r>
              <a:rPr lang="es-ES_tradnl" sz="2400" dirty="0"/>
              <a:t>: </a:t>
            </a:r>
            <a:endParaRPr lang="cs-CZ" sz="2400" u="sng" dirty="0"/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2200" dirty="0" smtClean="0"/>
              <a:t>1915-1930					- </a:t>
            </a:r>
            <a:r>
              <a:rPr lang="es-ES_tradnl" sz="2200" dirty="0" smtClean="0"/>
              <a:t>interés </a:t>
            </a:r>
            <a:r>
              <a:rPr lang="es-ES_tradnl" sz="2200" dirty="0"/>
              <a:t>por el </a:t>
            </a:r>
            <a:r>
              <a:rPr lang="es-ES_tradnl" sz="2200" dirty="0" smtClean="0"/>
              <a:t>arte</a:t>
            </a:r>
            <a:r>
              <a:rPr lang="cs-CZ" sz="2200" dirty="0" smtClean="0"/>
              <a:t> </a:t>
            </a:r>
            <a:r>
              <a:rPr lang="es-ES_tradnl" sz="2200" dirty="0" smtClean="0"/>
              <a:t>afroamericano</a:t>
            </a:r>
            <a:endParaRPr lang="cs-CZ" sz="2200" dirty="0" smtClean="0"/>
          </a:p>
          <a:p>
            <a:pPr>
              <a:lnSpc>
                <a:spcPct val="100000"/>
              </a:lnSpc>
              <a:buFontTx/>
              <a:buChar char="-"/>
            </a:pPr>
            <a:r>
              <a:rPr lang="es-ES" sz="2200" dirty="0" smtClean="0"/>
              <a:t>cientos </a:t>
            </a:r>
            <a:r>
              <a:rPr lang="es-ES" sz="2200" dirty="0"/>
              <a:t>de miles de afroamericanos </a:t>
            </a:r>
            <a:r>
              <a:rPr lang="cs-CZ" sz="2200" dirty="0" smtClean="0"/>
              <a:t>                   - </a:t>
            </a:r>
            <a:r>
              <a:rPr lang="es-ES" sz="2200" dirty="0" smtClean="0"/>
              <a:t>Ley </a:t>
            </a:r>
            <a:r>
              <a:rPr lang="es-ES" sz="2200" dirty="0"/>
              <a:t>de la Prohibición Nacional</a:t>
            </a:r>
            <a:endParaRPr lang="es-ES_tradnl" sz="2200" dirty="0"/>
          </a:p>
          <a:p>
            <a:pPr>
              <a:lnSpc>
                <a:spcPct val="100000"/>
              </a:lnSpc>
              <a:buFontTx/>
              <a:buChar char="-"/>
            </a:pPr>
            <a:endParaRPr lang="cs-CZ" sz="2400" dirty="0" smtClean="0"/>
          </a:p>
          <a:p>
            <a:pPr marL="0" indent="0">
              <a:lnSpc>
                <a:spcPct val="100000"/>
              </a:lnSpc>
              <a:buNone/>
            </a:pPr>
            <a:endParaRPr lang="cs-CZ" sz="2400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63" y="3654026"/>
            <a:ext cx="4221084" cy="289712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70" y="3405809"/>
            <a:ext cx="4314422" cy="3393559"/>
          </a:xfrm>
          <a:prstGeom prst="rect">
            <a:avLst/>
          </a:prstGeom>
        </p:spPr>
      </p:pic>
      <p:pic>
        <p:nvPicPr>
          <p:cNvPr id="12" name="Zvu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4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32"/>
    </mc:Choice>
    <mc:Fallback xmlns="">
      <p:transition spd="slow" advTm="101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2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aoblený obdélník 9"/>
          <p:cNvSpPr/>
          <p:nvPr/>
        </p:nvSpPr>
        <p:spPr>
          <a:xfrm>
            <a:off x="3082679" y="240144"/>
            <a:ext cx="5915024" cy="1135294"/>
          </a:xfrm>
          <a:prstGeom prst="roundRect">
            <a:avLst/>
          </a:prstGeom>
          <a:solidFill>
            <a:srgbClr val="F2EFE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Zaoblený obdélník 10"/>
          <p:cNvSpPr/>
          <p:nvPr/>
        </p:nvSpPr>
        <p:spPr>
          <a:xfrm>
            <a:off x="300252" y="1600200"/>
            <a:ext cx="11791664" cy="5155483"/>
          </a:xfrm>
          <a:prstGeom prst="roundRect">
            <a:avLst/>
          </a:prstGeom>
          <a:solidFill>
            <a:srgbClr val="F2EFE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782391" y="240142"/>
            <a:ext cx="10515600" cy="1135295"/>
          </a:xfrm>
        </p:spPr>
        <p:txBody>
          <a:bodyPr/>
          <a:lstStyle/>
          <a:p>
            <a:pPr algn="ctr"/>
            <a:r>
              <a:rPr lang="es-ES_tradnl" dirty="0" smtClean="0"/>
              <a:t>Epicentro del movimiento</a:t>
            </a:r>
            <a:endParaRPr lang="es-ES_tradnl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08407" y="1872983"/>
            <a:ext cx="10515600" cy="4351338"/>
          </a:xfrm>
        </p:spPr>
        <p:txBody>
          <a:bodyPr>
            <a:normAutofit/>
          </a:bodyPr>
          <a:lstStyle/>
          <a:p>
            <a:r>
              <a:rPr lang="en-GB" u="sng" dirty="0" smtClean="0"/>
              <a:t>H</a:t>
            </a:r>
            <a:r>
              <a:rPr lang="cs-CZ" u="sng" dirty="0" smtClean="0"/>
              <a:t>ARLEM - Manhattan (</a:t>
            </a:r>
            <a:r>
              <a:rPr lang="cs-CZ" u="sng" dirty="0" err="1" smtClean="0"/>
              <a:t>Nueva</a:t>
            </a:r>
            <a:r>
              <a:rPr lang="cs-CZ" u="sng" dirty="0" smtClean="0"/>
              <a:t> York)</a:t>
            </a:r>
            <a:endParaRPr lang="es-ES_tradnl" u="sng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516" y="1983536"/>
            <a:ext cx="4607257" cy="460725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23323" r="3678" b="1058"/>
          <a:stretch/>
        </p:blipFill>
        <p:spPr>
          <a:xfrm>
            <a:off x="608407" y="2443163"/>
            <a:ext cx="6137280" cy="3869310"/>
          </a:xfrm>
          <a:prstGeom prst="rect">
            <a:avLst/>
          </a:prstGeom>
        </p:spPr>
      </p:pic>
      <p:pic>
        <p:nvPicPr>
          <p:cNvPr id="18" name="Zvu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0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24"/>
    </mc:Choice>
    <mc:Fallback xmlns="">
      <p:transition spd="slow" advTm="101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2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aoblený obdélník 9"/>
          <p:cNvSpPr/>
          <p:nvPr/>
        </p:nvSpPr>
        <p:spPr>
          <a:xfrm>
            <a:off x="3522371" y="146655"/>
            <a:ext cx="5087155" cy="1007523"/>
          </a:xfrm>
          <a:prstGeom prst="roundRect">
            <a:avLst/>
          </a:prstGeom>
          <a:solidFill>
            <a:srgbClr val="F2EFE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Zaoblený obdélník 10"/>
          <p:cNvSpPr/>
          <p:nvPr/>
        </p:nvSpPr>
        <p:spPr>
          <a:xfrm>
            <a:off x="58493" y="1295233"/>
            <a:ext cx="11505063" cy="1286019"/>
          </a:xfrm>
          <a:prstGeom prst="roundRect">
            <a:avLst/>
          </a:prstGeom>
          <a:solidFill>
            <a:srgbClr val="F2EFE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808149" y="51226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Literatura</a:t>
            </a:r>
            <a:endParaRPr lang="es-ES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551650" y="1320893"/>
            <a:ext cx="10571841" cy="5370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u="sng" dirty="0" smtClean="0"/>
              <a:t>W. E. B. Du Bois</a:t>
            </a:r>
            <a:r>
              <a:rPr lang="cs-CZ" sz="2600" u="sng" dirty="0" smtClean="0"/>
              <a:t> </a:t>
            </a:r>
            <a:r>
              <a:rPr lang="cs-CZ" sz="2600" dirty="0" smtClean="0"/>
              <a:t>	        </a:t>
            </a:r>
            <a:r>
              <a:rPr lang="cs-CZ" sz="2600" u="sng" dirty="0" smtClean="0"/>
              <a:t>Zora Neale </a:t>
            </a:r>
            <a:r>
              <a:rPr lang="en-GB" sz="2600" u="sng" dirty="0" smtClean="0"/>
              <a:t>Hurston</a:t>
            </a:r>
            <a:r>
              <a:rPr lang="cs-CZ" sz="2600" dirty="0" smtClean="0"/>
              <a:t>		</a:t>
            </a:r>
            <a:r>
              <a:rPr lang="en-GB" u="sng" dirty="0" smtClean="0"/>
              <a:t>Langston Hughes</a:t>
            </a:r>
            <a:endParaRPr lang="cs-CZ" u="sng" dirty="0" smtClean="0"/>
          </a:p>
          <a:p>
            <a:pPr marL="0" indent="0">
              <a:buNone/>
            </a:pPr>
            <a:r>
              <a:rPr lang="es-ES_tradnl" sz="1800" dirty="0" smtClean="0"/>
              <a:t>miembro </a:t>
            </a:r>
            <a:r>
              <a:rPr lang="es-ES_tradnl" sz="1800" dirty="0"/>
              <a:t>de </a:t>
            </a:r>
            <a:r>
              <a:rPr lang="cs-CZ" sz="1800" dirty="0" smtClean="0"/>
              <a:t>NAACP	           </a:t>
            </a:r>
            <a:r>
              <a:rPr lang="es-ES_tradnl" sz="1800" dirty="0" smtClean="0"/>
              <a:t>la Reina del Renacimiento </a:t>
            </a:r>
            <a:r>
              <a:rPr lang="cs-CZ" sz="1800" dirty="0" smtClean="0"/>
              <a:t>		</a:t>
            </a:r>
            <a:r>
              <a:rPr lang="es-ES" sz="1800" dirty="0" smtClean="0"/>
              <a:t>nueva </a:t>
            </a:r>
            <a:r>
              <a:rPr lang="es-ES" sz="1800" dirty="0"/>
              <a:t>forma de poesía jazzística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e</a:t>
            </a:r>
            <a:r>
              <a:rPr lang="cs-CZ" sz="1800" dirty="0" smtClean="0"/>
              <a:t>ditor de</a:t>
            </a:r>
            <a:r>
              <a:rPr lang="cs-CZ" sz="1800" dirty="0"/>
              <a:t> </a:t>
            </a:r>
            <a:r>
              <a:rPr lang="es-ES_tradnl" sz="1800" dirty="0" smtClean="0"/>
              <a:t>revista</a:t>
            </a:r>
            <a:r>
              <a:rPr lang="cs-CZ" sz="1800" dirty="0" smtClean="0"/>
              <a:t> </a:t>
            </a:r>
            <a:r>
              <a:rPr lang="es-ES_tradnl" sz="1800" dirty="0" smtClean="0"/>
              <a:t>“</a:t>
            </a:r>
            <a:r>
              <a:rPr lang="en-GB" sz="1800" dirty="0" smtClean="0"/>
              <a:t>The</a:t>
            </a:r>
            <a:r>
              <a:rPr lang="cs-CZ" sz="1800" dirty="0" smtClean="0"/>
              <a:t> </a:t>
            </a:r>
            <a:r>
              <a:rPr lang="en-GB" sz="1800" dirty="0" smtClean="0"/>
              <a:t>Crisis</a:t>
            </a:r>
            <a:r>
              <a:rPr lang="es-ES_tradnl" sz="1800" dirty="0" smtClean="0"/>
              <a:t> ”</a:t>
            </a:r>
            <a:r>
              <a:rPr lang="cs-CZ" sz="1800" dirty="0" smtClean="0"/>
              <a:t>            </a:t>
            </a:r>
            <a:r>
              <a:rPr lang="es-ES_tradnl" sz="1800" dirty="0" smtClean="0"/>
              <a:t>“Sus ojos miraban a Dios”</a:t>
            </a:r>
            <a:r>
              <a:rPr lang="cs-CZ" sz="1800" dirty="0" smtClean="0"/>
              <a:t>		</a:t>
            </a:r>
            <a:r>
              <a:rPr lang="es-ES_tradnl" sz="1800" dirty="0" smtClean="0"/>
              <a:t>“</a:t>
            </a:r>
            <a:r>
              <a:rPr lang="en-GB" sz="1800" dirty="0" smtClean="0"/>
              <a:t>The Negro Speak</a:t>
            </a:r>
            <a:r>
              <a:rPr lang="cs-CZ" sz="1800" dirty="0" smtClean="0"/>
              <a:t>s</a:t>
            </a:r>
            <a:r>
              <a:rPr lang="en-GB" sz="1800" dirty="0" smtClean="0"/>
              <a:t> of River</a:t>
            </a:r>
            <a:r>
              <a:rPr lang="cs-CZ" sz="1800" dirty="0" smtClean="0"/>
              <a:t>s</a:t>
            </a:r>
            <a:r>
              <a:rPr lang="es-ES_tradnl" sz="1800" dirty="0" smtClean="0"/>
              <a:t>”</a:t>
            </a:r>
            <a:endParaRPr lang="cs-CZ" sz="1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763" y="2640569"/>
            <a:ext cx="2966881" cy="405071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992" y="2640568"/>
            <a:ext cx="3240915" cy="403094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41" y="2640568"/>
            <a:ext cx="3156852" cy="4030946"/>
          </a:xfrm>
          <a:prstGeom prst="rect">
            <a:avLst/>
          </a:prstGeom>
        </p:spPr>
      </p:pic>
      <p:pic>
        <p:nvPicPr>
          <p:cNvPr id="17" name="Zvu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8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75"/>
    </mc:Choice>
    <mc:Fallback xmlns="">
      <p:transition spd="slow" advTm="110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2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aoblený obdélník 9"/>
          <p:cNvSpPr/>
          <p:nvPr/>
        </p:nvSpPr>
        <p:spPr>
          <a:xfrm>
            <a:off x="6514034" y="113696"/>
            <a:ext cx="3289111" cy="1325563"/>
          </a:xfrm>
          <a:prstGeom prst="roundRect">
            <a:avLst/>
          </a:prstGeom>
          <a:solidFill>
            <a:srgbClr val="F2EFE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Zaoblený obdélník 10"/>
          <p:cNvSpPr/>
          <p:nvPr/>
        </p:nvSpPr>
        <p:spPr>
          <a:xfrm>
            <a:off x="528638" y="4400550"/>
            <a:ext cx="3843337" cy="2428232"/>
          </a:xfrm>
          <a:prstGeom prst="roundRect">
            <a:avLst/>
          </a:prstGeom>
          <a:solidFill>
            <a:srgbClr val="F2EFE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5051277" y="190207"/>
            <a:ext cx="5894868" cy="1325563"/>
          </a:xfrm>
        </p:spPr>
        <p:txBody>
          <a:bodyPr/>
          <a:lstStyle/>
          <a:p>
            <a:pPr algn="ctr"/>
            <a:r>
              <a:rPr lang="es-ES_tradnl" dirty="0" smtClean="0"/>
              <a:t>Música</a:t>
            </a:r>
            <a:endParaRPr lang="es-ES_tradnl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1114425" y="4215456"/>
            <a:ext cx="3257550" cy="2642544"/>
          </a:xfrm>
        </p:spPr>
        <p:txBody>
          <a:bodyPr>
            <a:normAutofit lnSpcReduction="10000"/>
          </a:bodyPr>
          <a:lstStyle/>
          <a:p>
            <a:endParaRPr lang="cs-CZ" sz="2400" dirty="0" smtClean="0"/>
          </a:p>
          <a:p>
            <a:r>
              <a:rPr lang="cs-CZ" sz="2400" b="1" u="sng" dirty="0" smtClean="0"/>
              <a:t>Louis Armstrong</a:t>
            </a:r>
          </a:p>
          <a:p>
            <a:r>
              <a:rPr lang="en-GB" sz="2400" b="1" u="sng" dirty="0" smtClean="0"/>
              <a:t>Billie Holiday</a:t>
            </a:r>
          </a:p>
          <a:p>
            <a:r>
              <a:rPr lang="cs-CZ" sz="2400" b="1" u="sng" dirty="0" smtClean="0"/>
              <a:t>Ella Fitzgerald</a:t>
            </a:r>
          </a:p>
          <a:p>
            <a:r>
              <a:rPr lang="en-GB" sz="2400" b="1" u="sng" dirty="0" smtClean="0"/>
              <a:t>Duke Ellington</a:t>
            </a:r>
          </a:p>
          <a:p>
            <a:r>
              <a:rPr lang="en-GB" sz="2400" b="1" u="sng" dirty="0" smtClean="0"/>
              <a:t>Bessie Smith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88" y="2107837"/>
            <a:ext cx="7069540" cy="475016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" y="14931"/>
            <a:ext cx="6092278" cy="4581954"/>
          </a:xfrm>
          <a:prstGeom prst="rect">
            <a:avLst/>
          </a:prstGeom>
        </p:spPr>
      </p:pic>
      <p:sp>
        <p:nvSpPr>
          <p:cNvPr id="4" name="Zaoblený obdélník 3"/>
          <p:cNvSpPr/>
          <p:nvPr/>
        </p:nvSpPr>
        <p:spPr>
          <a:xfrm>
            <a:off x="6120988" y="1515770"/>
            <a:ext cx="4557713" cy="514350"/>
          </a:xfrm>
          <a:prstGeom prst="roundRect">
            <a:avLst/>
          </a:prstGeom>
          <a:solidFill>
            <a:srgbClr val="F2EF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1"/>
                </a:solidFill>
              </a:rPr>
              <a:t>e</a:t>
            </a:r>
            <a:r>
              <a:rPr lang="cs-CZ" sz="2000" b="1" dirty="0" smtClean="0">
                <a:solidFill>
                  <a:schemeClr val="tx1"/>
                </a:solidFill>
              </a:rPr>
              <a:t>l jazz, el ragtime, el blues</a:t>
            </a:r>
            <a:endParaRPr lang="es-ES_tradnl" sz="2000" b="1" dirty="0">
              <a:solidFill>
                <a:schemeClr val="tx1"/>
              </a:solidFill>
            </a:endParaRP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3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39"/>
    </mc:Choice>
    <mc:Fallback xmlns="">
      <p:transition spd="slow" advTm="117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2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039" y="3659147"/>
            <a:ext cx="7298924" cy="3219410"/>
          </a:xfrm>
          <a:prstGeom prst="rect">
            <a:avLst/>
          </a:prstGeom>
        </p:spPr>
      </p:pic>
      <p:sp>
        <p:nvSpPr>
          <p:cNvPr id="10" name="Zaoblený obdélník 9"/>
          <p:cNvSpPr/>
          <p:nvPr/>
        </p:nvSpPr>
        <p:spPr>
          <a:xfrm>
            <a:off x="740319" y="80862"/>
            <a:ext cx="3152633" cy="1325563"/>
          </a:xfrm>
          <a:prstGeom prst="roundRect">
            <a:avLst/>
          </a:prstGeom>
          <a:solidFill>
            <a:srgbClr val="F2EFE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Zaoblený obdélník 10"/>
          <p:cNvSpPr/>
          <p:nvPr/>
        </p:nvSpPr>
        <p:spPr>
          <a:xfrm>
            <a:off x="125957" y="1714500"/>
            <a:ext cx="4760082" cy="4343399"/>
          </a:xfrm>
          <a:prstGeom prst="roundRect">
            <a:avLst/>
          </a:prstGeom>
          <a:solidFill>
            <a:srgbClr val="F2EFE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740318" y="80861"/>
            <a:ext cx="3152633" cy="1325563"/>
          </a:xfrm>
        </p:spPr>
        <p:txBody>
          <a:bodyPr/>
          <a:lstStyle/>
          <a:p>
            <a:pPr algn="ctr"/>
            <a:r>
              <a:rPr lang="es-ES_tradnl" dirty="0" smtClean="0"/>
              <a:t>Legado</a:t>
            </a:r>
            <a:endParaRPr lang="es-ES_tradnl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125957" y="2186103"/>
            <a:ext cx="4603206" cy="37534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_tradnl" sz="2200" dirty="0" smtClean="0"/>
              <a:t>un entorno más liberal</a:t>
            </a:r>
            <a:endParaRPr lang="cs-CZ" sz="2200" dirty="0" smtClean="0"/>
          </a:p>
          <a:p>
            <a:pPr>
              <a:lnSpc>
                <a:spcPct val="150000"/>
              </a:lnSpc>
            </a:pPr>
            <a:r>
              <a:rPr lang="es-ES_tradnl" sz="2200" dirty="0" smtClean="0"/>
              <a:t>población urbana negra</a:t>
            </a:r>
            <a:endParaRPr lang="cs-CZ" sz="2200" dirty="0" smtClean="0"/>
          </a:p>
          <a:p>
            <a:pPr>
              <a:lnSpc>
                <a:spcPct val="150000"/>
              </a:lnSpc>
            </a:pPr>
            <a:r>
              <a:rPr lang="es-ES_tradnl" sz="2200" dirty="0"/>
              <a:t>bases para el </a:t>
            </a:r>
            <a:r>
              <a:rPr lang="es-ES_tradnl" sz="2200" u="sng" dirty="0"/>
              <a:t>Movimiento por los derechos civiles </a:t>
            </a:r>
            <a:r>
              <a:rPr lang="cs-CZ" sz="2200" dirty="0" smtClean="0"/>
              <a:t>(1955-1969)</a:t>
            </a:r>
          </a:p>
          <a:p>
            <a:pPr>
              <a:lnSpc>
                <a:spcPct val="150000"/>
              </a:lnSpc>
            </a:pPr>
            <a:r>
              <a:rPr lang="es-ES" sz="2200" dirty="0" smtClean="0"/>
              <a:t>allanó </a:t>
            </a:r>
            <a:r>
              <a:rPr lang="es-ES" sz="2200" dirty="0"/>
              <a:t>el camino para otros artistas</a:t>
            </a:r>
            <a:endParaRPr lang="es-ES_tradnl" sz="2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039" y="0"/>
            <a:ext cx="5078222" cy="4042265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325" y="-45465"/>
            <a:ext cx="3114675" cy="4108287"/>
          </a:xfrm>
          <a:prstGeom prst="rect">
            <a:avLst/>
          </a:prstGeom>
        </p:spPr>
      </p:pic>
      <p:pic>
        <p:nvPicPr>
          <p:cNvPr id="23" name="Zvuk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79"/>
    </mc:Choice>
    <mc:Fallback xmlns="">
      <p:transition spd="slow" advTm="54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2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08" y="2941763"/>
            <a:ext cx="5444589" cy="3816224"/>
          </a:xfrm>
          <a:prstGeom prst="rect">
            <a:avLst/>
          </a:prstGeom>
        </p:spPr>
      </p:pic>
      <p:sp>
        <p:nvSpPr>
          <p:cNvPr id="10" name="Zaoblený obdélník 9"/>
          <p:cNvSpPr/>
          <p:nvPr/>
        </p:nvSpPr>
        <p:spPr>
          <a:xfrm>
            <a:off x="758930" y="565149"/>
            <a:ext cx="3361386" cy="1325563"/>
          </a:xfrm>
          <a:prstGeom prst="roundRect">
            <a:avLst/>
          </a:prstGeom>
          <a:solidFill>
            <a:srgbClr val="F2EFE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734681" y="565149"/>
            <a:ext cx="3361386" cy="1325563"/>
          </a:xfrm>
        </p:spPr>
        <p:txBody>
          <a:bodyPr/>
          <a:lstStyle/>
          <a:p>
            <a:pPr algn="ctr"/>
            <a:r>
              <a:rPr lang="es-ES_tradnl" dirty="0" smtClean="0">
                <a:latin typeface="+mn-lt"/>
              </a:rPr>
              <a:t>Resumen:</a:t>
            </a:r>
            <a:endParaRPr lang="es-ES_tradnl" dirty="0">
              <a:latin typeface="+mn-lt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100013" y="2557562"/>
            <a:ext cx="6158786" cy="2531956"/>
          </a:xfrm>
          <a:prstGeom prst="roundRect">
            <a:avLst/>
          </a:prstGeom>
          <a:solidFill>
            <a:srgbClr val="F2EFE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95843" y="2676650"/>
            <a:ext cx="6510338" cy="241286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s-ES_tradnl" sz="2400" dirty="0" smtClean="0"/>
              <a:t>La Gran Migración Negra</a:t>
            </a:r>
          </a:p>
          <a:p>
            <a:pPr>
              <a:lnSpc>
                <a:spcPct val="150000"/>
              </a:lnSpc>
            </a:pPr>
            <a:r>
              <a:rPr lang="es-ES_tradnl" sz="2400" dirty="0" smtClean="0"/>
              <a:t>Harlem = núcleo creativo</a:t>
            </a:r>
            <a:endParaRPr lang="cs-CZ" sz="2400" dirty="0" smtClean="0"/>
          </a:p>
          <a:p>
            <a:pPr>
              <a:lnSpc>
                <a:spcPct val="150000"/>
              </a:lnSpc>
            </a:pPr>
            <a:r>
              <a:rPr lang="es-ES_tradnl" sz="2400" dirty="0" smtClean="0"/>
              <a:t>inspiración para generaciones</a:t>
            </a:r>
            <a:r>
              <a:rPr lang="cs-CZ" sz="2400" dirty="0" smtClean="0"/>
              <a:t> de </a:t>
            </a:r>
            <a:r>
              <a:rPr lang="es-ES_tradnl" sz="2400" dirty="0" smtClean="0"/>
              <a:t>futuros</a:t>
            </a:r>
            <a:r>
              <a:rPr lang="cs-CZ" sz="2400" dirty="0" smtClean="0"/>
              <a:t> </a:t>
            </a:r>
            <a:r>
              <a:rPr lang="es-ES_tradnl" sz="2400" dirty="0" smtClean="0"/>
              <a:t>artistas</a:t>
            </a:r>
          </a:p>
          <a:p>
            <a:pPr>
              <a:lnSpc>
                <a:spcPct val="150000"/>
              </a:lnSpc>
            </a:pPr>
            <a:r>
              <a:rPr lang="es-ES_tradnl" sz="2400" dirty="0" smtClean="0"/>
              <a:t>nueva conciencia racial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t="7144" r="4134" b="9925"/>
          <a:stretch/>
        </p:blipFill>
        <p:spPr>
          <a:xfrm>
            <a:off x="6454629" y="126205"/>
            <a:ext cx="5447468" cy="3529013"/>
          </a:xfrm>
          <a:prstGeom prst="rect">
            <a:avLst/>
          </a:prstGeom>
        </p:spPr>
      </p:pic>
      <p:pic>
        <p:nvPicPr>
          <p:cNvPr id="13" name="Zvu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7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58"/>
    </mc:Choice>
    <mc:Fallback xmlns="">
      <p:transition spd="slow" advTm="52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2472</TotalTime>
  <Words>436</Words>
  <Application>Microsoft Office PowerPoint</Application>
  <PresentationFormat>Širokoúhlá obrazovka</PresentationFormat>
  <Paragraphs>78</Paragraphs>
  <Slides>12</Slides>
  <Notes>1</Notes>
  <HiddenSlides>0</HiddenSlides>
  <MMClips>12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Segoe Script</vt:lpstr>
      <vt:lpstr>Motiv Office</vt:lpstr>
      <vt:lpstr>El Renacimiento de Harlem</vt:lpstr>
      <vt:lpstr>Estructura:</vt:lpstr>
      <vt:lpstr>¿Qué es el Renacimiento de Harlem? </vt:lpstr>
      <vt:lpstr>Antecedentes</vt:lpstr>
      <vt:lpstr>Epicentro del movimiento</vt:lpstr>
      <vt:lpstr>Literatura</vt:lpstr>
      <vt:lpstr>Música</vt:lpstr>
      <vt:lpstr>Legado</vt:lpstr>
      <vt:lpstr>Resumen:</vt:lpstr>
      <vt:lpstr>Fuentes:</vt:lpstr>
      <vt:lpstr>Fuentes de imágenes</vt:lpstr>
      <vt:lpstr>Gracias por su atención.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</dc:creator>
  <cp:lastModifiedBy>Jitka Žváčková</cp:lastModifiedBy>
  <cp:revision>86</cp:revision>
  <dcterms:created xsi:type="dcterms:W3CDTF">2021-02-06T18:42:25Z</dcterms:created>
  <dcterms:modified xsi:type="dcterms:W3CDTF">2021-02-11T10:23:06Z</dcterms:modified>
</cp:coreProperties>
</file>