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Drozd" initials="DD" lastIdx="1" clrIdx="0">
    <p:extLst>
      <p:ext uri="{19B8F6BF-5375-455C-9EA6-DF929625EA0E}">
        <p15:presenceInfo xmlns:p15="http://schemas.microsoft.com/office/powerpoint/2012/main" userId="969854b9d22ea26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7. 3. 2021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03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7. 3. 2021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00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7. 3. 2021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35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7. 3. 2021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30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7. 3. 2021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941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7. 3. 2021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15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7. 3. 2021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878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7. 3. 2021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96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7. 3. 2021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51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7. 3. 2021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584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7. 3. 2021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64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3733E-1B82-4540-873F-B7355B7159BA}" type="datetimeFigureOut">
              <a:rPr lang="cs-CZ" smtClean="0"/>
              <a:t>7. 3. 2021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705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ZNAK" TargetMode="External"/><Relationship Id="rId2" Type="http://schemas.openxmlformats.org/officeDocument/2006/relationships/hyperlink" Target="https://www.czechency.org/slovnik/KOMUNIKA%C4%8CN%C3%8D%20MODEL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385384"/>
            <a:ext cx="9144000" cy="192108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Různá pojetí znaku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Saussure</a:t>
            </a:r>
            <a:r>
              <a:rPr lang="cs-CZ" dirty="0" smtClean="0">
                <a:solidFill>
                  <a:srgbClr val="FF0000"/>
                </a:solidFill>
              </a:rPr>
              <a:t> – </a:t>
            </a:r>
            <a:r>
              <a:rPr lang="cs-CZ" dirty="0" err="1" smtClean="0">
                <a:solidFill>
                  <a:srgbClr val="FF0000"/>
                </a:solidFill>
              </a:rPr>
              <a:t>Peirce</a:t>
            </a:r>
            <a:r>
              <a:rPr lang="cs-CZ" dirty="0" smtClean="0">
                <a:solidFill>
                  <a:srgbClr val="FF0000"/>
                </a:solidFill>
              </a:rPr>
              <a:t> – </a:t>
            </a:r>
            <a:r>
              <a:rPr lang="cs-CZ" dirty="0" err="1" smtClean="0">
                <a:solidFill>
                  <a:srgbClr val="FF0000"/>
                </a:solidFill>
              </a:rPr>
              <a:t>Bühler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687638"/>
            <a:ext cx="9144000" cy="1024553"/>
          </a:xfrm>
        </p:spPr>
        <p:txBody>
          <a:bodyPr/>
          <a:lstStyle/>
          <a:p>
            <a:r>
              <a:rPr lang="cs-CZ" dirty="0" smtClean="0"/>
              <a:t>Jazykový obrat a co z toho pošlo pro divadlo</a:t>
            </a:r>
          </a:p>
          <a:p>
            <a:r>
              <a:rPr lang="cs-CZ" dirty="0" smtClean="0"/>
              <a:t>(předehra k pořádné sémiotice)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95952" y="4326340"/>
            <a:ext cx="110000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Všechny skutečnosti jeviště, dramatikovo slovo, herecký projev, jevištní osvětlení – to všechno jsou skutečnosti, které zastupují jiné skutečnosti. Divadelní projev je soubor znaků…. </a:t>
            </a:r>
            <a:r>
              <a:rPr lang="cs-CZ" dirty="0" smtClean="0"/>
              <a:t>(HONZL)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A co to přesně je, ten „znak“?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61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90" y="2185278"/>
            <a:ext cx="4600895" cy="2141063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5732059" y="1270650"/>
            <a:ext cx="616878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Ferdinand  </a:t>
            </a:r>
            <a:r>
              <a:rPr lang="cs-CZ" b="1" dirty="0" smtClean="0">
                <a:solidFill>
                  <a:srgbClr val="FF0000"/>
                </a:solidFill>
              </a:rPr>
              <a:t>de </a:t>
            </a:r>
            <a:r>
              <a:rPr lang="cs-CZ" b="1" dirty="0" err="1" smtClean="0">
                <a:solidFill>
                  <a:srgbClr val="FF0000"/>
                </a:solidFill>
              </a:rPr>
              <a:t>Saussure</a:t>
            </a:r>
            <a:endParaRPr lang="cs-CZ" b="1" dirty="0" smtClean="0">
              <a:solidFill>
                <a:srgbClr val="FF0000"/>
              </a:solidFill>
            </a:endParaRP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err="1" smtClean="0">
                <a:solidFill>
                  <a:srgbClr val="FF0000"/>
                </a:solidFill>
              </a:rPr>
              <a:t>diadický</a:t>
            </a:r>
            <a:r>
              <a:rPr lang="cs-CZ" b="1" dirty="0" smtClean="0">
                <a:solidFill>
                  <a:srgbClr val="FF0000"/>
                </a:solidFill>
              </a:rPr>
              <a:t> model znaku 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dirty="0" smtClean="0"/>
              <a:t>Znak </a:t>
            </a:r>
            <a:r>
              <a:rPr lang="cs-CZ" dirty="0" smtClean="0"/>
              <a:t>tvoří označující a </a:t>
            </a:r>
            <a:r>
              <a:rPr lang="cs-CZ" dirty="0" smtClean="0"/>
              <a:t>označované</a:t>
            </a:r>
            <a:r>
              <a:rPr lang="cs-CZ" dirty="0" smtClean="0"/>
              <a:t>, jejich spojení je arbitrární…</a:t>
            </a:r>
          </a:p>
          <a:p>
            <a:endParaRPr lang="cs-CZ" dirty="0"/>
          </a:p>
          <a:p>
            <a:r>
              <a:rPr lang="cs-CZ" dirty="0" smtClean="0"/>
              <a:t>Synchronní nikoliv diachronní pojetí </a:t>
            </a:r>
            <a:r>
              <a:rPr lang="cs-CZ" dirty="0" smtClean="0"/>
              <a:t>jazyka</a:t>
            </a:r>
          </a:p>
          <a:p>
            <a:endParaRPr lang="cs-CZ" dirty="0" smtClean="0"/>
          </a:p>
          <a:p>
            <a:r>
              <a:rPr lang="cs-CZ" dirty="0" smtClean="0"/>
              <a:t>Rozlišení na </a:t>
            </a:r>
            <a:r>
              <a:rPr lang="cs-CZ" i="1" dirty="0" err="1" smtClean="0"/>
              <a:t>langue</a:t>
            </a:r>
            <a:r>
              <a:rPr lang="cs-CZ" i="1" dirty="0" smtClean="0"/>
              <a:t> </a:t>
            </a:r>
            <a:r>
              <a:rPr lang="cs-CZ" dirty="0" smtClean="0"/>
              <a:t>a </a:t>
            </a:r>
            <a:r>
              <a:rPr lang="cs-CZ" i="1" dirty="0" err="1" smtClean="0"/>
              <a:t>parole</a:t>
            </a:r>
            <a:r>
              <a:rPr lang="cs-CZ" i="1" dirty="0" smtClean="0"/>
              <a:t> </a:t>
            </a:r>
            <a:r>
              <a:rPr lang="cs-CZ" dirty="0" smtClean="0"/>
              <a:t>(někdy se překládá jako „jazyk“ a „promluva“)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Zdůrazňuje </a:t>
            </a:r>
            <a:r>
              <a:rPr lang="cs-CZ" dirty="0" smtClean="0"/>
              <a:t>distinkci </a:t>
            </a:r>
            <a:r>
              <a:rPr lang="cs-CZ" dirty="0" smtClean="0"/>
              <a:t>mezi jazykovými znaky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Analýza směřuje dovnitř jazyka, do jeho vnitřní systémové logiky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06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846160" y="3766782"/>
            <a:ext cx="108226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Jedno z dělení znaků podle </a:t>
            </a:r>
            <a:r>
              <a:rPr lang="cs-CZ" b="1" dirty="0" err="1" smtClean="0"/>
              <a:t>Peirce</a:t>
            </a:r>
            <a:endParaRPr lang="cs-CZ" b="1" dirty="0" smtClean="0"/>
          </a:p>
          <a:p>
            <a:endParaRPr lang="cs-CZ" dirty="0"/>
          </a:p>
          <a:p>
            <a:r>
              <a:rPr lang="cs-CZ" dirty="0" smtClean="0"/>
              <a:t>Ikon – nějaký typ podobnosti				obraz, graf, schéma</a:t>
            </a:r>
          </a:p>
          <a:p>
            <a:endParaRPr lang="cs-CZ" dirty="0"/>
          </a:p>
          <a:p>
            <a:r>
              <a:rPr lang="cs-CZ" dirty="0" smtClean="0"/>
              <a:t>Index – návaznost / příčinná vazba /soumeznost		stopa / kouř značí přítomnost ohně</a:t>
            </a:r>
          </a:p>
          <a:p>
            <a:endParaRPr lang="cs-CZ" dirty="0"/>
          </a:p>
          <a:p>
            <a:r>
              <a:rPr lang="cs-CZ" dirty="0" smtClean="0"/>
              <a:t>Symbol – konvenčnost 				jazyk, „symbol“ v úzkém slova smyslu, konvenční gesto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160" y="242544"/>
            <a:ext cx="4162568" cy="312747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533564" y="513618"/>
            <a:ext cx="41352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Charles </a:t>
            </a:r>
            <a:r>
              <a:rPr lang="cs-CZ" b="1" dirty="0" err="1" smtClean="0">
                <a:solidFill>
                  <a:srgbClr val="FF0000"/>
                </a:solidFill>
              </a:rPr>
              <a:t>Sanders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Peirce</a:t>
            </a:r>
            <a:endParaRPr lang="cs-CZ" b="1" dirty="0" smtClean="0">
              <a:solidFill>
                <a:srgbClr val="FF0000"/>
              </a:solidFill>
            </a:endParaRP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triadický model znaku</a:t>
            </a:r>
          </a:p>
          <a:p>
            <a:endParaRPr lang="cs-CZ" dirty="0"/>
          </a:p>
          <a:p>
            <a:r>
              <a:rPr lang="cs-CZ" dirty="0" smtClean="0"/>
              <a:t>Znak je analyzován v komunikační situaci</a:t>
            </a:r>
          </a:p>
          <a:p>
            <a:endParaRPr lang="cs-CZ" dirty="0"/>
          </a:p>
          <a:p>
            <a:r>
              <a:rPr lang="cs-CZ" dirty="0" smtClean="0"/>
              <a:t>Studují se různé způsoby semiózy</a:t>
            </a:r>
          </a:p>
          <a:p>
            <a:endParaRPr lang="cs-CZ" dirty="0"/>
          </a:p>
          <a:p>
            <a:r>
              <a:rPr lang="cs-CZ" dirty="0" smtClean="0"/>
              <a:t>Zahrnuje i pragmatiku vypovídání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960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835" y="1624084"/>
            <a:ext cx="5521555" cy="384866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096835" y="2394256"/>
            <a:ext cx="4612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Karl </a:t>
            </a:r>
            <a:r>
              <a:rPr lang="cs-CZ" b="1" dirty="0" err="1" smtClean="0">
                <a:solidFill>
                  <a:srgbClr val="FF0000"/>
                </a:solidFill>
              </a:rPr>
              <a:t>Bühler</a:t>
            </a:r>
            <a:endParaRPr lang="cs-CZ" b="1" dirty="0" smtClean="0">
              <a:solidFill>
                <a:srgbClr val="FF0000"/>
              </a:solidFill>
            </a:endParaRP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komunikační model znaku</a:t>
            </a:r>
          </a:p>
          <a:p>
            <a:endParaRPr lang="cs-CZ" dirty="0"/>
          </a:p>
          <a:p>
            <a:r>
              <a:rPr lang="cs-CZ" dirty="0" smtClean="0"/>
              <a:t>Znak jako nástroj komunikace</a:t>
            </a:r>
          </a:p>
          <a:p>
            <a:endParaRPr lang="cs-CZ" dirty="0"/>
          </a:p>
          <a:p>
            <a:r>
              <a:rPr lang="cs-CZ" dirty="0" smtClean="0"/>
              <a:t>Znak jako propojení několika různých sfér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7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121624" y="5474577"/>
            <a:ext cx="8070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Heslo KOMUNIKAČNÍ </a:t>
            </a:r>
            <a:r>
              <a:rPr lang="cs-CZ" dirty="0" smtClean="0"/>
              <a:t>MODEL</a:t>
            </a:r>
            <a:endParaRPr lang="cs-CZ" dirty="0" smtClean="0"/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www.czechency.org/slovnik/KOMUNIKA%C4%8CN%C3%8D%20MODEL</a:t>
            </a:r>
            <a:endParaRPr lang="cs-CZ" dirty="0" smtClean="0"/>
          </a:p>
          <a:p>
            <a:r>
              <a:rPr lang="cs-CZ" dirty="0" smtClean="0"/>
              <a:t>Heslo ZNAK</a:t>
            </a:r>
            <a:endParaRPr lang="cs-CZ" dirty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www.czechency.org/slovnik/ZNAK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9294" y="1280720"/>
            <a:ext cx="3314700" cy="138112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351" y="667104"/>
            <a:ext cx="6602628" cy="260835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68313" y="3855828"/>
            <a:ext cx="101134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Jakobsonův</a:t>
            </a:r>
            <a:r>
              <a:rPr lang="cs-CZ" b="1" dirty="0" smtClean="0">
                <a:solidFill>
                  <a:srgbClr val="FF0000"/>
                </a:solidFill>
              </a:rPr>
              <a:t> model komunikační situace</a:t>
            </a:r>
          </a:p>
          <a:p>
            <a:endParaRPr lang="cs-CZ" dirty="0"/>
          </a:p>
          <a:p>
            <a:r>
              <a:rPr lang="cs-CZ" dirty="0" smtClean="0"/>
              <a:t>Rozvinutí </a:t>
            </a:r>
            <a:r>
              <a:rPr lang="cs-CZ" dirty="0" err="1" smtClean="0"/>
              <a:t>Bühlerova</a:t>
            </a:r>
            <a:r>
              <a:rPr lang="cs-CZ" dirty="0" smtClean="0"/>
              <a:t> modelu v terminologii sémiotiky a teorie komunikace</a:t>
            </a:r>
          </a:p>
          <a:p>
            <a:r>
              <a:rPr lang="cs-CZ" dirty="0" smtClean="0"/>
              <a:t>Umožňuje propojit funkce jazyka a způsoby tvoření významu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70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91570" y="627797"/>
            <a:ext cx="88028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Specifika divadelního znaku</a:t>
            </a:r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Znak je </a:t>
            </a:r>
            <a:r>
              <a:rPr lang="cs-CZ" dirty="0" smtClean="0"/>
              <a:t>materiální, materiálově různorodý </a:t>
            </a:r>
            <a:r>
              <a:rPr lang="cs-CZ" dirty="0" smtClean="0"/>
              <a:t>a ještě svůj materiál </a:t>
            </a:r>
            <a:r>
              <a:rPr lang="cs-CZ" dirty="0" smtClean="0"/>
              <a:t>často mění</a:t>
            </a: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Často jsou znaky produkovány souběžně a to </a:t>
            </a:r>
            <a:r>
              <a:rPr lang="cs-CZ" dirty="0" err="1" smtClean="0"/>
              <a:t>časo</a:t>
            </a:r>
            <a:r>
              <a:rPr lang="cs-CZ" dirty="0" smtClean="0"/>
              <a:t>-prostorově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Vazba mezi znakem a významem není stabilní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Divadelní znak mnohdy není dán předem</a:t>
            </a:r>
          </a:p>
          <a:p>
            <a:pPr marL="285750" indent="-285750">
              <a:buFontTx/>
              <a:buChar char="-"/>
            </a:pPr>
            <a:r>
              <a:rPr lang="cs-CZ" dirty="0"/>
              <a:t>M</a:t>
            </a:r>
            <a:r>
              <a:rPr lang="cs-CZ" dirty="0" smtClean="0"/>
              <a:t>ůže být mnohoznačný….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56347" y="3152632"/>
            <a:ext cx="975814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DD: I když se považujete za </a:t>
            </a:r>
            <a:r>
              <a:rPr lang="cs-CZ" dirty="0" err="1" smtClean="0"/>
              <a:t>antisémiotika</a:t>
            </a:r>
            <a:r>
              <a:rPr lang="cs-CZ" dirty="0" smtClean="0"/>
              <a:t>, chci se zeptat, co soudíte o dnešním postavení sémiotiky? </a:t>
            </a:r>
            <a:r>
              <a:rPr lang="cs-CZ" dirty="0" err="1" smtClean="0"/>
              <a:t>Keir</a:t>
            </a:r>
            <a:r>
              <a:rPr lang="cs-CZ" dirty="0" smtClean="0"/>
              <a:t> </a:t>
            </a:r>
            <a:r>
              <a:rPr lang="cs-CZ" dirty="0" err="1" smtClean="0"/>
              <a:t>elam</a:t>
            </a:r>
            <a:r>
              <a:rPr lang="cs-CZ" dirty="0" smtClean="0"/>
              <a:t> s jistým smutkem poznamenal v doslovu k druhému vydání své </a:t>
            </a:r>
            <a:r>
              <a:rPr lang="cs-CZ" i="1" dirty="0" err="1" smtClean="0"/>
              <a:t>Semiotics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Theatre</a:t>
            </a:r>
            <a:r>
              <a:rPr lang="cs-CZ" i="1" dirty="0" smtClean="0"/>
              <a:t> and Drama</a:t>
            </a:r>
            <a:r>
              <a:rPr lang="cs-CZ" dirty="0" smtClean="0"/>
              <a:t>, že sémiotická studia „ztratila svůj kulturní a akademický význam“. Je opravdu čeho litovat?</a:t>
            </a:r>
          </a:p>
          <a:p>
            <a:endParaRPr lang="cs-CZ" dirty="0" smtClean="0"/>
          </a:p>
          <a:p>
            <a:r>
              <a:rPr lang="cs-CZ" dirty="0" smtClean="0"/>
              <a:t>IO: Nikdo jsem do sémiotiky nevkládal přehnané naděje. Znaky jsou jenom znaky. Znáte mou knížečku </a:t>
            </a:r>
            <a:r>
              <a:rPr lang="cs-CZ" i="1" dirty="0" smtClean="0"/>
              <a:t>Mnoho povyku pro sémiotiku</a:t>
            </a:r>
            <a:r>
              <a:rPr lang="cs-CZ" dirty="0" smtClean="0"/>
              <a:t>? Myslím si, že tyhle věci je potřeba zhušťovat – co najdete v té knížce, přesněji řečeno úvod a závěr, a potom srovnávací tabulka pojetí sémiotiky, je to nejdůležitější, co jsem o sémiotice napsal. Tam jsou podle mě obsaženy všechny důležité teze a axiomy. A ještě by se to dalo mírně zkrátit, to mezi tím by tam nutně nemuselo být. </a:t>
            </a:r>
          </a:p>
          <a:p>
            <a:endParaRPr lang="cs-CZ" dirty="0"/>
          </a:p>
          <a:p>
            <a:pPr algn="r"/>
            <a:r>
              <a:rPr lang="cs-CZ" i="1" dirty="0" smtClean="0"/>
              <a:t>Sama skutečnost, nejen znaky… </a:t>
            </a:r>
            <a:r>
              <a:rPr lang="cs-CZ" dirty="0" smtClean="0"/>
              <a:t>(rozhovor s prof. Ivem Osolsobě, Divadelní revue 2010/1)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98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396</Words>
  <Application>Microsoft Office PowerPoint</Application>
  <PresentationFormat>Širokoúhlá obrazovka</PresentationFormat>
  <Paragraphs>64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Různá pojetí znaku (Saussure – Peirce – Bühler)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Problémy s divadelním znakem</dc:title>
  <dc:creator>David Drozd</dc:creator>
  <cp:lastModifiedBy>David Drozd</cp:lastModifiedBy>
  <cp:revision>22</cp:revision>
  <dcterms:created xsi:type="dcterms:W3CDTF">2020-05-01T17:11:50Z</dcterms:created>
  <dcterms:modified xsi:type="dcterms:W3CDTF">2021-03-07T20:44:48Z</dcterms:modified>
</cp:coreProperties>
</file>