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3" r:id="rId4"/>
    <p:sldId id="267" r:id="rId5"/>
    <p:sldId id="263" r:id="rId6"/>
    <p:sldId id="272" r:id="rId7"/>
    <p:sldId id="270" r:id="rId8"/>
    <p:sldId id="27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3E8A-546B-4824-B76F-AEC51981DF22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D46-FC8E-4F28-B16B-0304FA7417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291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3E8A-546B-4824-B76F-AEC51981DF22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D46-FC8E-4F28-B16B-0304FA7417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59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3E8A-546B-4824-B76F-AEC51981DF22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D46-FC8E-4F28-B16B-0304FA7417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098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9F19EA9-BEAD-4A9C-ABB5-451CE1F04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909DB9D-FA9E-42AF-B738-8863B8513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6B7C5EB-A0E3-474A-A46D-E7E6D541A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1C92-3559-4C6B-9DDE-F390826A609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14. 3. 2021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1082C03-1EE7-4590-9C29-9C67D4F3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255218E-2757-4A0A-869F-55FDECF17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7EC3-BDD5-411A-993E-8D812A5D4EA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34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3AA399-59C9-4B4B-8E39-73CC4B4F7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D7F3B97-4B7E-4A62-BB5E-6F425A957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B8EDB75-F8E3-4829-B835-CF63BC0C3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1C92-3559-4C6B-9DDE-F390826A609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14. 3. 2021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FE209B4-F14C-458A-9BFE-ED27A6AE6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690AC49-1713-4152-8A96-286F3E0AD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7EC3-BDD5-411A-993E-8D812A5D4EA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308087A-4DA8-4D04-B272-1237ECC2F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7ADCBB6B-1868-4C84-AC9E-95264FF75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EE0B030-BC5B-4B8E-A1D7-75EEE04C2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1C92-3559-4C6B-9DDE-F390826A609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14. 3. 2021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F6852B9-FB34-4522-A4F8-5A83686A7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832E57F-6AEE-43F7-87EC-AD380258A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7EC3-BDD5-411A-993E-8D812A5D4EA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817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5BDFCCF-D38B-4F2B-B845-FB2F6D65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A7C6754-7D2F-4E78-8C40-FA89B05D0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BE80E155-86A9-4DB3-9E4C-BBF5FF390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673CC17-D8BD-455A-9816-EB1EE0D8C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1C92-3559-4C6B-9DDE-F390826A609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14. 3. 2021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AFC16C9D-7380-4F69-8AC2-741CB640D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EBBF57FA-BE93-4164-8FB0-527FD0C8C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7EC3-BDD5-411A-993E-8D812A5D4EA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463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75992B2-3C92-4E9D-9EA8-2D082D0E3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ABA8B770-F894-4D22-BC72-99B22F73A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70789959-27C8-465A-AABD-01CCBDF1C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51A9E115-FEE4-4904-82CD-74F68910F8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349FB577-3D43-478D-BC2E-211652589A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E5E9445F-99F0-4AD0-9DCB-DEF7B2C75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1C92-3559-4C6B-9DDE-F390826A609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14. 3. 2021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3E42038B-5597-4582-9AE2-3D5717012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5BE54BD-044A-42A2-B616-B5587108F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7EC3-BDD5-411A-993E-8D812A5D4EA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690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820CE5F-7412-4A4F-8F9E-2B0C0BB03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12DA2A68-4B34-44FE-96BD-F8A747FB2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1C92-3559-4C6B-9DDE-F390826A609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14. 3. 2021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86ACB6B4-CA94-413C-8740-4E725ABEA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192214F-366B-4AE5-BE1A-0161035BB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7EC3-BDD5-411A-993E-8D812A5D4EA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9845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0054F505-F329-4294-AF3C-8D09487CC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1C92-3559-4C6B-9DDE-F390826A609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14. 3. 2021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BD0EC6A4-3267-4F22-9320-B5220EA3C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2AB412CE-D5E2-47B3-B291-70165A615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7EC3-BDD5-411A-993E-8D812A5D4EA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445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22250A-7C9F-4A13-804C-4A2B00FA9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ADE9C80-4DAF-4E0F-BD1B-5BC6E14F0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3F32162B-82CE-4801-A0FE-CCF1E4AD3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65B3C8D-5999-4138-BF8C-79648CF8C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1C92-3559-4C6B-9DDE-F390826A609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14. 3. 2021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11F19C5A-B779-42E2-8FC6-C3C9C308D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2C39E49-30FF-44CE-8E7F-6C343D72D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7EC3-BDD5-411A-993E-8D812A5D4EA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77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3E8A-546B-4824-B76F-AEC51981DF22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D46-FC8E-4F28-B16B-0304FA7417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5856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D770CE0-EECF-4C42-9DEC-566D3266C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0FE2967-77EF-4CAD-9738-AE7E9A492D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C1247742-8DE5-484F-A9DB-ABF82C71E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E376C00-83CD-4C45-9A94-A509FA2AD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1C92-3559-4C6B-9DDE-F390826A609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14. 3. 2021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383F7C06-FEB1-4158-BAF3-C7A3A2581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9FC3D305-8698-4488-AE94-FFAC171DF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7EC3-BDD5-411A-993E-8D812A5D4EA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9853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95AB36E-3860-4083-96EE-B2A9B2615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872F8B12-E83C-40D2-A147-55577C128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30D4569-CC6B-458D-82DC-7C93054B4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1C92-3559-4C6B-9DDE-F390826A609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14. 3. 2021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9EC7F4F-561C-4452-BA89-D35E79067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545FC48-787C-4D60-936E-52200FF0C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7EC3-BDD5-411A-993E-8D812A5D4EA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662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5C37DF28-6BB2-4DDC-8838-62F276AA19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7110D2B-436F-46B0-8790-C3F21386E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884DEEA-2DBC-45A1-BC37-F7811DCC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1C92-3559-4C6B-9DDE-F390826A609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14. 3. 2021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B3AEBC1-1EF3-44DC-99CF-C4051F179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571B81B-DA16-48D2-9801-8A19C8655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7EC3-BDD5-411A-993E-8D812A5D4EA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753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3E8A-546B-4824-B76F-AEC51981DF22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D46-FC8E-4F28-B16B-0304FA7417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53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3E8A-546B-4824-B76F-AEC51981DF22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D46-FC8E-4F28-B16B-0304FA7417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26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3E8A-546B-4824-B76F-AEC51981DF22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D46-FC8E-4F28-B16B-0304FA7417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988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3E8A-546B-4824-B76F-AEC51981DF22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D46-FC8E-4F28-B16B-0304FA7417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47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3E8A-546B-4824-B76F-AEC51981DF22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D46-FC8E-4F28-B16B-0304FA7417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43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3E8A-546B-4824-B76F-AEC51981DF22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D46-FC8E-4F28-B16B-0304FA7417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79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3E8A-546B-4824-B76F-AEC51981DF22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DD46-FC8E-4F28-B16B-0304FA7417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06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53E8A-546B-4824-B76F-AEC51981DF22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5DD46-FC8E-4F28-B16B-0304FA7417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8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AE963177-CC54-4ACF-A192-FF0E325FE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D9BF976B-D87E-4304-86CC-4B27B7C71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DA49735-B15A-49F2-9262-252648D914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31C92-3559-4C6B-9DDE-F390826A609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14. 3. 2021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D9179E9-D32B-49B3-AA15-47A510E44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93BE50D-BE68-484C-8FF4-8CC7AAA1A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A7EC3-BDD5-411A-993E-8D812A5D4EA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73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Pražský lingvistický kroužek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kontextu </a:t>
            </a:r>
            <a:r>
              <a:rPr lang="cs-CZ" dirty="0" err="1"/>
              <a:t>semiotiky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Strukturalismus a divadlo poprvé.</a:t>
            </a:r>
          </a:p>
        </p:txBody>
      </p:sp>
    </p:spTree>
    <p:extLst>
      <p:ext uri="{BB962C8B-B14F-4D97-AF65-F5344CB8AC3E}">
        <p14:creationId xmlns:p14="http://schemas.microsoft.com/office/powerpoint/2010/main" val="35727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bílá tabule&#10;&#10;Popis byl vytvořen automaticky">
            <a:extLst>
              <a:ext uri="{FF2B5EF4-FFF2-40B4-BE49-F238E27FC236}">
                <a16:creationId xmlns:a16="http://schemas.microsoft.com/office/drawing/2014/main" xmlns="" id="{210912B3-BCE4-45C9-8C38-81914B2E09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707" y="0"/>
            <a:ext cx="10057293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D7F97F2-D4CA-460E-8175-D28ED2C4E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8854"/>
            <a:ext cx="5257800" cy="99944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Provizorní orientační mapa</a:t>
            </a:r>
          </a:p>
        </p:txBody>
      </p:sp>
    </p:spTree>
    <p:extLst>
      <p:ext uri="{BB962C8B-B14F-4D97-AF65-F5344CB8AC3E}">
        <p14:creationId xmlns:p14="http://schemas.microsoft.com/office/powerpoint/2010/main" val="367720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887" y="215000"/>
            <a:ext cx="9825111" cy="1078363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Základní datace k „klasickému období“ PLK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9433" y="1443487"/>
            <a:ext cx="11782567" cy="50493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1911 </a:t>
            </a:r>
            <a:r>
              <a:rPr lang="cs-CZ" dirty="0" smtClean="0"/>
              <a:t>		</a:t>
            </a:r>
            <a:r>
              <a:rPr lang="cs-CZ" b="1" dirty="0" smtClean="0"/>
              <a:t>Mathesius </a:t>
            </a:r>
            <a:r>
              <a:rPr lang="cs-CZ" dirty="0"/>
              <a:t>publikuje práci "O potenciálnosti jevů jazykových", která obsahovala </a:t>
            </a:r>
            <a:r>
              <a:rPr lang="cs-CZ" dirty="0" smtClean="0"/>
              <a:t>			základy 	myšlenek </a:t>
            </a:r>
            <a:r>
              <a:rPr lang="cs-CZ" dirty="0"/>
              <a:t>budoucího PLK</a:t>
            </a:r>
          </a:p>
          <a:p>
            <a:pPr marL="0" indent="0">
              <a:buNone/>
            </a:pPr>
            <a:r>
              <a:rPr lang="cs-CZ" dirty="0" smtClean="0"/>
              <a:t>10. července </a:t>
            </a:r>
            <a:r>
              <a:rPr lang="cs-CZ" dirty="0"/>
              <a:t>1920 </a:t>
            </a:r>
            <a:r>
              <a:rPr lang="cs-CZ" dirty="0" smtClean="0"/>
              <a:t>příjezd </a:t>
            </a:r>
            <a:r>
              <a:rPr lang="cs-CZ" b="1" dirty="0" err="1"/>
              <a:t>Jakobsona</a:t>
            </a:r>
            <a:r>
              <a:rPr lang="cs-CZ" dirty="0"/>
              <a:t> do Prahy </a:t>
            </a:r>
            <a:r>
              <a:rPr lang="cs-CZ" dirty="0" smtClean="0"/>
              <a:t>(a následně setkání </a:t>
            </a:r>
            <a:r>
              <a:rPr lang="cs-CZ" dirty="0"/>
              <a:t>s </a:t>
            </a:r>
            <a:r>
              <a:rPr lang="cs-CZ" dirty="0" smtClean="0"/>
              <a:t>Mathesiem)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13. 3. 1925 </a:t>
            </a:r>
            <a:r>
              <a:rPr lang="cs-CZ" dirty="0" smtClean="0"/>
              <a:t>	první </a:t>
            </a:r>
            <a:r>
              <a:rPr lang="cs-CZ" dirty="0"/>
              <a:t>doložené setkání budoucího kroužku - Mathesius, Trnka, Jakobson, </a:t>
            </a:r>
            <a:r>
              <a:rPr lang="cs-CZ" dirty="0" err="1"/>
              <a:t>Karcevskij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6. 10. 1926 </a:t>
            </a:r>
            <a:r>
              <a:rPr lang="cs-CZ" b="1" dirty="0" smtClean="0"/>
              <a:t>	neoficiální </a:t>
            </a:r>
            <a:r>
              <a:rPr lang="cs-CZ" b="1" dirty="0"/>
              <a:t>založení kroužku </a:t>
            </a:r>
            <a:r>
              <a:rPr lang="cs-CZ" dirty="0"/>
              <a:t>(zatím volný diskuzní spolek) </a:t>
            </a:r>
          </a:p>
          <a:p>
            <a:pPr marL="0" indent="0">
              <a:buNone/>
            </a:pPr>
            <a:r>
              <a:rPr lang="cs-CZ" dirty="0"/>
              <a:t>Duben 1928 </a:t>
            </a:r>
            <a:r>
              <a:rPr lang="cs-CZ" dirty="0" smtClean="0"/>
              <a:t>	první </a:t>
            </a:r>
            <a:r>
              <a:rPr lang="cs-CZ" b="1" dirty="0"/>
              <a:t>kolektivní vystoupení členů </a:t>
            </a:r>
            <a:r>
              <a:rPr lang="cs-CZ" dirty="0"/>
              <a:t>na 1. mezinárodním lingvistickém sjezdu v Haagu</a:t>
            </a:r>
          </a:p>
          <a:p>
            <a:pPr marL="0" indent="0">
              <a:buNone/>
            </a:pPr>
            <a:r>
              <a:rPr lang="cs-CZ" dirty="0"/>
              <a:t>Říjen 1929 </a:t>
            </a:r>
            <a:r>
              <a:rPr lang="cs-CZ" dirty="0" smtClean="0"/>
              <a:t>	1</a:t>
            </a:r>
            <a:r>
              <a:rPr lang="cs-CZ" dirty="0"/>
              <a:t>. sjezd slovanských filologů, </a:t>
            </a:r>
            <a:r>
              <a:rPr lang="cs-CZ" b="1" dirty="0"/>
              <a:t>zveřejnění programu, tzv. Tezí ("</a:t>
            </a:r>
            <a:r>
              <a:rPr lang="cs-CZ" b="1" dirty="0" err="1"/>
              <a:t>Théses</a:t>
            </a:r>
            <a:r>
              <a:rPr lang="cs-CZ" b="1" dirty="0"/>
              <a:t>") </a:t>
            </a:r>
            <a:r>
              <a:rPr lang="cs-CZ" dirty="0"/>
              <a:t>ve </a:t>
            </a:r>
            <a:r>
              <a:rPr lang="cs-CZ" dirty="0" smtClean="0"/>
              <a:t>			francouzštině </a:t>
            </a:r>
            <a:r>
              <a:rPr lang="cs-CZ" dirty="0"/>
              <a:t>("Teze předložené prvému sjezdu slovanských filologů v Praze 1929")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1931 		vychází </a:t>
            </a:r>
            <a:r>
              <a:rPr lang="cs-CZ" dirty="0"/>
              <a:t>Zichova Estetika </a:t>
            </a:r>
          </a:p>
          <a:p>
            <a:pPr marL="0" indent="0">
              <a:buNone/>
            </a:pPr>
            <a:r>
              <a:rPr lang="cs-CZ" dirty="0"/>
              <a:t>1935 </a:t>
            </a:r>
            <a:r>
              <a:rPr lang="cs-CZ" dirty="0" smtClean="0"/>
              <a:t>		založení </a:t>
            </a:r>
            <a:r>
              <a:rPr lang="cs-CZ" b="1" dirty="0"/>
              <a:t>časopisu Slovo a slovesnost</a:t>
            </a:r>
            <a:r>
              <a:rPr lang="cs-CZ" dirty="0"/>
              <a:t>, publikační platforma PLK</a:t>
            </a:r>
          </a:p>
          <a:p>
            <a:pPr marL="0" indent="0">
              <a:buNone/>
            </a:pPr>
            <a:r>
              <a:rPr lang="cs-CZ" dirty="0"/>
              <a:t>1939 </a:t>
            </a:r>
            <a:r>
              <a:rPr lang="cs-CZ" dirty="0" smtClean="0"/>
              <a:t>		Jakobson </a:t>
            </a:r>
            <a:r>
              <a:rPr lang="cs-CZ" dirty="0"/>
              <a:t>utíká do zahraničí z rasových důvodů, Bogatyrev se musí vrátit do SSSR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1940 		Bogatyrev: Lidové divadlo české a slovenské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1941 </a:t>
            </a:r>
            <a:r>
              <a:rPr lang="cs-CZ" dirty="0" smtClean="0"/>
              <a:t>		Veltruský</a:t>
            </a:r>
            <a:r>
              <a:rPr lang="cs-CZ" dirty="0"/>
              <a:t>: Dramatický text jako součást divadelního představení, Honzl: Pohyb </a:t>
            </a:r>
            <a:r>
              <a:rPr lang="cs-CZ" dirty="0" smtClean="0"/>
              <a:t>			divadelního </a:t>
            </a:r>
            <a:r>
              <a:rPr lang="cs-CZ" dirty="0"/>
              <a:t>znaku, Mukařovský: K teorii divadla…</a:t>
            </a:r>
          </a:p>
          <a:p>
            <a:pPr marL="0" indent="0">
              <a:buNone/>
            </a:pPr>
            <a:r>
              <a:rPr lang="cs-CZ" dirty="0"/>
              <a:t>1942 </a:t>
            </a:r>
            <a:r>
              <a:rPr lang="cs-CZ" dirty="0" smtClean="0"/>
              <a:t>		Veltruský</a:t>
            </a:r>
            <a:r>
              <a:rPr lang="cs-CZ" dirty="0"/>
              <a:t>: Drama jako básnické dílo</a:t>
            </a:r>
          </a:p>
        </p:txBody>
      </p:sp>
    </p:spTree>
    <p:extLst>
      <p:ext uri="{BB962C8B-B14F-4D97-AF65-F5344CB8AC3E}">
        <p14:creationId xmlns:p14="http://schemas.microsoft.com/office/powerpoint/2010/main" val="127921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7546" y="177422"/>
            <a:ext cx="6914949" cy="1009934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Generace „strukturalistů“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105421" y="2524837"/>
            <a:ext cx="43238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„zakladatelé“ – 1. generace</a:t>
            </a:r>
          </a:p>
          <a:p>
            <a:endParaRPr lang="cs-CZ" dirty="0"/>
          </a:p>
          <a:p>
            <a:r>
              <a:rPr lang="cs-CZ" dirty="0"/>
              <a:t>Vilém Mathesius (1882-1945)</a:t>
            </a:r>
          </a:p>
          <a:p>
            <a:r>
              <a:rPr lang="cs-CZ" dirty="0"/>
              <a:t>Roman Jakobson (1896-1982)</a:t>
            </a:r>
          </a:p>
          <a:p>
            <a:r>
              <a:rPr lang="cs-CZ" dirty="0"/>
              <a:t>Petr Bogatyrev (1893-1971)</a:t>
            </a:r>
          </a:p>
          <a:p>
            <a:r>
              <a:rPr lang="cs-CZ" dirty="0"/>
              <a:t>Jan Mukařovský (1891-1975)</a:t>
            </a:r>
          </a:p>
          <a:p>
            <a:r>
              <a:rPr lang="cs-CZ" dirty="0"/>
              <a:t>N. S. </a:t>
            </a:r>
            <a:r>
              <a:rPr lang="cs-CZ" dirty="0" err="1"/>
              <a:t>Trubeckoj</a:t>
            </a:r>
            <a:r>
              <a:rPr lang="cs-CZ" dirty="0"/>
              <a:t> (1890-1938)</a:t>
            </a:r>
          </a:p>
          <a:p>
            <a:r>
              <a:rPr lang="cs-CZ" dirty="0"/>
              <a:t>Bohuslav Havránek (1893-1978)</a:t>
            </a:r>
          </a:p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92789" y="2873130"/>
            <a:ext cx="34801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Předchůdci/Inspirátoři</a:t>
            </a:r>
          </a:p>
          <a:p>
            <a:endParaRPr lang="cs-CZ" dirty="0"/>
          </a:p>
          <a:p>
            <a:r>
              <a:rPr lang="cs-CZ" dirty="0"/>
              <a:t>Edmund </a:t>
            </a:r>
            <a:r>
              <a:rPr lang="cs-CZ" dirty="0" err="1"/>
              <a:t>Husserl</a:t>
            </a:r>
            <a:r>
              <a:rPr lang="cs-CZ" dirty="0"/>
              <a:t> (1859-1938)</a:t>
            </a:r>
          </a:p>
          <a:p>
            <a:r>
              <a:rPr lang="cs-CZ" dirty="0"/>
              <a:t>Ferdinand de </a:t>
            </a:r>
            <a:r>
              <a:rPr lang="cs-CZ" dirty="0" err="1"/>
              <a:t>Saussure</a:t>
            </a:r>
            <a:r>
              <a:rPr lang="cs-CZ" dirty="0"/>
              <a:t> (1857-1913)</a:t>
            </a:r>
          </a:p>
          <a:p>
            <a:r>
              <a:rPr lang="cs-CZ" dirty="0"/>
              <a:t>Karl </a:t>
            </a:r>
            <a:r>
              <a:rPr lang="cs-CZ" dirty="0" err="1"/>
              <a:t>Bühler</a:t>
            </a:r>
            <a:r>
              <a:rPr lang="cs-CZ" dirty="0"/>
              <a:t> (1879-1963)</a:t>
            </a:r>
          </a:p>
        </p:txBody>
      </p:sp>
      <p:sp>
        <p:nvSpPr>
          <p:cNvPr id="3" name="Obdélník 2"/>
          <p:cNvSpPr/>
          <p:nvPr/>
        </p:nvSpPr>
        <p:spPr>
          <a:xfrm>
            <a:off x="8561695" y="1949801"/>
            <a:ext cx="33800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dirty="0">
                <a:solidFill>
                  <a:prstClr val="black"/>
                </a:solidFill>
              </a:rPr>
              <a:t>2. generace „žáci</a:t>
            </a:r>
            <a:r>
              <a:rPr lang="cs-CZ" b="1" dirty="0" smtClean="0">
                <a:solidFill>
                  <a:prstClr val="black"/>
                </a:solidFill>
              </a:rPr>
              <a:t>“</a:t>
            </a:r>
          </a:p>
          <a:p>
            <a:pPr lvl="0"/>
            <a:endParaRPr lang="cs-CZ" b="1" dirty="0">
              <a:solidFill>
                <a:prstClr val="black"/>
              </a:solidFill>
            </a:endParaRPr>
          </a:p>
          <a:p>
            <a:pPr lvl="0"/>
            <a:r>
              <a:rPr lang="cs-CZ" dirty="0">
                <a:solidFill>
                  <a:prstClr val="black"/>
                </a:solidFill>
              </a:rPr>
              <a:t>Jindřich Honzl (1894-1956) 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Felix Vodička (1909-1974)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Jiří Frejka (1904-1952)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E. F. Burian (1904-1959)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Karel </a:t>
            </a:r>
            <a:r>
              <a:rPr lang="cs-CZ" dirty="0" err="1">
                <a:solidFill>
                  <a:prstClr val="black"/>
                </a:solidFill>
              </a:rPr>
              <a:t>Brušák</a:t>
            </a:r>
            <a:r>
              <a:rPr lang="cs-CZ" dirty="0">
                <a:solidFill>
                  <a:prstClr val="black"/>
                </a:solidFill>
              </a:rPr>
              <a:t> (1913-2004)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Jaroslav Pokorný (1920-1983)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Miroslav Kouřil (1911-1984)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Jiří Veltruský (1919-1994)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Jan Kopecký (1919-1992)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52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BD8B584E-E296-4E16-A651-8881B5F4A62E}"/>
              </a:ext>
            </a:extLst>
          </p:cNvPr>
          <p:cNvSpPr txBox="1"/>
          <p:nvPr/>
        </p:nvSpPr>
        <p:spPr>
          <a:xfrm>
            <a:off x="520014" y="776453"/>
            <a:ext cx="53212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Co činí literární dílo dílem uměleckým?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kern="0" dirty="0">
              <a:solidFill>
                <a:prstClr val="black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Literárnost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kern="0" dirty="0" smtClean="0">
              <a:solidFill>
                <a:prstClr val="black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 smtClean="0">
                <a:solidFill>
                  <a:prstClr val="black"/>
                </a:solidFill>
              </a:rPr>
              <a:t>ZNAK (zejm. jazykový)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Struktura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 smtClean="0">
                <a:solidFill>
                  <a:prstClr val="black"/>
                </a:solidFill>
              </a:rPr>
              <a:t>Dominanta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Sémantické gesto (záměrnost/nezáměrnost)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Funkce (estetická, ad.)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kern="0" dirty="0">
              <a:solidFill>
                <a:prstClr val="black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Pojetí díla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 smtClean="0">
                <a:solidFill>
                  <a:prstClr val="black"/>
                </a:solidFill>
              </a:rPr>
              <a:t>(dílo-věc / dílo-znak 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 smtClean="0">
                <a:solidFill>
                  <a:prstClr val="black"/>
                </a:solidFill>
              </a:rPr>
              <a:t>Styl/sloh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Básnický</a:t>
            </a:r>
            <a:r>
              <a:rPr kumimoji="0" lang="cs-CZ" sz="1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jazyk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FC3C546A-7665-4B94-A553-E9B60EE6362A}"/>
              </a:ext>
            </a:extLst>
          </p:cNvPr>
          <p:cNvSpPr txBox="1"/>
          <p:nvPr/>
        </p:nvSpPr>
        <p:spPr>
          <a:xfrm>
            <a:off x="6509982" y="776453"/>
            <a:ext cx="490668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Co činí divadlo „divadelním?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kern="0" dirty="0">
              <a:solidFill>
                <a:prstClr val="black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Divadelnost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 smtClean="0">
                <a:solidFill>
                  <a:prstClr val="black"/>
                </a:solidFill>
              </a:rPr>
              <a:t>Specifičnost divadelního znaku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	pohyb divadelního znaku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>
                <a:solidFill>
                  <a:prstClr val="black"/>
                </a:solidFill>
              </a:rPr>
              <a:t>	</a:t>
            </a:r>
            <a:r>
              <a:rPr lang="cs-CZ" kern="0" dirty="0" smtClean="0">
                <a:solidFill>
                  <a:prstClr val="black"/>
                </a:solidFill>
              </a:rPr>
              <a:t>s</a:t>
            </a:r>
            <a:r>
              <a:rPr kumimoji="0" lang="cs-CZ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ložky</a:t>
            </a: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divadelního výrazu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	herecká </a:t>
            </a: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postava/dramatická </a:t>
            </a: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osoba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 smtClean="0">
                <a:solidFill>
                  <a:prstClr val="black"/>
                </a:solidFill>
              </a:rPr>
              <a:t>	znak věci / znak znaku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kern="0" dirty="0">
              <a:solidFill>
                <a:prstClr val="black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kern="0" dirty="0">
              <a:solidFill>
                <a:prstClr val="black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 smtClean="0">
                <a:solidFill>
                  <a:prstClr val="black"/>
                </a:solidFill>
              </a:rPr>
              <a:t>Divadelní artefakt --- inscenace/představení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>
              <a:defRPr/>
            </a:pPr>
            <a:r>
              <a:rPr lang="cs-CZ" kern="0" dirty="0" smtClean="0">
                <a:solidFill>
                  <a:prstClr val="black"/>
                </a:solidFill>
              </a:rPr>
              <a:t>Dialog/monolog</a:t>
            </a:r>
            <a:endParaRPr lang="cs-CZ" kern="0" dirty="0">
              <a:solidFill>
                <a:prstClr val="black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2310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4842" y="696036"/>
            <a:ext cx="1164154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„znovuzrození“ sémiotiky ve (nejen) Francii ?</a:t>
            </a:r>
          </a:p>
          <a:p>
            <a:endParaRPr lang="cs-CZ" dirty="0"/>
          </a:p>
          <a:p>
            <a:r>
              <a:rPr lang="cs-CZ" dirty="0" smtClean="0"/>
              <a:t>1941 – setkání Romana </a:t>
            </a:r>
            <a:r>
              <a:rPr lang="cs-CZ" dirty="0" err="1" smtClean="0"/>
              <a:t>Jakobsona</a:t>
            </a:r>
            <a:r>
              <a:rPr lang="cs-CZ" dirty="0" smtClean="0"/>
              <a:t> a Clauda </a:t>
            </a:r>
            <a:r>
              <a:rPr lang="cs-CZ" dirty="0" err="1" smtClean="0"/>
              <a:t>Levi-Strausse</a:t>
            </a:r>
            <a:r>
              <a:rPr lang="cs-CZ" dirty="0" smtClean="0"/>
              <a:t> v New Yorku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C. </a:t>
            </a:r>
            <a:r>
              <a:rPr lang="cs-CZ" b="1" dirty="0" err="1" smtClean="0"/>
              <a:t>Levi</a:t>
            </a:r>
            <a:r>
              <a:rPr lang="cs-CZ" b="1" dirty="0" smtClean="0"/>
              <a:t> </a:t>
            </a:r>
            <a:r>
              <a:rPr lang="cs-CZ" b="1" dirty="0" err="1" smtClean="0"/>
              <a:t>Strauss</a:t>
            </a:r>
            <a:r>
              <a:rPr lang="cs-CZ" b="1" dirty="0" smtClean="0"/>
              <a:t>: Strukturální antropologie (1958)</a:t>
            </a:r>
          </a:p>
          <a:p>
            <a:endParaRPr lang="cs-CZ" dirty="0"/>
          </a:p>
          <a:p>
            <a:r>
              <a:rPr lang="cs-CZ" dirty="0" smtClean="0"/>
              <a:t>Pro antropologii, jež je rozmluvou člověka s člověkem je všechno symbolem a znakem, fungujícím jako prostředník mezi subjekty</a:t>
            </a:r>
          </a:p>
          <a:p>
            <a:endParaRPr lang="cs-CZ" dirty="0"/>
          </a:p>
          <a:p>
            <a:r>
              <a:rPr lang="cs-CZ" b="1" dirty="0" smtClean="0"/>
              <a:t>R. Jakobson: Lingvistika a poetika (1960)</a:t>
            </a:r>
          </a:p>
          <a:p>
            <a:r>
              <a:rPr lang="cs-CZ" dirty="0" smtClean="0"/>
              <a:t>Poetika představená jako funkční lingvistika (+první komplexní rozpracování modelu jazykových funkcí)</a:t>
            </a:r>
          </a:p>
          <a:p>
            <a:endParaRPr lang="cs-CZ" dirty="0"/>
          </a:p>
          <a:p>
            <a:r>
              <a:rPr lang="cs-CZ" dirty="0" smtClean="0"/>
              <a:t>(jejich společná studia Kočky Charlese Baudelaira (1962) – obsaženo v souboru R. Jakobson: Poetická funkce)</a:t>
            </a:r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R. </a:t>
            </a:r>
            <a:r>
              <a:rPr lang="cs-CZ" b="1" dirty="0" err="1" smtClean="0"/>
              <a:t>Barthes</a:t>
            </a:r>
            <a:r>
              <a:rPr lang="cs-CZ" b="1" dirty="0" smtClean="0"/>
              <a:t>: Základy sémiologie (1965)</a:t>
            </a:r>
          </a:p>
          <a:p>
            <a:r>
              <a:rPr lang="cs-CZ" dirty="0" smtClean="0"/>
              <a:t>Každý sémiologický systém se směšuje s řečí</a:t>
            </a:r>
          </a:p>
          <a:p>
            <a:r>
              <a:rPr lang="cs-CZ" dirty="0" smtClean="0"/>
              <a:t>Význam je možný jen jako pojmenovaný a uskutečňuje se jen ve světě jazyka</a:t>
            </a:r>
          </a:p>
          <a:p>
            <a:endParaRPr lang="cs-CZ" dirty="0" smtClean="0"/>
          </a:p>
          <a:p>
            <a:r>
              <a:rPr lang="cs-CZ" b="1" dirty="0" smtClean="0"/>
              <a:t>T. </a:t>
            </a:r>
            <a:r>
              <a:rPr lang="cs-CZ" b="1" dirty="0" err="1" smtClean="0"/>
              <a:t>Kowzan</a:t>
            </a:r>
            <a:r>
              <a:rPr lang="cs-CZ" b="1" dirty="0" smtClean="0"/>
              <a:t>: Znaky v divadle (1968)</a:t>
            </a:r>
          </a:p>
          <a:p>
            <a:r>
              <a:rPr lang="cs-CZ" dirty="0" smtClean="0"/>
              <a:t>Jeden z prvních pokusů aplikace na divadelní materiál…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08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Jak se tedy zorientovat v českém strukturalismu a jeho divadelní teorii…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606721"/>
            <a:ext cx="10515600" cy="2197291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To svoje heslo jsem napsal přesně pro vás (ale doufám, že nezůstanete jen u něj</a:t>
            </a:r>
            <a:r>
              <a:rPr lang="cs-CZ" dirty="0" smtClean="0"/>
              <a:t>!!!)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Dobré shrnutí počátků sémiotiky je v knize </a:t>
            </a:r>
            <a:r>
              <a:rPr lang="cs-CZ" i="1" dirty="0" smtClean="0"/>
              <a:t>Divadlo v současném myšlení</a:t>
            </a:r>
            <a:r>
              <a:rPr lang="cs-CZ" dirty="0" smtClean="0"/>
              <a:t> od Ireny </a:t>
            </a:r>
            <a:r>
              <a:rPr lang="cs-CZ" dirty="0" err="1" smtClean="0"/>
              <a:t>Slawinské</a:t>
            </a:r>
            <a:r>
              <a:rPr lang="cs-CZ" dirty="0" smtClean="0"/>
              <a:t> (a z jiné strany lze doporučit i příslušnou pasáž </a:t>
            </a:r>
            <a:r>
              <a:rPr lang="cs-CZ" dirty="0" err="1" smtClean="0"/>
              <a:t>Balmeho</a:t>
            </a:r>
            <a:r>
              <a:rPr lang="cs-CZ" dirty="0" smtClean="0"/>
              <a:t>…)</a:t>
            </a:r>
            <a:endParaRPr lang="cs-CZ" dirty="0"/>
          </a:p>
          <a:p>
            <a:r>
              <a:rPr lang="cs-CZ" dirty="0" smtClean="0"/>
              <a:t>Pro nejobecnější kontext </a:t>
            </a:r>
            <a:r>
              <a:rPr lang="cs-CZ" dirty="0" smtClean="0"/>
              <a:t>lze </a:t>
            </a:r>
            <a:r>
              <a:rPr lang="cs-CZ" dirty="0"/>
              <a:t>doporučit Grygarův Slovník českého strukturalismu… </a:t>
            </a:r>
            <a:endParaRPr lang="cs-CZ" dirty="0" smtClean="0"/>
          </a:p>
          <a:p>
            <a:r>
              <a:rPr lang="cs-CZ" dirty="0" smtClean="0"/>
              <a:t>A pak pokud možno číst původní texty….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578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13281</TotalTime>
  <Words>399</Words>
  <Application>Microsoft Office PowerPoint</Application>
  <PresentationFormat>Širokoúhlá obrazovka</PresentationFormat>
  <Paragraphs>100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1_Motiv Office</vt:lpstr>
      <vt:lpstr>Pražský lingvistický kroužek v kontextu semiotiky</vt:lpstr>
      <vt:lpstr>Provizorní orientační mapa</vt:lpstr>
      <vt:lpstr>Základní datace k „klasickému období“ PLK</vt:lpstr>
      <vt:lpstr>Generace „strukturalistů“</vt:lpstr>
      <vt:lpstr>Prezentace aplikace PowerPoint</vt:lpstr>
      <vt:lpstr>Prezentace aplikace PowerPoint</vt:lpstr>
      <vt:lpstr>Jak se tedy zorientovat v českém strukturalismu a jeho divadelní teorii…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PLK kontexty (vymyslet vtipnější název)</dc:title>
  <dc:creator>David Drozd</dc:creator>
  <cp:lastModifiedBy>David Drozd</cp:lastModifiedBy>
  <cp:revision>54</cp:revision>
  <dcterms:created xsi:type="dcterms:W3CDTF">2020-03-21T00:10:54Z</dcterms:created>
  <dcterms:modified xsi:type="dcterms:W3CDTF">2021-03-14T22:00:16Z</dcterms:modified>
</cp:coreProperties>
</file>