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2" r:id="rId5"/>
    <p:sldId id="258" r:id="rId6"/>
    <p:sldId id="261" r:id="rId7"/>
    <p:sldId id="260" r:id="rId8"/>
    <p:sldId id="265" r:id="rId9"/>
    <p:sldId id="267" r:id="rId10"/>
    <p:sldId id="268" r:id="rId11"/>
    <p:sldId id="266" r:id="rId12"/>
    <p:sldId id="259"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Drozd" initials="DD" lastIdx="1" clrIdx="0">
    <p:extLst>
      <p:ext uri="{19B8F6BF-5375-455C-9EA6-DF929625EA0E}">
        <p15:presenceInfo xmlns:p15="http://schemas.microsoft.com/office/powerpoint/2012/main" userId="969854b9d22ea2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713DD3BC-3C3B-4A91-89E5-5001F2237FCB}" type="datetimeFigureOut">
              <a:rPr lang="cs-CZ" smtClean="0"/>
              <a:t>14. 3. 2021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ADDBC0E-E169-4A76-A99D-951C0F57892D}" type="slidenum">
              <a:rPr lang="cs-CZ" smtClean="0"/>
              <a:t>‹#›</a:t>
            </a:fld>
            <a:endParaRPr lang="cs-CZ"/>
          </a:p>
        </p:txBody>
      </p:sp>
    </p:spTree>
    <p:extLst>
      <p:ext uri="{BB962C8B-B14F-4D97-AF65-F5344CB8AC3E}">
        <p14:creationId xmlns:p14="http://schemas.microsoft.com/office/powerpoint/2010/main" val="153892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3DD3BC-3C3B-4A91-89E5-5001F2237FCB}" type="datetimeFigureOut">
              <a:rPr lang="cs-CZ" smtClean="0"/>
              <a:t>14. 3. 2021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ADDBC0E-E169-4A76-A99D-951C0F57892D}" type="slidenum">
              <a:rPr lang="cs-CZ" smtClean="0"/>
              <a:t>‹#›</a:t>
            </a:fld>
            <a:endParaRPr lang="cs-CZ"/>
          </a:p>
        </p:txBody>
      </p:sp>
    </p:spTree>
    <p:extLst>
      <p:ext uri="{BB962C8B-B14F-4D97-AF65-F5344CB8AC3E}">
        <p14:creationId xmlns:p14="http://schemas.microsoft.com/office/powerpoint/2010/main" val="2530202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3DD3BC-3C3B-4A91-89E5-5001F2237FCB}" type="datetimeFigureOut">
              <a:rPr lang="cs-CZ" smtClean="0"/>
              <a:t>14. 3. 2021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ADDBC0E-E169-4A76-A99D-951C0F57892D}" type="slidenum">
              <a:rPr lang="cs-CZ" smtClean="0"/>
              <a:t>‹#›</a:t>
            </a:fld>
            <a:endParaRPr lang="cs-CZ"/>
          </a:p>
        </p:txBody>
      </p:sp>
    </p:spTree>
    <p:extLst>
      <p:ext uri="{BB962C8B-B14F-4D97-AF65-F5344CB8AC3E}">
        <p14:creationId xmlns:p14="http://schemas.microsoft.com/office/powerpoint/2010/main" val="96713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3DD3BC-3C3B-4A91-89E5-5001F2237FCB}" type="datetimeFigureOut">
              <a:rPr lang="cs-CZ" smtClean="0"/>
              <a:t>14. 3. 2021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ADDBC0E-E169-4A76-A99D-951C0F57892D}" type="slidenum">
              <a:rPr lang="cs-CZ" smtClean="0"/>
              <a:t>‹#›</a:t>
            </a:fld>
            <a:endParaRPr lang="cs-CZ"/>
          </a:p>
        </p:txBody>
      </p:sp>
    </p:spTree>
    <p:extLst>
      <p:ext uri="{BB962C8B-B14F-4D97-AF65-F5344CB8AC3E}">
        <p14:creationId xmlns:p14="http://schemas.microsoft.com/office/powerpoint/2010/main" val="140734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713DD3BC-3C3B-4A91-89E5-5001F2237FCB}" type="datetimeFigureOut">
              <a:rPr lang="cs-CZ" smtClean="0"/>
              <a:t>14. 3. 2021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ADDBC0E-E169-4A76-A99D-951C0F57892D}" type="slidenum">
              <a:rPr lang="cs-CZ" smtClean="0"/>
              <a:t>‹#›</a:t>
            </a:fld>
            <a:endParaRPr lang="cs-CZ"/>
          </a:p>
        </p:txBody>
      </p:sp>
    </p:spTree>
    <p:extLst>
      <p:ext uri="{BB962C8B-B14F-4D97-AF65-F5344CB8AC3E}">
        <p14:creationId xmlns:p14="http://schemas.microsoft.com/office/powerpoint/2010/main" val="148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13DD3BC-3C3B-4A91-89E5-5001F2237FCB}" type="datetimeFigureOut">
              <a:rPr lang="cs-CZ" smtClean="0"/>
              <a:t>14. 3. 2021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ADDBC0E-E169-4A76-A99D-951C0F57892D}" type="slidenum">
              <a:rPr lang="cs-CZ" smtClean="0"/>
              <a:t>‹#›</a:t>
            </a:fld>
            <a:endParaRPr lang="cs-CZ"/>
          </a:p>
        </p:txBody>
      </p:sp>
    </p:spTree>
    <p:extLst>
      <p:ext uri="{BB962C8B-B14F-4D97-AF65-F5344CB8AC3E}">
        <p14:creationId xmlns:p14="http://schemas.microsoft.com/office/powerpoint/2010/main" val="314037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13DD3BC-3C3B-4A91-89E5-5001F2237FCB}" type="datetimeFigureOut">
              <a:rPr lang="cs-CZ" smtClean="0"/>
              <a:t>14. 3. 2021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ADDBC0E-E169-4A76-A99D-951C0F57892D}" type="slidenum">
              <a:rPr lang="cs-CZ" smtClean="0"/>
              <a:t>‹#›</a:t>
            </a:fld>
            <a:endParaRPr lang="cs-CZ"/>
          </a:p>
        </p:txBody>
      </p:sp>
    </p:spTree>
    <p:extLst>
      <p:ext uri="{BB962C8B-B14F-4D97-AF65-F5344CB8AC3E}">
        <p14:creationId xmlns:p14="http://schemas.microsoft.com/office/powerpoint/2010/main" val="390128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713DD3BC-3C3B-4A91-89E5-5001F2237FCB}" type="datetimeFigureOut">
              <a:rPr lang="cs-CZ" smtClean="0"/>
              <a:t>14. 3. 2021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ADDBC0E-E169-4A76-A99D-951C0F57892D}" type="slidenum">
              <a:rPr lang="cs-CZ" smtClean="0"/>
              <a:t>‹#›</a:t>
            </a:fld>
            <a:endParaRPr lang="cs-CZ"/>
          </a:p>
        </p:txBody>
      </p:sp>
    </p:spTree>
    <p:extLst>
      <p:ext uri="{BB962C8B-B14F-4D97-AF65-F5344CB8AC3E}">
        <p14:creationId xmlns:p14="http://schemas.microsoft.com/office/powerpoint/2010/main" val="338417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13DD3BC-3C3B-4A91-89E5-5001F2237FCB}" type="datetimeFigureOut">
              <a:rPr lang="cs-CZ" smtClean="0"/>
              <a:t>14. 3. 2021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ADDBC0E-E169-4A76-A99D-951C0F57892D}" type="slidenum">
              <a:rPr lang="cs-CZ" smtClean="0"/>
              <a:t>‹#›</a:t>
            </a:fld>
            <a:endParaRPr lang="cs-CZ"/>
          </a:p>
        </p:txBody>
      </p:sp>
    </p:spTree>
    <p:extLst>
      <p:ext uri="{BB962C8B-B14F-4D97-AF65-F5344CB8AC3E}">
        <p14:creationId xmlns:p14="http://schemas.microsoft.com/office/powerpoint/2010/main" val="398471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13DD3BC-3C3B-4A91-89E5-5001F2237FCB}" type="datetimeFigureOut">
              <a:rPr lang="cs-CZ" smtClean="0"/>
              <a:t>14. 3. 2021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ADDBC0E-E169-4A76-A99D-951C0F57892D}" type="slidenum">
              <a:rPr lang="cs-CZ" smtClean="0"/>
              <a:t>‹#›</a:t>
            </a:fld>
            <a:endParaRPr lang="cs-CZ"/>
          </a:p>
        </p:txBody>
      </p:sp>
    </p:spTree>
    <p:extLst>
      <p:ext uri="{BB962C8B-B14F-4D97-AF65-F5344CB8AC3E}">
        <p14:creationId xmlns:p14="http://schemas.microsoft.com/office/powerpoint/2010/main" val="125569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13DD3BC-3C3B-4A91-89E5-5001F2237FCB}" type="datetimeFigureOut">
              <a:rPr lang="cs-CZ" smtClean="0"/>
              <a:t>14. 3. 2021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ADDBC0E-E169-4A76-A99D-951C0F57892D}" type="slidenum">
              <a:rPr lang="cs-CZ" smtClean="0"/>
              <a:t>‹#›</a:t>
            </a:fld>
            <a:endParaRPr lang="cs-CZ"/>
          </a:p>
        </p:txBody>
      </p:sp>
    </p:spTree>
    <p:extLst>
      <p:ext uri="{BB962C8B-B14F-4D97-AF65-F5344CB8AC3E}">
        <p14:creationId xmlns:p14="http://schemas.microsoft.com/office/powerpoint/2010/main" val="54070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DD3BC-3C3B-4A91-89E5-5001F2237FCB}" type="datetimeFigureOut">
              <a:rPr lang="cs-CZ" smtClean="0"/>
              <a:t>14. 3. 2021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DBC0E-E169-4A76-A99D-951C0F57892D}" type="slidenum">
              <a:rPr lang="cs-CZ" smtClean="0"/>
              <a:t>‹#›</a:t>
            </a:fld>
            <a:endParaRPr lang="cs-CZ"/>
          </a:p>
        </p:txBody>
      </p:sp>
    </p:spTree>
    <p:extLst>
      <p:ext uri="{BB962C8B-B14F-4D97-AF65-F5344CB8AC3E}">
        <p14:creationId xmlns:p14="http://schemas.microsoft.com/office/powerpoint/2010/main" val="3307369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699010"/>
          </a:xfrm>
        </p:spPr>
        <p:txBody>
          <a:bodyPr>
            <a:normAutofit/>
          </a:bodyPr>
          <a:lstStyle/>
          <a:p>
            <a:r>
              <a:rPr lang="cs-CZ" b="1" dirty="0" smtClean="0">
                <a:solidFill>
                  <a:srgbClr val="C00000"/>
                </a:solidFill>
              </a:rPr>
              <a:t>Jiří </a:t>
            </a:r>
            <a:r>
              <a:rPr lang="cs-CZ" b="1" dirty="0" smtClean="0">
                <a:solidFill>
                  <a:srgbClr val="C00000"/>
                </a:solidFill>
              </a:rPr>
              <a:t>Veltruský</a:t>
            </a:r>
            <a:br>
              <a:rPr lang="cs-CZ" b="1" dirty="0" smtClean="0">
                <a:solidFill>
                  <a:srgbClr val="C00000"/>
                </a:solidFill>
              </a:rPr>
            </a:br>
            <a:r>
              <a:rPr lang="cs-CZ" b="1" dirty="0" smtClean="0">
                <a:solidFill>
                  <a:srgbClr val="C00000"/>
                </a:solidFill>
              </a:rPr>
              <a:t>život… a hlavně koncepty…</a:t>
            </a:r>
            <a:endParaRPr lang="cs-CZ" dirty="0"/>
          </a:p>
        </p:txBody>
      </p:sp>
      <p:sp>
        <p:nvSpPr>
          <p:cNvPr id="3" name="Podnadpis 2"/>
          <p:cNvSpPr>
            <a:spLocks noGrp="1"/>
          </p:cNvSpPr>
          <p:nvPr>
            <p:ph type="subTitle" idx="1"/>
          </p:nvPr>
        </p:nvSpPr>
        <p:spPr>
          <a:xfrm>
            <a:off x="1524000" y="4216188"/>
            <a:ext cx="9144000" cy="1655762"/>
          </a:xfrm>
        </p:spPr>
        <p:txBody>
          <a:bodyPr/>
          <a:lstStyle/>
          <a:p>
            <a:r>
              <a:rPr lang="cs-CZ" b="1" dirty="0" smtClean="0"/>
              <a:t>Strukturalismus a divadlo podruhé</a:t>
            </a:r>
            <a:endParaRPr lang="cs-CZ" b="1" dirty="0"/>
          </a:p>
        </p:txBody>
      </p:sp>
    </p:spTree>
    <p:extLst>
      <p:ext uri="{BB962C8B-B14F-4D97-AF65-F5344CB8AC3E}">
        <p14:creationId xmlns:p14="http://schemas.microsoft.com/office/powerpoint/2010/main" val="1549307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54842" y="272955"/>
            <a:ext cx="11518710" cy="6186309"/>
          </a:xfrm>
          <a:prstGeom prst="rect">
            <a:avLst/>
          </a:prstGeom>
          <a:noFill/>
        </p:spPr>
        <p:txBody>
          <a:bodyPr wrap="square" rtlCol="0">
            <a:spAutoFit/>
          </a:bodyPr>
          <a:lstStyle/>
          <a:p>
            <a:r>
              <a:rPr lang="cs-CZ" b="1" dirty="0" smtClean="0">
                <a:solidFill>
                  <a:srgbClr val="FF0000"/>
                </a:solidFill>
              </a:rPr>
              <a:t>Posuny v myšlení o znaku</a:t>
            </a:r>
          </a:p>
          <a:p>
            <a:endParaRPr lang="cs-CZ" dirty="0"/>
          </a:p>
          <a:p>
            <a:r>
              <a:rPr lang="cs-CZ" b="1" dirty="0"/>
              <a:t>Divadelní teorie pražské školy  (1981)</a:t>
            </a:r>
          </a:p>
          <a:p>
            <a:endParaRPr lang="cs-CZ" dirty="0"/>
          </a:p>
          <a:p>
            <a:r>
              <a:rPr lang="cs-CZ" u="sng" dirty="0"/>
              <a:t>Myšlenku, že znak má prostě dvě stránky, signifiant a signifié, nelze zcela aplikovat na herectví. </a:t>
            </a:r>
            <a:r>
              <a:rPr lang="cs-CZ" u="sng" dirty="0" smtClean="0"/>
              <a:t>V </a:t>
            </a:r>
            <a:r>
              <a:rPr lang="cs-CZ" u="sng" dirty="0"/>
              <a:t>konkrétním hereckém díle je často nesnadné a někdy zcela nemožné určit, co náleží jevištní postavě a co osobě</a:t>
            </a:r>
            <a:r>
              <a:rPr lang="cs-CZ" dirty="0"/>
              <a:t>. Rozhraní mezi nimi je nejasné, velké množství rysů je součástí signifiant v některém ohledu a signifié v jiném. Jelikož v herectví lidské bytosti, jejich jednání a chování představují lidi nebo antropomorfní bytosti a jejich jednání a chování, rozdíl mezi podobností a stejností často mizí (Zich 1931, 56). </a:t>
            </a:r>
          </a:p>
          <a:p>
            <a:r>
              <a:rPr lang="cs-CZ" dirty="0"/>
              <a:t>Z toho neplyne, že by rozdíl mezi signifiant a signifié byl v divadle méně důležitý než v jiných sémiotických systémech. </a:t>
            </a:r>
            <a:r>
              <a:rPr lang="cs-CZ" u="sng" dirty="0"/>
              <a:t>Plyne z toho však, že tyto dva termíny nejsou prostě dvě stránky znaku, jako třeba dvě strany mince, nýbrž dva póly dialektické antinomie, vnitřní antinomie znaku</a:t>
            </a:r>
            <a:r>
              <a:rPr lang="cs-CZ" dirty="0" smtClean="0"/>
              <a:t>. Jestli </a:t>
            </a:r>
            <a:r>
              <a:rPr lang="cs-CZ" dirty="0"/>
              <a:t>však tohle platí o znaku vytvořeném herectvím, pak to musí platit o kterémkoli znaku. Jinak by sám termín znak byl metaforický a sémiologie by byla fikcí. </a:t>
            </a:r>
            <a:endParaRPr lang="cs-CZ" dirty="0" smtClean="0"/>
          </a:p>
          <a:p>
            <a:endParaRPr lang="cs-CZ" dirty="0"/>
          </a:p>
          <a:p>
            <a:r>
              <a:rPr lang="cs-CZ" b="1" dirty="0" smtClean="0"/>
              <a:t>Drama jako literární dílo a divadelní představení (1984)</a:t>
            </a:r>
          </a:p>
          <a:p>
            <a:r>
              <a:rPr lang="cs-CZ" dirty="0"/>
              <a:t>Snažil jsem se již při jiné příležitosti ukázat, že to v žádném sémiotickém systému nejsou prostě dvě stránky znaku, nýbrž póly jeho vnitřní dialektické antinomie (Veltruský 1981). Ale je </a:t>
            </a:r>
            <a:r>
              <a:rPr lang="cs-CZ" u="sng" dirty="0"/>
              <a:t>pravděpodobné, že intenzita oscilace mezi těmito póly je v různých znakových systémech různá. Stěží lze pochybovat o tom, že v herectví je velice silná. Bylo by lákavé říci, že v herectví je oscilace intenzivnější než v kterémkoli jiném znakovém systému. Takové tvrzení by však při současném stavu našeho vědění nebylo oprávněné,</a:t>
            </a:r>
            <a:r>
              <a:rPr lang="cs-CZ" dirty="0"/>
              <a:t> zejména proto, že sémiologická analýza hudby je stále ještě v zárodečné fázi, třebaže pokusy o ni se dějí už dosti dlouho. A právě v hudbě je zřejmě oscilace mezi významem a jeho nositelem, jakož i jejich vzájemné prolínání, také velice intenzivní</a:t>
            </a:r>
            <a:r>
              <a:rPr lang="cs-CZ" dirty="0" smtClean="0"/>
              <a:t>.</a:t>
            </a:r>
            <a:endParaRPr lang="cs-CZ" dirty="0"/>
          </a:p>
        </p:txBody>
      </p:sp>
    </p:spTree>
    <p:extLst>
      <p:ext uri="{BB962C8B-B14F-4D97-AF65-F5344CB8AC3E}">
        <p14:creationId xmlns:p14="http://schemas.microsoft.com/office/powerpoint/2010/main" val="4206219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45660" y="272955"/>
            <a:ext cx="11409528" cy="6463308"/>
          </a:xfrm>
          <a:prstGeom prst="rect">
            <a:avLst/>
          </a:prstGeom>
          <a:noFill/>
        </p:spPr>
        <p:txBody>
          <a:bodyPr wrap="square" rtlCol="0">
            <a:spAutoFit/>
          </a:bodyPr>
          <a:lstStyle/>
          <a:p>
            <a:r>
              <a:rPr lang="cs-CZ" b="1" dirty="0" smtClean="0">
                <a:solidFill>
                  <a:srgbClr val="FF0000"/>
                </a:solidFill>
              </a:rPr>
              <a:t>Posun v pohledu na zvukové složky</a:t>
            </a:r>
          </a:p>
          <a:p>
            <a:r>
              <a:rPr lang="cs-CZ" b="1" dirty="0" smtClean="0"/>
              <a:t>Dramatický text jako součást divadla (1941)</a:t>
            </a:r>
            <a:endParaRPr lang="cs-CZ" b="1" dirty="0"/>
          </a:p>
          <a:p>
            <a:r>
              <a:rPr lang="cs-CZ" dirty="0"/>
              <a:t>Herecká postava je složitá struktura znaků, která obsahuje všechny složky, ať jazykové či mimojazykové, ať stálé či proměnlivé a tak dále. Avšak je to struktura struktur, byť integrovaná. Veškeré pohyby postavy také tvoří strukturu znaků, jejíž části jsou všechny souvztažné a hierarchicky uspořádané. Totéž platí o jejích stálých složkách a rysech. A stejně je tomu s hlasovými složkami. Jsou to struktury uvnitř struktury. Celková struktura herecké postavy sestává ze vztahů, které ji spínají. Je však základní rozdíl mezi strukturou hlasového projevu a ostatními strukturami. </a:t>
            </a:r>
            <a:r>
              <a:rPr lang="cs-CZ" dirty="0" smtClean="0"/>
              <a:t>Ve</a:t>
            </a:r>
            <a:r>
              <a:rPr lang="cs-CZ" dirty="0"/>
              <a:t> svém povšechném nárysu </a:t>
            </a:r>
            <a:r>
              <a:rPr lang="cs-CZ" u="sng" dirty="0"/>
              <a:t>hlasový projev přímo překládá zvukové uspořádání textu, jež existuje před jakýmkoli divadelním představením</a:t>
            </a:r>
            <a:r>
              <a:rPr lang="cs-CZ" dirty="0"/>
              <a:t>. </a:t>
            </a:r>
            <a:r>
              <a:rPr lang="cs-CZ" u="sng" dirty="0"/>
              <a:t>Díky tomu může text předurčovat, i když v různé míře, hereckou postavu ve všech jejích aspektech</a:t>
            </a:r>
            <a:r>
              <a:rPr lang="cs-CZ" dirty="0"/>
              <a:t>.</a:t>
            </a:r>
          </a:p>
          <a:p>
            <a:r>
              <a:rPr lang="cs-CZ" u="sng" dirty="0"/>
              <a:t>Hercova tvorba nikdy nemůže zcela uniknout povinnostem, jež ukládá dramatický text</a:t>
            </a:r>
            <a:r>
              <a:rPr lang="cs-CZ" dirty="0"/>
              <a:t>. Herec je vlastní tvůrce všech mimojazykových složek postavy. Ale ani zde nemá úplně volnou ruku. </a:t>
            </a:r>
          </a:p>
          <a:p>
            <a:endParaRPr lang="cs-CZ" dirty="0" smtClean="0"/>
          </a:p>
          <a:p>
            <a:r>
              <a:rPr lang="cs-CZ" b="1" dirty="0" smtClean="0"/>
              <a:t>Zvukové vlastnosti textu a hercův projev (1991)</a:t>
            </a:r>
            <a:endParaRPr lang="cs-CZ" b="1" dirty="0"/>
          </a:p>
          <a:p>
            <a:r>
              <a:rPr lang="cs-CZ" dirty="0"/>
              <a:t>Zvukové složky tvoří zvukovou strukturu, která sama je součástí celkové struktury textu. Čím a do jaké míry přispívá k celkové struktuře, záleží na jejích vlastnostech, na vlastnostech ostatních složek a na relativní závažnosti každé z nich. Jednoduše řečeno, </a:t>
            </a:r>
            <a:r>
              <a:rPr lang="cs-CZ" u="sng" dirty="0"/>
              <a:t>dominanta zvukové struktury může, ale nemusí být zároveň dominantou struktury celkové</a:t>
            </a:r>
            <a:r>
              <a:rPr lang="cs-CZ" dirty="0" smtClean="0"/>
              <a:t>.</a:t>
            </a:r>
          </a:p>
          <a:p>
            <a:endParaRPr lang="cs-CZ" dirty="0"/>
          </a:p>
          <a:p>
            <a:r>
              <a:rPr lang="cs-CZ" dirty="0"/>
              <a:t>Při představení si dramatický text podržuje svou vlastní literární strukturu, včetně své struktury zvukové, ale stává se součástí širší a kvalitativně odlišné struktury divadelní. Text působí na všechny divadelní složky, ale jeho dopad na herectví je zvláště přímý: hercův hlasový projev se vztahuje přímo k textu; vztahuje se také, buď přímo, nebo přes celkovou strukturu textu, k jeho zvukové struktuře. </a:t>
            </a:r>
            <a:r>
              <a:rPr lang="cs-CZ" u="sng" dirty="0"/>
              <a:t>Přednes textu nemůže být jednoduše transpozicí jeho vnitřních zvukových vlastností; mnohé z nich jsou vágní a vztahy mezi nimi mnohoznačné, celá zvuková struktura se v průběhu textu stále trochu mění a neprosazuje se stejně silně v každé pasáži </a:t>
            </a:r>
            <a:r>
              <a:rPr lang="cs-CZ" dirty="0"/>
              <a:t>atd. </a:t>
            </a:r>
            <a:endParaRPr lang="cs-CZ" dirty="0"/>
          </a:p>
        </p:txBody>
      </p:sp>
    </p:spTree>
    <p:extLst>
      <p:ext uri="{BB962C8B-B14F-4D97-AF65-F5344CB8AC3E}">
        <p14:creationId xmlns:p14="http://schemas.microsoft.com/office/powerpoint/2010/main" val="4126369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73206" y="736978"/>
            <a:ext cx="11218460" cy="4247317"/>
          </a:xfrm>
          <a:prstGeom prst="rect">
            <a:avLst/>
          </a:prstGeom>
          <a:noFill/>
        </p:spPr>
        <p:txBody>
          <a:bodyPr wrap="square" rtlCol="0">
            <a:spAutoFit/>
          </a:bodyPr>
          <a:lstStyle/>
          <a:p>
            <a:r>
              <a:rPr lang="cs-CZ" b="1" dirty="0" smtClean="0">
                <a:solidFill>
                  <a:srgbClr val="FF0000"/>
                </a:solidFill>
              </a:rPr>
              <a:t>Základní </a:t>
            </a:r>
            <a:r>
              <a:rPr lang="cs-CZ" dirty="0" smtClean="0"/>
              <a:t>četba k životním osudům a interpretaci</a:t>
            </a:r>
          </a:p>
          <a:p>
            <a:endParaRPr lang="cs-CZ" dirty="0"/>
          </a:p>
          <a:p>
            <a:r>
              <a:rPr lang="cs-CZ" dirty="0" smtClean="0"/>
              <a:t>Drozd: </a:t>
            </a:r>
            <a:r>
              <a:rPr lang="cs-CZ" b="1" dirty="0"/>
              <a:t>Od propozic k systému? aneb "</a:t>
            </a:r>
            <a:r>
              <a:rPr lang="cs-CZ" b="1" dirty="0" err="1"/>
              <a:t>Historisovati</a:t>
            </a:r>
            <a:r>
              <a:rPr lang="cs-CZ" b="1" dirty="0"/>
              <a:t>" Jiřího Veltruského</a:t>
            </a:r>
            <a:r>
              <a:rPr lang="cs-CZ" b="1" dirty="0" smtClean="0"/>
              <a:t>...</a:t>
            </a:r>
          </a:p>
          <a:p>
            <a:endParaRPr lang="cs-CZ" dirty="0" smtClean="0"/>
          </a:p>
          <a:p>
            <a:endParaRPr lang="cs-CZ" dirty="0"/>
          </a:p>
          <a:p>
            <a:r>
              <a:rPr lang="cs-CZ" dirty="0" smtClean="0"/>
              <a:t>Osolsobě</a:t>
            </a:r>
            <a:r>
              <a:rPr lang="cs-CZ" b="1" dirty="0" smtClean="0"/>
              <a:t>: Jiřího Veltruského příspěvek k filosofii dramatu </a:t>
            </a:r>
            <a:r>
              <a:rPr lang="cs-CZ" dirty="0" smtClean="0"/>
              <a:t>(doslov a </a:t>
            </a:r>
            <a:r>
              <a:rPr lang="cs-CZ" dirty="0" smtClean="0"/>
              <a:t>komentář v Drama jako básnické dílo)</a:t>
            </a:r>
          </a:p>
          <a:p>
            <a:endParaRPr lang="cs-CZ" b="1" dirty="0"/>
          </a:p>
          <a:p>
            <a:endParaRPr lang="cs-CZ" b="1" dirty="0" smtClean="0"/>
          </a:p>
          <a:p>
            <a:endParaRPr lang="cs-CZ" b="1" dirty="0"/>
          </a:p>
          <a:p>
            <a:r>
              <a:rPr lang="cs-CZ" b="1" dirty="0" smtClean="0">
                <a:solidFill>
                  <a:srgbClr val="FF0000"/>
                </a:solidFill>
              </a:rPr>
              <a:t>A klíčové „mladistvé“ texty JV:</a:t>
            </a:r>
          </a:p>
          <a:p>
            <a:endParaRPr lang="cs-CZ" b="1" dirty="0"/>
          </a:p>
          <a:p>
            <a:r>
              <a:rPr lang="cs-CZ" dirty="0" smtClean="0"/>
              <a:t>Divadlo na chodbě</a:t>
            </a:r>
          </a:p>
          <a:p>
            <a:r>
              <a:rPr lang="cs-CZ" dirty="0" smtClean="0"/>
              <a:t>Člověk a předmět na divadle</a:t>
            </a:r>
          </a:p>
          <a:p>
            <a:r>
              <a:rPr lang="cs-CZ" dirty="0" smtClean="0"/>
              <a:t>Dramatický text jako součást divadelního představení</a:t>
            </a:r>
          </a:p>
          <a:p>
            <a:endParaRPr lang="cs-CZ" dirty="0" smtClean="0"/>
          </a:p>
        </p:txBody>
      </p:sp>
    </p:spTree>
    <p:extLst>
      <p:ext uri="{BB962C8B-B14F-4D97-AF65-F5344CB8AC3E}">
        <p14:creationId xmlns:p14="http://schemas.microsoft.com/office/powerpoint/2010/main" val="223081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879678" y="163773"/>
            <a:ext cx="9312322" cy="3508653"/>
          </a:xfrm>
          <a:prstGeom prst="rect">
            <a:avLst/>
          </a:prstGeom>
        </p:spPr>
        <p:txBody>
          <a:bodyPr wrap="square">
            <a:spAutoFit/>
          </a:bodyPr>
          <a:lstStyle/>
          <a:p>
            <a:r>
              <a:rPr lang="cs-CZ" sz="2400" b="1" dirty="0" smtClean="0">
                <a:solidFill>
                  <a:srgbClr val="C00000"/>
                </a:solidFill>
              </a:rPr>
              <a:t>Jiří Veltruský </a:t>
            </a:r>
            <a:r>
              <a:rPr lang="cs-CZ" sz="2400" b="1" dirty="0" smtClean="0"/>
              <a:t>(1919 </a:t>
            </a:r>
            <a:r>
              <a:rPr lang="cs-CZ" sz="2400" b="1" dirty="0"/>
              <a:t>– </a:t>
            </a:r>
            <a:r>
              <a:rPr lang="cs-CZ" sz="2400" b="1" dirty="0" smtClean="0"/>
              <a:t>1994)</a:t>
            </a:r>
          </a:p>
          <a:p>
            <a:endParaRPr lang="cs-CZ" dirty="0"/>
          </a:p>
          <a:p>
            <a:r>
              <a:rPr lang="cs-CZ" b="1" dirty="0" smtClean="0"/>
              <a:t>Září 1938 – září 1939 </a:t>
            </a:r>
            <a:r>
              <a:rPr lang="cs-CZ" dirty="0" smtClean="0"/>
              <a:t>studium na studium na Karlově univerzita (</a:t>
            </a:r>
            <a:r>
              <a:rPr lang="cs-CZ" dirty="0" err="1" smtClean="0"/>
              <a:t>estetika+sociologie</a:t>
            </a:r>
            <a:r>
              <a:rPr lang="cs-CZ" dirty="0" smtClean="0"/>
              <a:t>)</a:t>
            </a:r>
          </a:p>
          <a:p>
            <a:endParaRPr lang="cs-CZ" dirty="0" smtClean="0"/>
          </a:p>
          <a:p>
            <a:r>
              <a:rPr lang="cs-CZ" b="1" dirty="0" smtClean="0"/>
              <a:t>Protektorát</a:t>
            </a:r>
            <a:r>
              <a:rPr lang="cs-CZ" dirty="0" smtClean="0"/>
              <a:t> </a:t>
            </a:r>
            <a:r>
              <a:rPr lang="cs-CZ" b="1" dirty="0" smtClean="0"/>
              <a:t>–</a:t>
            </a:r>
            <a:r>
              <a:rPr lang="cs-CZ" dirty="0" smtClean="0"/>
              <a:t> korektor a nakladatelský redaktor, mechanik v továrně ETA, odbojová činnost (v rámci ilegálních odborů), účast na </a:t>
            </a:r>
            <a:r>
              <a:rPr lang="cs-CZ" dirty="0" smtClean="0"/>
              <a:t>přednáškách </a:t>
            </a:r>
            <a:r>
              <a:rPr lang="cs-CZ" dirty="0" smtClean="0"/>
              <a:t>a dalších aktivitách PLK</a:t>
            </a:r>
          </a:p>
          <a:p>
            <a:endParaRPr lang="cs-CZ" dirty="0"/>
          </a:p>
          <a:p>
            <a:r>
              <a:rPr lang="cs-CZ" b="1" dirty="0" smtClean="0"/>
              <a:t>Květen 1945 </a:t>
            </a:r>
            <a:r>
              <a:rPr lang="cs-CZ" dirty="0" smtClean="0"/>
              <a:t>– jeden ze tří členů vojenského vedení Ústřední rady odborů</a:t>
            </a:r>
          </a:p>
          <a:p>
            <a:endParaRPr lang="cs-CZ" dirty="0"/>
          </a:p>
          <a:p>
            <a:r>
              <a:rPr lang="cs-CZ" b="1" dirty="0" smtClean="0"/>
              <a:t>1945 – 1948 </a:t>
            </a:r>
            <a:r>
              <a:rPr lang="cs-CZ" dirty="0" smtClean="0"/>
              <a:t>dokončení studia na Karlově univerzita (doktorát), asistent v Estetickém semináři prof. Mukařovského, politická publicistika, překlad Kapitálu, příklon k sociální demokracii, nepublikovaná monografie o </a:t>
            </a:r>
            <a:r>
              <a:rPr lang="cs-CZ" dirty="0" err="1" smtClean="0"/>
              <a:t>Toyen</a:t>
            </a:r>
            <a:r>
              <a:rPr lang="cs-CZ" dirty="0" smtClean="0"/>
              <a:t>.</a:t>
            </a:r>
            <a:endParaRPr lang="cs-CZ" dirty="0"/>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l="51415" t="56319" r="11172" b="5871"/>
          <a:stretch/>
        </p:blipFill>
        <p:spPr>
          <a:xfrm>
            <a:off x="-1" y="0"/>
            <a:ext cx="2673811" cy="3603009"/>
          </a:xfrm>
          <a:prstGeom prst="rect">
            <a:avLst/>
          </a:prstGeom>
        </p:spPr>
      </p:pic>
      <p:pic>
        <p:nvPicPr>
          <p:cNvPr id="6" name="Obrázek 5"/>
          <p:cNvPicPr>
            <a:picLocks noChangeAspect="1"/>
          </p:cNvPicPr>
          <p:nvPr/>
        </p:nvPicPr>
        <p:blipFill rotWithShape="1">
          <a:blip r:embed="rId3"/>
          <a:srcRect l="4438" t="4894" r="5604" b="9530"/>
          <a:stretch/>
        </p:blipFill>
        <p:spPr>
          <a:xfrm>
            <a:off x="7697337" y="3605282"/>
            <a:ext cx="4494664" cy="3252718"/>
          </a:xfrm>
          <a:prstGeom prst="rect">
            <a:avLst/>
          </a:prstGeom>
        </p:spPr>
      </p:pic>
      <p:sp>
        <p:nvSpPr>
          <p:cNvPr id="7" name="TextovéPole 6"/>
          <p:cNvSpPr txBox="1"/>
          <p:nvPr/>
        </p:nvSpPr>
        <p:spPr>
          <a:xfrm>
            <a:off x="163773" y="3672427"/>
            <a:ext cx="7042245" cy="3231654"/>
          </a:xfrm>
          <a:prstGeom prst="rect">
            <a:avLst/>
          </a:prstGeom>
          <a:noFill/>
        </p:spPr>
        <p:txBody>
          <a:bodyPr wrap="square" rtlCol="0">
            <a:spAutoFit/>
          </a:bodyPr>
          <a:lstStyle/>
          <a:p>
            <a:r>
              <a:rPr lang="cs-CZ" b="1" dirty="0" smtClean="0">
                <a:solidFill>
                  <a:srgbClr val="C00000"/>
                </a:solidFill>
              </a:rPr>
              <a:t>1948</a:t>
            </a:r>
            <a:r>
              <a:rPr lang="cs-CZ" dirty="0" smtClean="0"/>
              <a:t> – emigrace přes Rakousko do Francie (většinu života žije v Paříži)</a:t>
            </a:r>
          </a:p>
          <a:p>
            <a:endParaRPr lang="cs-CZ" sz="1200" dirty="0" smtClean="0"/>
          </a:p>
          <a:p>
            <a:r>
              <a:rPr lang="cs-CZ" dirty="0" smtClean="0"/>
              <a:t>Nezávislý novinář (zejm. o situaci ve východním bloku, politických procesech v 50. letech apod.) –  rozhlasová vysílání do ČSSR – práce pro mezinárodní odborové organizace</a:t>
            </a:r>
          </a:p>
          <a:p>
            <a:r>
              <a:rPr lang="cs-CZ" dirty="0" smtClean="0"/>
              <a:t>Pod vlivem Ladislava Matějky </a:t>
            </a:r>
            <a:r>
              <a:rPr lang="cs-CZ" b="1" dirty="0" smtClean="0"/>
              <a:t>vrací se </a:t>
            </a:r>
            <a:r>
              <a:rPr lang="cs-CZ" b="1" dirty="0" smtClean="0"/>
              <a:t>koncem 70. let </a:t>
            </a:r>
            <a:r>
              <a:rPr lang="cs-CZ" b="1" dirty="0" smtClean="0"/>
              <a:t>k </a:t>
            </a:r>
            <a:r>
              <a:rPr lang="cs-CZ" b="1" dirty="0" smtClean="0"/>
              <a:t>vědecké práci </a:t>
            </a:r>
            <a:r>
              <a:rPr lang="cs-CZ" dirty="0" smtClean="0"/>
              <a:t>(de facto bez institucionálního zázemí)</a:t>
            </a:r>
          </a:p>
          <a:p>
            <a:endParaRPr lang="cs-CZ" sz="1200" dirty="0"/>
          </a:p>
          <a:p>
            <a:r>
              <a:rPr lang="cs-CZ" b="1" dirty="0" smtClean="0"/>
              <a:t>1991</a:t>
            </a:r>
            <a:r>
              <a:rPr lang="cs-CZ" dirty="0" smtClean="0"/>
              <a:t> – poprvé se vrací do Prahy (jako zástupce mezinárodní odborové organizace!)</a:t>
            </a:r>
          </a:p>
          <a:p>
            <a:r>
              <a:rPr lang="cs-CZ" b="1" dirty="0" smtClean="0"/>
              <a:t>1994</a:t>
            </a:r>
            <a:r>
              <a:rPr lang="cs-CZ" dirty="0" smtClean="0"/>
              <a:t> – umírá v Paříži (sumarizující kniha o sémiotice divadla nedokončena…)</a:t>
            </a:r>
            <a:endParaRPr lang="cs-CZ" dirty="0"/>
          </a:p>
        </p:txBody>
      </p:sp>
    </p:spTree>
    <p:extLst>
      <p:ext uri="{BB962C8B-B14F-4D97-AF65-F5344CB8AC3E}">
        <p14:creationId xmlns:p14="http://schemas.microsoft.com/office/powerpoint/2010/main" val="3675940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16457" y="313900"/>
            <a:ext cx="10347412" cy="1754326"/>
          </a:xfrm>
          <a:prstGeom prst="rect">
            <a:avLst/>
          </a:prstGeom>
          <a:noFill/>
        </p:spPr>
        <p:txBody>
          <a:bodyPr wrap="square" rtlCol="0">
            <a:spAutoFit/>
          </a:bodyPr>
          <a:lstStyle/>
          <a:p>
            <a:r>
              <a:rPr lang="cs-CZ" b="1" dirty="0" smtClean="0">
                <a:solidFill>
                  <a:srgbClr val="FF0000"/>
                </a:solidFill>
              </a:rPr>
              <a:t>Základní pohled na teatrologické dílo Jiřího Veltruského</a:t>
            </a:r>
          </a:p>
          <a:p>
            <a:endParaRPr lang="cs-CZ" dirty="0" smtClean="0">
              <a:solidFill>
                <a:srgbClr val="FF0000"/>
              </a:solidFill>
            </a:endParaRPr>
          </a:p>
          <a:p>
            <a:endParaRPr lang="cs-CZ" dirty="0"/>
          </a:p>
          <a:p>
            <a:r>
              <a:rPr lang="cs-CZ" b="1" dirty="0" smtClean="0"/>
              <a:t>Ale je to opravdu celek?</a:t>
            </a:r>
          </a:p>
          <a:p>
            <a:endParaRPr lang="cs-CZ" dirty="0" smtClean="0"/>
          </a:p>
          <a:p>
            <a:r>
              <a:rPr lang="cs-CZ" b="1" dirty="0" smtClean="0"/>
              <a:t>	1942 (1999)			1994					2012</a:t>
            </a:r>
            <a:endParaRPr lang="cs-CZ" b="1" dirty="0"/>
          </a:p>
        </p:txBody>
      </p:sp>
      <p:pic>
        <p:nvPicPr>
          <p:cNvPr id="3" name="Obrázek 2"/>
          <p:cNvPicPr>
            <a:picLocks noChangeAspect="1"/>
          </p:cNvPicPr>
          <p:nvPr/>
        </p:nvPicPr>
        <p:blipFill>
          <a:blip r:embed="rId2"/>
          <a:stretch>
            <a:fillRect/>
          </a:stretch>
        </p:blipFill>
        <p:spPr>
          <a:xfrm>
            <a:off x="8289471" y="2098777"/>
            <a:ext cx="3308141" cy="4582956"/>
          </a:xfrm>
          <a:prstGeom prst="rect">
            <a:avLst/>
          </a:prstGeom>
        </p:spPr>
      </p:pic>
      <p:pic>
        <p:nvPicPr>
          <p:cNvPr id="4" name="Obrázek 3"/>
          <p:cNvPicPr>
            <a:picLocks noChangeAspect="1"/>
          </p:cNvPicPr>
          <p:nvPr/>
        </p:nvPicPr>
        <p:blipFill>
          <a:blip r:embed="rId3"/>
          <a:stretch>
            <a:fillRect/>
          </a:stretch>
        </p:blipFill>
        <p:spPr>
          <a:xfrm>
            <a:off x="4401798" y="2068226"/>
            <a:ext cx="3176729" cy="4613507"/>
          </a:xfrm>
          <a:prstGeom prst="rect">
            <a:avLst/>
          </a:prstGeom>
        </p:spPr>
      </p:pic>
      <p:pic>
        <p:nvPicPr>
          <p:cNvPr id="5" name="Obrázek 4"/>
          <p:cNvPicPr>
            <a:picLocks noChangeAspect="1"/>
          </p:cNvPicPr>
          <p:nvPr/>
        </p:nvPicPr>
        <p:blipFill rotWithShape="1">
          <a:blip r:embed="rId4"/>
          <a:srcRect l="5207" r="6247"/>
          <a:stretch/>
        </p:blipFill>
        <p:spPr>
          <a:xfrm>
            <a:off x="816457" y="2068226"/>
            <a:ext cx="2874397" cy="4582956"/>
          </a:xfrm>
          <a:prstGeom prst="rect">
            <a:avLst/>
          </a:prstGeom>
        </p:spPr>
      </p:pic>
    </p:spTree>
    <p:extLst>
      <p:ext uri="{BB962C8B-B14F-4D97-AF65-F5344CB8AC3E}">
        <p14:creationId xmlns:p14="http://schemas.microsoft.com/office/powerpoint/2010/main" val="3649423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73205" y="368491"/>
            <a:ext cx="7997589" cy="4708981"/>
          </a:xfrm>
          <a:prstGeom prst="rect">
            <a:avLst/>
          </a:prstGeom>
        </p:spPr>
        <p:txBody>
          <a:bodyPr wrap="square">
            <a:spAutoFit/>
          </a:bodyPr>
          <a:lstStyle/>
          <a:p>
            <a:r>
              <a:rPr lang="cs-CZ" sz="2000" b="1" dirty="0" smtClean="0">
                <a:solidFill>
                  <a:srgbClr val="FF0000"/>
                </a:solidFill>
              </a:rPr>
              <a:t>„Protektorátní“ </a:t>
            </a:r>
            <a:r>
              <a:rPr lang="cs-CZ" sz="2000" b="1" dirty="0" smtClean="0">
                <a:solidFill>
                  <a:srgbClr val="FF0000"/>
                </a:solidFill>
              </a:rPr>
              <a:t>kontext – a zároveň Veltruského juvenilie</a:t>
            </a:r>
            <a:endParaRPr lang="cs-CZ" sz="2000" b="1" dirty="0" smtClean="0">
              <a:solidFill>
                <a:srgbClr val="FF0000"/>
              </a:solidFill>
            </a:endParaRPr>
          </a:p>
          <a:p>
            <a:endParaRPr lang="cs-CZ" sz="2000" dirty="0" smtClean="0"/>
          </a:p>
          <a:p>
            <a:r>
              <a:rPr lang="cs-CZ" sz="2000" dirty="0" smtClean="0"/>
              <a:t>1939</a:t>
            </a:r>
            <a:r>
              <a:rPr lang="cs-CZ" sz="2000" b="1" dirty="0" smtClean="0"/>
              <a:t> 	</a:t>
            </a:r>
            <a:r>
              <a:rPr lang="cs-CZ" sz="2000" dirty="0" err="1" smtClean="0"/>
              <a:t>Brušák</a:t>
            </a:r>
            <a:r>
              <a:rPr lang="cs-CZ" sz="2000" dirty="0" smtClean="0"/>
              <a:t>: Znaky na čínském divadle</a:t>
            </a:r>
          </a:p>
          <a:p>
            <a:r>
              <a:rPr lang="cs-CZ" sz="2000" b="1" dirty="0" smtClean="0"/>
              <a:t>	Veltruský</a:t>
            </a:r>
            <a:r>
              <a:rPr lang="cs-CZ" sz="2000" b="1" dirty="0" smtClean="0"/>
              <a:t>:  Divadlo na </a:t>
            </a:r>
            <a:r>
              <a:rPr lang="cs-CZ" sz="2000" b="1" dirty="0" smtClean="0"/>
              <a:t>chodbě </a:t>
            </a:r>
            <a:r>
              <a:rPr lang="cs-CZ" sz="2000" dirty="0" smtClean="0"/>
              <a:t>(publikováno až v 80.letech)</a:t>
            </a:r>
            <a:endParaRPr lang="cs-CZ" sz="2000" dirty="0" smtClean="0"/>
          </a:p>
          <a:p>
            <a:r>
              <a:rPr lang="cs-CZ" sz="2000" dirty="0" smtClean="0"/>
              <a:t>1940	Bogatyrev: Lidové divadlo české a slovenské (knižní verze)</a:t>
            </a:r>
          </a:p>
          <a:p>
            <a:r>
              <a:rPr lang="cs-CZ" sz="2000" dirty="0" smtClean="0"/>
              <a:t>	Mukařovský: Dialog a monolog</a:t>
            </a:r>
          </a:p>
          <a:p>
            <a:r>
              <a:rPr lang="cs-CZ" sz="2000" dirty="0" smtClean="0"/>
              <a:t>	</a:t>
            </a:r>
            <a:r>
              <a:rPr lang="cs-CZ" sz="2000" b="1" dirty="0" smtClean="0"/>
              <a:t>Veltruský: Člověk a předmět na jevišti</a:t>
            </a:r>
          </a:p>
          <a:p>
            <a:r>
              <a:rPr lang="cs-CZ" sz="2000" dirty="0" smtClean="0"/>
              <a:t>	Honzl: Pohyb divadelního znaku</a:t>
            </a:r>
          </a:p>
          <a:p>
            <a:r>
              <a:rPr lang="cs-CZ" sz="2000" dirty="0" smtClean="0"/>
              <a:t>1941	Mukařovský: K současnému stavu teorie divadla</a:t>
            </a:r>
          </a:p>
          <a:p>
            <a:r>
              <a:rPr lang="cs-CZ" sz="2000" dirty="0" smtClean="0"/>
              <a:t>	</a:t>
            </a:r>
            <a:r>
              <a:rPr lang="cs-CZ" sz="2000" b="1" dirty="0" smtClean="0"/>
              <a:t>Veltruský: Dramatický text jako součást divadelního </a:t>
            </a:r>
            <a:r>
              <a:rPr lang="cs-CZ" sz="2000" b="1" dirty="0" smtClean="0"/>
              <a:t>	představení</a:t>
            </a:r>
            <a:endParaRPr lang="cs-CZ" sz="2000" b="1" dirty="0" smtClean="0"/>
          </a:p>
          <a:p>
            <a:r>
              <a:rPr lang="cs-CZ" sz="2000" dirty="0" smtClean="0"/>
              <a:t>1942	</a:t>
            </a:r>
            <a:r>
              <a:rPr lang="cs-CZ" sz="2000" b="1" dirty="0" smtClean="0"/>
              <a:t>Veltruský: Drama jako básnické dílo</a:t>
            </a:r>
          </a:p>
          <a:p>
            <a:r>
              <a:rPr lang="cs-CZ" sz="2000" dirty="0" smtClean="0"/>
              <a:t>1943	Honzl: Hierarchie divadelních prostředků</a:t>
            </a:r>
          </a:p>
          <a:p>
            <a:r>
              <a:rPr lang="cs-CZ" sz="2000" dirty="0" smtClean="0"/>
              <a:t>1945	Miroslav Kouřil: Divadelní prostor</a:t>
            </a:r>
          </a:p>
          <a:p>
            <a:r>
              <a:rPr lang="cs-CZ" sz="2000" dirty="0" smtClean="0"/>
              <a:t>	Jaroslav Pokorný: O </a:t>
            </a:r>
            <a:r>
              <a:rPr lang="cs-CZ" sz="2000" dirty="0" smtClean="0"/>
              <a:t>dramatu</a:t>
            </a:r>
          </a:p>
          <a:p>
            <a:r>
              <a:rPr lang="cs-CZ" sz="2000" dirty="0" smtClean="0"/>
              <a:t>1946	Jaroslav Pokorný: Složky divadelního výrazu</a:t>
            </a:r>
            <a:endParaRPr lang="cs-CZ" sz="2000" dirty="0"/>
          </a:p>
        </p:txBody>
      </p:sp>
      <p:pic>
        <p:nvPicPr>
          <p:cNvPr id="4" name="Obrázek 3"/>
          <p:cNvPicPr>
            <a:picLocks noChangeAspect="1"/>
          </p:cNvPicPr>
          <p:nvPr/>
        </p:nvPicPr>
        <p:blipFill rotWithShape="1">
          <a:blip r:embed="rId2"/>
          <a:srcRect t="35827" b="34055"/>
          <a:stretch/>
        </p:blipFill>
        <p:spPr>
          <a:xfrm>
            <a:off x="6376152" y="3753134"/>
            <a:ext cx="5596148" cy="2906973"/>
          </a:xfrm>
          <a:prstGeom prst="rect">
            <a:avLst/>
          </a:prstGeom>
        </p:spPr>
      </p:pic>
      <p:pic>
        <p:nvPicPr>
          <p:cNvPr id="3" name="Obrázek 2"/>
          <p:cNvPicPr>
            <a:picLocks noChangeAspect="1"/>
          </p:cNvPicPr>
          <p:nvPr/>
        </p:nvPicPr>
        <p:blipFill>
          <a:blip r:embed="rId3"/>
          <a:stretch>
            <a:fillRect/>
          </a:stretch>
        </p:blipFill>
        <p:spPr>
          <a:xfrm>
            <a:off x="8968174" y="0"/>
            <a:ext cx="3004126" cy="3459707"/>
          </a:xfrm>
          <a:prstGeom prst="rect">
            <a:avLst/>
          </a:prstGeom>
        </p:spPr>
      </p:pic>
    </p:spTree>
    <p:extLst>
      <p:ext uri="{BB962C8B-B14F-4D97-AF65-F5344CB8AC3E}">
        <p14:creationId xmlns:p14="http://schemas.microsoft.com/office/powerpoint/2010/main" val="3840309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7560860" y="3797915"/>
            <a:ext cx="4631140" cy="3060085"/>
          </a:xfrm>
          <a:prstGeom prst="rect">
            <a:avLst/>
          </a:prstGeom>
        </p:spPr>
      </p:pic>
      <p:sp>
        <p:nvSpPr>
          <p:cNvPr id="4" name="Obdélník 3"/>
          <p:cNvSpPr/>
          <p:nvPr/>
        </p:nvSpPr>
        <p:spPr>
          <a:xfrm>
            <a:off x="423080" y="312861"/>
            <a:ext cx="5636526" cy="6186309"/>
          </a:xfrm>
          <a:prstGeom prst="rect">
            <a:avLst/>
          </a:prstGeom>
        </p:spPr>
        <p:txBody>
          <a:bodyPr wrap="square">
            <a:spAutoFit/>
          </a:bodyPr>
          <a:lstStyle/>
          <a:p>
            <a:r>
              <a:rPr lang="cs-CZ" b="1" dirty="0" smtClean="0">
                <a:solidFill>
                  <a:srgbClr val="FF0000"/>
                </a:solidFill>
              </a:rPr>
              <a:t>Klíčové texty ze zralé fáze</a:t>
            </a:r>
          </a:p>
          <a:p>
            <a:endParaRPr lang="cs-CZ" dirty="0">
              <a:solidFill>
                <a:srgbClr val="FF0000"/>
              </a:solidFill>
            </a:endParaRPr>
          </a:p>
          <a:p>
            <a:endParaRPr lang="cs-CZ" dirty="0" smtClean="0"/>
          </a:p>
          <a:p>
            <a:r>
              <a:rPr lang="en-US" dirty="0" smtClean="0"/>
              <a:t>1976</a:t>
            </a:r>
            <a:r>
              <a:rPr lang="en-US" dirty="0" smtClean="0"/>
              <a:t>. </a:t>
            </a:r>
            <a:r>
              <a:rPr lang="en-US" b="1" dirty="0" smtClean="0"/>
              <a:t>“Contribution to the semiotics of acting”</a:t>
            </a:r>
            <a:r>
              <a:rPr lang="en-US" dirty="0" smtClean="0"/>
              <a:t>. In Sound, Sign and Meaning. </a:t>
            </a:r>
            <a:r>
              <a:rPr lang="en-US" dirty="0" err="1" smtClean="0"/>
              <a:t>Quinquagenary</a:t>
            </a:r>
            <a:r>
              <a:rPr lang="en-US" dirty="0" smtClean="0"/>
              <a:t> of the Prague Linguistic Circle </a:t>
            </a:r>
          </a:p>
          <a:p>
            <a:endParaRPr lang="cs-CZ" dirty="0" smtClean="0"/>
          </a:p>
          <a:p>
            <a:r>
              <a:rPr lang="en-US" dirty="0" smtClean="0"/>
              <a:t>1981. </a:t>
            </a:r>
            <a:r>
              <a:rPr lang="en-US" b="1" dirty="0" smtClean="0"/>
              <a:t>“The Prague School theory of theater”</a:t>
            </a:r>
            <a:r>
              <a:rPr lang="en-US" dirty="0" smtClean="0"/>
              <a:t>. Poetics Today 2: 3, 225–235. </a:t>
            </a:r>
            <a:endParaRPr lang="cs-CZ" dirty="0" smtClean="0"/>
          </a:p>
          <a:p>
            <a:endParaRPr lang="en-US" dirty="0" smtClean="0"/>
          </a:p>
          <a:p>
            <a:r>
              <a:rPr lang="en-US" dirty="0" smtClean="0"/>
              <a:t>1984. </a:t>
            </a:r>
            <a:r>
              <a:rPr lang="en-US" b="1" dirty="0" smtClean="0"/>
              <a:t>“Acting and behavior: a study in the </a:t>
            </a:r>
            <a:r>
              <a:rPr lang="en-US" b="1" dirty="0" err="1" smtClean="0"/>
              <a:t>signans</a:t>
            </a:r>
            <a:r>
              <a:rPr lang="en-US" b="1" dirty="0" smtClean="0"/>
              <a:t>”</a:t>
            </a:r>
            <a:r>
              <a:rPr lang="en-US" dirty="0" smtClean="0"/>
              <a:t>. In Semiotics of Drama and Theatre</a:t>
            </a:r>
            <a:endParaRPr lang="cs-CZ" dirty="0" smtClean="0"/>
          </a:p>
          <a:p>
            <a:endParaRPr lang="en-US" dirty="0" smtClean="0"/>
          </a:p>
          <a:p>
            <a:r>
              <a:rPr lang="en-US" dirty="0" smtClean="0"/>
              <a:t>1991. </a:t>
            </a:r>
            <a:r>
              <a:rPr lang="en-US" b="1" dirty="0" smtClean="0"/>
              <a:t>“Sound qualities of the text and the actor's performance”</a:t>
            </a:r>
            <a:r>
              <a:rPr lang="en-US" dirty="0" smtClean="0"/>
              <a:t>. In Drama und Theater: </a:t>
            </a:r>
            <a:r>
              <a:rPr lang="en-US" dirty="0" err="1" smtClean="0"/>
              <a:t>Theorie</a:t>
            </a:r>
            <a:r>
              <a:rPr lang="en-US" dirty="0" smtClean="0"/>
              <a:t>, </a:t>
            </a:r>
            <a:r>
              <a:rPr lang="en-US" dirty="0" err="1" smtClean="0"/>
              <a:t>Methode</a:t>
            </a:r>
            <a:r>
              <a:rPr lang="en-US" dirty="0" smtClean="0"/>
              <a:t>, Geschichte </a:t>
            </a:r>
            <a:endParaRPr lang="cs-CZ" dirty="0" smtClean="0"/>
          </a:p>
          <a:p>
            <a:endParaRPr lang="cs-CZ" dirty="0"/>
          </a:p>
          <a:p>
            <a:endParaRPr lang="cs-CZ" dirty="0" smtClean="0"/>
          </a:p>
          <a:p>
            <a:r>
              <a:rPr lang="cs-CZ" dirty="0" smtClean="0"/>
              <a:t>A nakonec posmrtně vydané</a:t>
            </a:r>
          </a:p>
          <a:p>
            <a:endParaRPr lang="cs-CZ" dirty="0"/>
          </a:p>
          <a:p>
            <a:r>
              <a:rPr lang="cs-CZ" dirty="0" smtClean="0"/>
              <a:t>2012 </a:t>
            </a:r>
            <a:r>
              <a:rPr lang="cs-CZ" b="1" dirty="0" err="1" smtClean="0"/>
              <a:t>An</a:t>
            </a:r>
            <a:r>
              <a:rPr lang="cs-CZ" b="1" dirty="0" smtClean="0"/>
              <a:t> </a:t>
            </a:r>
            <a:r>
              <a:rPr lang="cs-CZ" b="1" dirty="0" err="1" smtClean="0"/>
              <a:t>Approach</a:t>
            </a:r>
            <a:r>
              <a:rPr lang="cs-CZ" b="1" dirty="0" smtClean="0"/>
              <a:t> to </a:t>
            </a:r>
            <a:r>
              <a:rPr lang="cs-CZ" b="1" dirty="0" err="1" smtClean="0"/>
              <a:t>the</a:t>
            </a:r>
            <a:r>
              <a:rPr lang="cs-CZ" b="1" dirty="0" smtClean="0"/>
              <a:t> </a:t>
            </a:r>
            <a:r>
              <a:rPr lang="cs-CZ" b="1" dirty="0" err="1" smtClean="0"/>
              <a:t>Semiotics</a:t>
            </a:r>
            <a:r>
              <a:rPr lang="cs-CZ" b="1" dirty="0" smtClean="0"/>
              <a:t> </a:t>
            </a:r>
            <a:r>
              <a:rPr lang="cs-CZ" b="1" dirty="0" err="1" smtClean="0"/>
              <a:t>of</a:t>
            </a:r>
            <a:r>
              <a:rPr lang="cs-CZ" b="1" dirty="0" smtClean="0"/>
              <a:t> </a:t>
            </a:r>
            <a:r>
              <a:rPr lang="cs-CZ" b="1" dirty="0" err="1" smtClean="0"/>
              <a:t>Theatre</a:t>
            </a:r>
            <a:endParaRPr lang="cs-CZ" b="1" dirty="0" smtClean="0"/>
          </a:p>
          <a:p>
            <a:r>
              <a:rPr lang="cs-CZ" dirty="0" smtClean="0"/>
              <a:t>(rozepsáno ovšem v polovině 80. let!)</a:t>
            </a:r>
            <a:endParaRPr lang="en-US" dirty="0"/>
          </a:p>
        </p:txBody>
      </p:sp>
      <p:sp>
        <p:nvSpPr>
          <p:cNvPr id="5" name="TextovéPole 4"/>
          <p:cNvSpPr txBox="1"/>
          <p:nvPr/>
        </p:nvSpPr>
        <p:spPr>
          <a:xfrm>
            <a:off x="6220521" y="312861"/>
            <a:ext cx="5489258" cy="3631763"/>
          </a:xfrm>
          <a:prstGeom prst="rect">
            <a:avLst/>
          </a:prstGeom>
          <a:noFill/>
        </p:spPr>
        <p:txBody>
          <a:bodyPr wrap="square" rtlCol="0">
            <a:spAutoFit/>
          </a:bodyPr>
          <a:lstStyle/>
          <a:p>
            <a:r>
              <a:rPr lang="cs-CZ" b="1" dirty="0" smtClean="0">
                <a:solidFill>
                  <a:srgbClr val="FF0000"/>
                </a:solidFill>
              </a:rPr>
              <a:t>…a </a:t>
            </a:r>
            <a:r>
              <a:rPr lang="cs-CZ" b="1" dirty="0">
                <a:solidFill>
                  <a:srgbClr val="FF0000"/>
                </a:solidFill>
              </a:rPr>
              <a:t>jejich mezinárodní kontext</a:t>
            </a:r>
          </a:p>
          <a:p>
            <a:endParaRPr lang="cs-CZ" dirty="0" smtClean="0"/>
          </a:p>
          <a:p>
            <a:endParaRPr lang="cs-CZ" dirty="0"/>
          </a:p>
          <a:p>
            <a:endParaRPr lang="cs-CZ" dirty="0" smtClean="0"/>
          </a:p>
          <a:p>
            <a:endParaRPr lang="cs-CZ" dirty="0"/>
          </a:p>
          <a:p>
            <a:pPr>
              <a:spcAft>
                <a:spcPts val="1200"/>
              </a:spcAft>
            </a:pPr>
            <a:r>
              <a:rPr lang="cs-CZ" dirty="0"/>
              <a:t>1980 </a:t>
            </a:r>
            <a:r>
              <a:rPr lang="cs-CZ" dirty="0" err="1"/>
              <a:t>Keir</a:t>
            </a:r>
            <a:r>
              <a:rPr lang="cs-CZ" dirty="0"/>
              <a:t> </a:t>
            </a:r>
            <a:r>
              <a:rPr lang="cs-CZ" dirty="0" err="1"/>
              <a:t>Elam</a:t>
            </a:r>
            <a:r>
              <a:rPr lang="cs-CZ" dirty="0"/>
              <a:t>: </a:t>
            </a:r>
            <a:r>
              <a:rPr lang="cs-CZ" dirty="0" err="1"/>
              <a:t>The</a:t>
            </a:r>
            <a:r>
              <a:rPr lang="cs-CZ" dirty="0"/>
              <a:t> </a:t>
            </a:r>
            <a:r>
              <a:rPr lang="cs-CZ" dirty="0" err="1"/>
              <a:t>Semiotics</a:t>
            </a:r>
            <a:r>
              <a:rPr lang="cs-CZ" dirty="0"/>
              <a:t> </a:t>
            </a:r>
            <a:r>
              <a:rPr lang="cs-CZ" dirty="0" err="1"/>
              <a:t>of</a:t>
            </a:r>
            <a:r>
              <a:rPr lang="cs-CZ" dirty="0"/>
              <a:t> </a:t>
            </a:r>
            <a:r>
              <a:rPr lang="cs-CZ" dirty="0" err="1"/>
              <a:t>Theatre</a:t>
            </a:r>
            <a:r>
              <a:rPr lang="cs-CZ" dirty="0"/>
              <a:t> </a:t>
            </a:r>
            <a:r>
              <a:rPr lang="cs-CZ" dirty="0" err="1"/>
              <a:t>and</a:t>
            </a:r>
            <a:r>
              <a:rPr lang="cs-CZ" dirty="0"/>
              <a:t> Drama</a:t>
            </a:r>
          </a:p>
          <a:p>
            <a:pPr>
              <a:spcAft>
                <a:spcPts val="1200"/>
              </a:spcAft>
            </a:pPr>
            <a:r>
              <a:rPr lang="cs-CZ" dirty="0"/>
              <a:t>1980 </a:t>
            </a:r>
            <a:r>
              <a:rPr lang="cs-CZ" dirty="0"/>
              <a:t>Patrice </a:t>
            </a:r>
            <a:r>
              <a:rPr lang="cs-CZ" dirty="0" err="1"/>
              <a:t>Pavis</a:t>
            </a:r>
            <a:r>
              <a:rPr lang="cs-CZ" dirty="0"/>
              <a:t>: </a:t>
            </a:r>
            <a:r>
              <a:rPr lang="cs-CZ" dirty="0" err="1"/>
              <a:t>Dictionnare</a:t>
            </a:r>
            <a:r>
              <a:rPr lang="cs-CZ" dirty="0"/>
              <a:t> </a:t>
            </a:r>
            <a:r>
              <a:rPr lang="cs-CZ" dirty="0" err="1"/>
              <a:t>du</a:t>
            </a:r>
            <a:r>
              <a:rPr lang="cs-CZ" dirty="0"/>
              <a:t> </a:t>
            </a:r>
            <a:r>
              <a:rPr lang="cs-CZ" dirty="0" err="1"/>
              <a:t>theatre</a:t>
            </a:r>
            <a:endParaRPr lang="cs-CZ" dirty="0"/>
          </a:p>
          <a:p>
            <a:pPr>
              <a:spcAft>
                <a:spcPts val="1200"/>
              </a:spcAft>
            </a:pPr>
            <a:r>
              <a:rPr lang="cs-CZ" dirty="0"/>
              <a:t>1982 </a:t>
            </a:r>
            <a:r>
              <a:rPr lang="cs-CZ" dirty="0" err="1"/>
              <a:t>Marco</a:t>
            </a:r>
            <a:r>
              <a:rPr lang="cs-CZ" dirty="0"/>
              <a:t> de </a:t>
            </a:r>
            <a:r>
              <a:rPr lang="cs-CZ" dirty="0" err="1"/>
              <a:t>Marinis</a:t>
            </a:r>
            <a:r>
              <a:rPr lang="cs-CZ" dirty="0"/>
              <a:t>: </a:t>
            </a:r>
            <a:r>
              <a:rPr lang="cs-CZ" dirty="0" err="1"/>
              <a:t>Semiotica</a:t>
            </a:r>
            <a:r>
              <a:rPr lang="cs-CZ" dirty="0"/>
              <a:t> </a:t>
            </a:r>
            <a:r>
              <a:rPr lang="cs-CZ" dirty="0" err="1"/>
              <a:t>del</a:t>
            </a:r>
            <a:r>
              <a:rPr lang="cs-CZ" dirty="0"/>
              <a:t> </a:t>
            </a:r>
            <a:r>
              <a:rPr lang="cs-CZ" dirty="0" err="1"/>
              <a:t>teatro</a:t>
            </a:r>
            <a:endParaRPr lang="cs-CZ" dirty="0"/>
          </a:p>
          <a:p>
            <a:pPr>
              <a:spcAft>
                <a:spcPts val="1200"/>
              </a:spcAft>
            </a:pPr>
            <a:r>
              <a:rPr lang="cs-CZ" dirty="0"/>
              <a:t>1983 </a:t>
            </a:r>
            <a:r>
              <a:rPr lang="cs-CZ" dirty="0"/>
              <a:t>Erika Fischer-</a:t>
            </a:r>
            <a:r>
              <a:rPr lang="cs-CZ" dirty="0" err="1"/>
              <a:t>Lichte</a:t>
            </a:r>
            <a:r>
              <a:rPr lang="cs-CZ" dirty="0"/>
              <a:t>: </a:t>
            </a:r>
            <a:r>
              <a:rPr lang="cs-CZ" dirty="0" err="1"/>
              <a:t>Semiotik</a:t>
            </a:r>
            <a:r>
              <a:rPr lang="cs-CZ" dirty="0"/>
              <a:t> des </a:t>
            </a:r>
            <a:r>
              <a:rPr lang="cs-CZ" dirty="0" err="1"/>
              <a:t>Theaters</a:t>
            </a:r>
            <a:r>
              <a:rPr lang="cs-CZ" dirty="0"/>
              <a:t> </a:t>
            </a:r>
          </a:p>
          <a:p>
            <a:pPr>
              <a:spcAft>
                <a:spcPts val="1200"/>
              </a:spcAft>
            </a:pPr>
            <a:endParaRPr lang="cs-CZ" sz="2800" dirty="0"/>
          </a:p>
        </p:txBody>
      </p:sp>
    </p:spTree>
    <p:extLst>
      <p:ext uri="{BB962C8B-B14F-4D97-AF65-F5344CB8AC3E}">
        <p14:creationId xmlns:p14="http://schemas.microsoft.com/office/powerpoint/2010/main" val="50205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638567" y="608294"/>
            <a:ext cx="6096000" cy="369332"/>
          </a:xfrm>
          <a:prstGeom prst="rect">
            <a:avLst/>
          </a:prstGeom>
        </p:spPr>
        <p:txBody>
          <a:bodyPr>
            <a:spAutoFit/>
          </a:bodyPr>
          <a:lstStyle/>
          <a:p>
            <a:r>
              <a:rPr lang="en-US" b="1" dirty="0" smtClean="0">
                <a:solidFill>
                  <a:srgbClr val="FF0000"/>
                </a:solidFill>
              </a:rPr>
              <a:t>An Approach to the Semiotics of Theatre </a:t>
            </a:r>
            <a:r>
              <a:rPr lang="en-US" dirty="0" smtClean="0"/>
              <a:t>(2012)</a:t>
            </a:r>
            <a:endParaRPr lang="cs-CZ" dirty="0"/>
          </a:p>
        </p:txBody>
      </p:sp>
      <p:sp>
        <p:nvSpPr>
          <p:cNvPr id="3" name="Obdélník 2"/>
          <p:cNvSpPr/>
          <p:nvPr/>
        </p:nvSpPr>
        <p:spPr>
          <a:xfrm>
            <a:off x="573205" y="1433014"/>
            <a:ext cx="8161361" cy="4801314"/>
          </a:xfrm>
          <a:prstGeom prst="rect">
            <a:avLst/>
          </a:prstGeom>
        </p:spPr>
        <p:txBody>
          <a:bodyPr wrap="square">
            <a:spAutoFit/>
          </a:bodyPr>
          <a:lstStyle/>
          <a:p>
            <a:r>
              <a:rPr lang="en-US" dirty="0" smtClean="0"/>
              <a:t>1.</a:t>
            </a:r>
            <a:r>
              <a:rPr lang="cs-CZ" dirty="0" smtClean="0"/>
              <a:t> </a:t>
            </a:r>
            <a:r>
              <a:rPr lang="en-US" dirty="0" smtClean="0"/>
              <a:t>The Prague School</a:t>
            </a:r>
          </a:p>
          <a:p>
            <a:r>
              <a:rPr lang="en-US" dirty="0" smtClean="0"/>
              <a:t>2.</a:t>
            </a:r>
            <a:r>
              <a:rPr lang="cs-CZ" dirty="0" smtClean="0"/>
              <a:t> </a:t>
            </a:r>
            <a:r>
              <a:rPr lang="en-US" dirty="0" smtClean="0"/>
              <a:t>Theatre and literature (Rejection of the literary conception of theatre </a:t>
            </a:r>
            <a:r>
              <a:rPr lang="en-US" dirty="0"/>
              <a:t>– </a:t>
            </a:r>
            <a:r>
              <a:rPr lang="en-US" dirty="0" smtClean="0"/>
              <a:t>Relations between theatre and literature </a:t>
            </a:r>
            <a:r>
              <a:rPr lang="en-US" dirty="0"/>
              <a:t>– </a:t>
            </a:r>
            <a:r>
              <a:rPr lang="en-US" dirty="0" smtClean="0"/>
              <a:t>Drama among the literary genres </a:t>
            </a:r>
            <a:r>
              <a:rPr lang="en-US" dirty="0"/>
              <a:t>– </a:t>
            </a:r>
            <a:r>
              <a:rPr lang="en-US" dirty="0" smtClean="0"/>
              <a:t>Dialogic language and dramatic dialogue </a:t>
            </a:r>
            <a:r>
              <a:rPr lang="en-US" dirty="0"/>
              <a:t>– </a:t>
            </a:r>
            <a:r>
              <a:rPr lang="en-US" dirty="0" smtClean="0"/>
              <a:t>Thematic construction in drama </a:t>
            </a:r>
            <a:r>
              <a:rPr lang="en-US" dirty="0"/>
              <a:t>– </a:t>
            </a:r>
            <a:r>
              <a:rPr lang="en-US" dirty="0" smtClean="0"/>
              <a:t>The dramatic text and its performance </a:t>
            </a:r>
            <a:r>
              <a:rPr lang="en-US" dirty="0"/>
              <a:t>– </a:t>
            </a:r>
            <a:r>
              <a:rPr lang="en-US" dirty="0" smtClean="0"/>
              <a:t>Excursus: Sound features in the dramatic text and in the actor's performance</a:t>
            </a:r>
          </a:p>
          <a:p>
            <a:r>
              <a:rPr lang="en-US" dirty="0" smtClean="0"/>
              <a:t>3.</a:t>
            </a:r>
            <a:r>
              <a:rPr lang="cs-CZ" dirty="0" smtClean="0"/>
              <a:t> </a:t>
            </a:r>
            <a:r>
              <a:rPr lang="en-US" dirty="0" smtClean="0"/>
              <a:t>The contribution of the other arts (Critique of the “synthetic” theory of theatre – Sculpture – Architecture – Painting – Film </a:t>
            </a:r>
            <a:r>
              <a:rPr lang="en-US" dirty="0"/>
              <a:t>– </a:t>
            </a:r>
            <a:r>
              <a:rPr lang="en-US" dirty="0" smtClean="0"/>
              <a:t>Music – Dance </a:t>
            </a:r>
            <a:r>
              <a:rPr lang="en-US" dirty="0"/>
              <a:t>– </a:t>
            </a:r>
            <a:r>
              <a:rPr lang="en-US" dirty="0" smtClean="0"/>
              <a:t>Borrowings from other arts in relation to purely theatrical components</a:t>
            </a:r>
          </a:p>
          <a:p>
            <a:r>
              <a:rPr lang="en-US" dirty="0" smtClean="0"/>
              <a:t>4.</a:t>
            </a:r>
            <a:r>
              <a:rPr lang="cs-CZ" dirty="0" smtClean="0"/>
              <a:t> </a:t>
            </a:r>
            <a:r>
              <a:rPr lang="en-US" dirty="0" smtClean="0"/>
              <a:t>Opera (Supremacy of music over text </a:t>
            </a:r>
            <a:r>
              <a:rPr lang="en-US" dirty="0"/>
              <a:t>– </a:t>
            </a:r>
            <a:r>
              <a:rPr lang="en-US" dirty="0" smtClean="0"/>
              <a:t>Polyphony and dialogue </a:t>
            </a:r>
            <a:r>
              <a:rPr lang="en-US" dirty="0"/>
              <a:t>– </a:t>
            </a:r>
            <a:r>
              <a:rPr lang="en-US" dirty="0" smtClean="0"/>
              <a:t>Referential potential of music in general and in opera </a:t>
            </a:r>
            <a:r>
              <a:rPr lang="en-US" dirty="0"/>
              <a:t>– </a:t>
            </a:r>
            <a:r>
              <a:rPr lang="en-US" dirty="0" smtClean="0"/>
              <a:t>Relations between music and space) </a:t>
            </a:r>
          </a:p>
          <a:p>
            <a:r>
              <a:rPr lang="en-US" dirty="0" smtClean="0"/>
              <a:t>5.</a:t>
            </a:r>
            <a:r>
              <a:rPr lang="cs-CZ" dirty="0" smtClean="0"/>
              <a:t> </a:t>
            </a:r>
            <a:r>
              <a:rPr lang="en-US" dirty="0" smtClean="0"/>
              <a:t>Acting (Separate but not autonomous semiotic system </a:t>
            </a:r>
            <a:r>
              <a:rPr lang="en-US" dirty="0"/>
              <a:t>– </a:t>
            </a:r>
            <a:r>
              <a:rPr lang="en-US" dirty="0" smtClean="0"/>
              <a:t>Beings and their actions and </a:t>
            </a:r>
            <a:r>
              <a:rPr lang="en-US" dirty="0" err="1" smtClean="0"/>
              <a:t>behaviour</a:t>
            </a:r>
            <a:r>
              <a:rPr lang="en-US" dirty="0" smtClean="0"/>
              <a:t> </a:t>
            </a:r>
            <a:r>
              <a:rPr lang="en-US" dirty="0"/>
              <a:t>– </a:t>
            </a:r>
            <a:r>
              <a:rPr lang="en-US" dirty="0" smtClean="0"/>
              <a:t>Forming the signs </a:t>
            </a:r>
            <a:r>
              <a:rPr lang="en-US" dirty="0"/>
              <a:t>– </a:t>
            </a:r>
            <a:r>
              <a:rPr lang="en-US" dirty="0" smtClean="0"/>
              <a:t>The signifier and the signified) </a:t>
            </a:r>
          </a:p>
          <a:p>
            <a:r>
              <a:rPr lang="en-US" dirty="0" smtClean="0"/>
              <a:t>6.</a:t>
            </a:r>
            <a:r>
              <a:rPr lang="cs-CZ" dirty="0" smtClean="0"/>
              <a:t> </a:t>
            </a:r>
            <a:r>
              <a:rPr lang="en-US" dirty="0" smtClean="0"/>
              <a:t>Theatre as a semiotic system (Intersubjective communication </a:t>
            </a:r>
            <a:r>
              <a:rPr lang="en-US" dirty="0"/>
              <a:t>– </a:t>
            </a:r>
            <a:r>
              <a:rPr lang="en-US" dirty="0" smtClean="0"/>
              <a:t>Double relation to reality </a:t>
            </a:r>
            <a:r>
              <a:rPr lang="en-US" dirty="0"/>
              <a:t>– </a:t>
            </a:r>
            <a:r>
              <a:rPr lang="en-US" dirty="0" smtClean="0"/>
              <a:t>Autonomous and syncretic sign systems </a:t>
            </a:r>
            <a:r>
              <a:rPr lang="en-US" dirty="0"/>
              <a:t>– </a:t>
            </a:r>
            <a:r>
              <a:rPr lang="en-US" dirty="0" smtClean="0"/>
              <a:t>Units of meaning </a:t>
            </a:r>
            <a:r>
              <a:rPr lang="en-US" dirty="0"/>
              <a:t>– </a:t>
            </a:r>
            <a:r>
              <a:rPr lang="en-US" dirty="0" smtClean="0"/>
              <a:t>Lasting and momentary signs – Context </a:t>
            </a:r>
            <a:r>
              <a:rPr lang="en-US" dirty="0"/>
              <a:t>– </a:t>
            </a:r>
            <a:r>
              <a:rPr lang="en-US" dirty="0" smtClean="0"/>
              <a:t> Modes of semiosis </a:t>
            </a:r>
            <a:r>
              <a:rPr lang="en-US" dirty="0"/>
              <a:t>– </a:t>
            </a:r>
            <a:r>
              <a:rPr lang="en-US" dirty="0" smtClean="0"/>
              <a:t>Constant structural features </a:t>
            </a:r>
            <a:r>
              <a:rPr lang="en-US" dirty="0"/>
              <a:t>– </a:t>
            </a:r>
            <a:r>
              <a:rPr lang="en-US" dirty="0" smtClean="0"/>
              <a:t>Guiding principle: Action – Contradiction)</a:t>
            </a:r>
            <a:endParaRPr lang="en-US" dirty="0"/>
          </a:p>
        </p:txBody>
      </p:sp>
      <p:pic>
        <p:nvPicPr>
          <p:cNvPr id="4" name="Obrázek 3"/>
          <p:cNvPicPr>
            <a:picLocks noChangeAspect="1"/>
          </p:cNvPicPr>
          <p:nvPr/>
        </p:nvPicPr>
        <p:blipFill>
          <a:blip r:embed="rId2"/>
          <a:stretch>
            <a:fillRect/>
          </a:stretch>
        </p:blipFill>
        <p:spPr>
          <a:xfrm>
            <a:off x="8843748" y="1433014"/>
            <a:ext cx="3162300" cy="4381500"/>
          </a:xfrm>
          <a:prstGeom prst="rect">
            <a:avLst/>
          </a:prstGeom>
        </p:spPr>
      </p:pic>
    </p:spTree>
    <p:extLst>
      <p:ext uri="{BB962C8B-B14F-4D97-AF65-F5344CB8AC3E}">
        <p14:creationId xmlns:p14="http://schemas.microsoft.com/office/powerpoint/2010/main" val="13197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8680101" y="0"/>
            <a:ext cx="3511899" cy="6858000"/>
          </a:xfrm>
          <a:prstGeom prst="rect">
            <a:avLst/>
          </a:prstGeom>
        </p:spPr>
      </p:pic>
      <p:sp>
        <p:nvSpPr>
          <p:cNvPr id="4" name="TextovéPole 3"/>
          <p:cNvSpPr txBox="1"/>
          <p:nvPr/>
        </p:nvSpPr>
        <p:spPr>
          <a:xfrm>
            <a:off x="900752" y="1408962"/>
            <a:ext cx="7670042" cy="3693319"/>
          </a:xfrm>
          <a:prstGeom prst="rect">
            <a:avLst/>
          </a:prstGeom>
          <a:noFill/>
        </p:spPr>
        <p:txBody>
          <a:bodyPr wrap="square" rtlCol="0">
            <a:spAutoFit/>
          </a:bodyPr>
          <a:lstStyle/>
          <a:p>
            <a:r>
              <a:rPr lang="cs-CZ" b="1" dirty="0" smtClean="0">
                <a:solidFill>
                  <a:srgbClr val="FF0000"/>
                </a:solidFill>
              </a:rPr>
              <a:t>Obecné principy / klíčové otázky u Veltruského</a:t>
            </a:r>
            <a:endParaRPr lang="cs-CZ" b="1" dirty="0" smtClean="0">
              <a:solidFill>
                <a:srgbClr val="FF0000"/>
              </a:solidFill>
            </a:endParaRPr>
          </a:p>
          <a:p>
            <a:endParaRPr lang="cs-CZ" dirty="0"/>
          </a:p>
          <a:p>
            <a:r>
              <a:rPr lang="cs-CZ" dirty="0" smtClean="0"/>
              <a:t>Monolog x dialog (a v návaznosti na to vztah dramatu, divadla a literatury)</a:t>
            </a:r>
          </a:p>
          <a:p>
            <a:endParaRPr lang="cs-CZ" dirty="0" smtClean="0"/>
          </a:p>
          <a:p>
            <a:r>
              <a:rPr lang="cs-CZ" dirty="0"/>
              <a:t>Otázka pojetí znaku (a návazně otázka jak vůbec vzniká význam)</a:t>
            </a:r>
          </a:p>
          <a:p>
            <a:endParaRPr lang="cs-CZ" dirty="0" smtClean="0"/>
          </a:p>
          <a:p>
            <a:r>
              <a:rPr lang="cs-CZ" dirty="0" smtClean="0"/>
              <a:t>Zvuková </a:t>
            </a:r>
            <a:r>
              <a:rPr lang="cs-CZ" dirty="0" smtClean="0"/>
              <a:t>výstavba textu (která je stále více provázána s otázkou herectví)</a:t>
            </a:r>
            <a:endParaRPr lang="cs-CZ" dirty="0"/>
          </a:p>
          <a:p>
            <a:endParaRPr lang="cs-CZ" dirty="0"/>
          </a:p>
          <a:p>
            <a:r>
              <a:rPr lang="cs-CZ" dirty="0" smtClean="0"/>
              <a:t>Problém statického x </a:t>
            </a:r>
            <a:r>
              <a:rPr lang="cs-CZ" dirty="0" smtClean="0"/>
              <a:t>dynamického</a:t>
            </a:r>
          </a:p>
          <a:p>
            <a:endParaRPr lang="cs-CZ" dirty="0"/>
          </a:p>
          <a:p>
            <a:r>
              <a:rPr lang="cs-CZ" dirty="0" smtClean="0"/>
              <a:t>Dialektika a myšlení v dynamických antinomiích</a:t>
            </a:r>
            <a:endParaRPr lang="cs-CZ" dirty="0" smtClean="0"/>
          </a:p>
          <a:p>
            <a:endParaRPr lang="cs-CZ" dirty="0"/>
          </a:p>
          <a:p>
            <a:r>
              <a:rPr lang="cs-CZ" dirty="0" smtClean="0"/>
              <a:t>Neustálé přesahování do jiných umění – komparativní pojetí estetiky!</a:t>
            </a:r>
            <a:endParaRPr lang="cs-CZ" dirty="0"/>
          </a:p>
        </p:txBody>
      </p:sp>
    </p:spTree>
    <p:extLst>
      <p:ext uri="{BB962C8B-B14F-4D97-AF65-F5344CB8AC3E}">
        <p14:creationId xmlns:p14="http://schemas.microsoft.com/office/powerpoint/2010/main" val="3507175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59307" y="117693"/>
            <a:ext cx="11696131" cy="6463308"/>
          </a:xfrm>
          <a:prstGeom prst="rect">
            <a:avLst/>
          </a:prstGeom>
          <a:noFill/>
        </p:spPr>
        <p:txBody>
          <a:bodyPr wrap="square" rtlCol="0">
            <a:spAutoFit/>
          </a:bodyPr>
          <a:lstStyle/>
          <a:p>
            <a:r>
              <a:rPr lang="cs-CZ" b="1" dirty="0" smtClean="0">
                <a:solidFill>
                  <a:srgbClr val="FF0000"/>
                </a:solidFill>
              </a:rPr>
              <a:t>Prozkoumávání teorie o znaku </a:t>
            </a:r>
          </a:p>
          <a:p>
            <a:r>
              <a:rPr lang="cs-CZ" b="1" dirty="0" smtClean="0"/>
              <a:t>Člověk a předmět (1939)</a:t>
            </a:r>
          </a:p>
          <a:p>
            <a:r>
              <a:rPr lang="cs-CZ" dirty="0"/>
              <a:t>Jakmile však nějaký akt upoutá na sebe pozornost vnímajícího subjektu, stávají se z jeho vlastností znaky. Prostřednictvím znaků pak vstupuje do našeho vědomí, stává se významem. Je známo, že často dva lidé, kteří se stali svědky téže události, popisují ji zcela různě. Tato diference je způsobena tím, že jednání se zde obrazilo </a:t>
            </a:r>
            <a:r>
              <a:rPr lang="cs-CZ" dirty="0" smtClean="0"/>
              <a:t>(…) ve</a:t>
            </a:r>
            <a:r>
              <a:rPr lang="cs-CZ" dirty="0"/>
              <a:t> dvou vědomích různě zaměřených; tím byly některé znaky zdůrazněny, jiné potlačeny. </a:t>
            </a:r>
            <a:endParaRPr lang="cs-CZ" dirty="0"/>
          </a:p>
          <a:p>
            <a:endParaRPr lang="cs-CZ" dirty="0" smtClean="0"/>
          </a:p>
          <a:p>
            <a:r>
              <a:rPr lang="cs-CZ" b="1" dirty="0" smtClean="0"/>
              <a:t>Poznámky k </a:t>
            </a:r>
            <a:r>
              <a:rPr lang="cs-CZ" b="1" dirty="0" err="1" smtClean="0"/>
              <a:t>Bogatyrevově</a:t>
            </a:r>
            <a:r>
              <a:rPr lang="cs-CZ" b="1" dirty="0" smtClean="0"/>
              <a:t> knize o českém a slovenském lidovém divadle (1940)</a:t>
            </a:r>
            <a:endParaRPr lang="cs-CZ" b="1" dirty="0"/>
          </a:p>
          <a:p>
            <a:r>
              <a:rPr lang="cs-CZ" dirty="0" smtClean="0"/>
              <a:t>Umění </a:t>
            </a:r>
            <a:r>
              <a:rPr lang="cs-CZ" dirty="0"/>
              <a:t>a lidové „umění“ mají mnoho společných rysů, ale jejich znakovost je zcela odlišná. Rozdíl mezi nimi lze definovat v termínech antinomie mezi </a:t>
            </a:r>
            <a:r>
              <a:rPr lang="cs-CZ" i="1" dirty="0" err="1"/>
              <a:t>langue</a:t>
            </a:r>
            <a:r>
              <a:rPr lang="cs-CZ" i="1" dirty="0"/>
              <a:t> </a:t>
            </a:r>
            <a:r>
              <a:rPr lang="cs-CZ" dirty="0"/>
              <a:t>a </a:t>
            </a:r>
            <a:r>
              <a:rPr lang="cs-CZ" i="1" dirty="0" err="1"/>
              <a:t>parole</a:t>
            </a:r>
            <a:r>
              <a:rPr lang="cs-CZ" i="1" dirty="0"/>
              <a:t>. </a:t>
            </a:r>
            <a:r>
              <a:rPr lang="cs-CZ" dirty="0"/>
              <a:t>Tak jako </a:t>
            </a:r>
            <a:r>
              <a:rPr lang="cs-CZ" i="1" dirty="0" err="1"/>
              <a:t>langue</a:t>
            </a:r>
            <a:r>
              <a:rPr lang="cs-CZ" dirty="0"/>
              <a:t>, dílo lidového umění existuje jen potenciálně, jakožto složitý soubor „norem“; konkrétní dílo je jako promluva tvořivou aplikací onoho souboru „norem“ – tvořivou v tom smyslu, že obsahuje jistou míru improvizace. Umělecké dílo vzniká naopak v plánu </a:t>
            </a:r>
            <a:r>
              <a:rPr lang="cs-CZ" i="1" dirty="0" err="1"/>
              <a:t>parole</a:t>
            </a:r>
            <a:r>
              <a:rPr lang="cs-CZ" i="1" dirty="0"/>
              <a:t>. </a:t>
            </a:r>
            <a:r>
              <a:rPr lang="cs-CZ" dirty="0"/>
              <a:t>Tak jako promluva, je ve vztahu k společensky přijatým normám, ale není jimi takříkajíc předepsáno; není výsledkem víceméně tvořivé aplikace, nýbrž individuální </a:t>
            </a:r>
            <a:r>
              <a:rPr lang="cs-CZ" dirty="0" smtClean="0"/>
              <a:t>tvorby.</a:t>
            </a:r>
          </a:p>
          <a:p>
            <a:endParaRPr lang="cs-CZ" dirty="0"/>
          </a:p>
          <a:p>
            <a:r>
              <a:rPr lang="cs-CZ" b="1" dirty="0" smtClean="0">
                <a:solidFill>
                  <a:srgbClr val="FF0000"/>
                </a:solidFill>
              </a:rPr>
              <a:t>K pojetí dramatického dialogu </a:t>
            </a:r>
          </a:p>
          <a:p>
            <a:r>
              <a:rPr lang="cs-CZ" b="1" dirty="0" smtClean="0"/>
              <a:t>Dramatický text jako součást divadelního představení (1941)</a:t>
            </a:r>
          </a:p>
          <a:p>
            <a:r>
              <a:rPr lang="cs-CZ" dirty="0" smtClean="0"/>
              <a:t>Primárním </a:t>
            </a:r>
            <a:r>
              <a:rPr lang="cs-CZ" dirty="0"/>
              <a:t>rozlišujícím rysem dramatu jako básnického druhu je to, že jeho jazyk se zakládá na dialogu, kdežto lyrika a epika se odvozují z monologu. V důsledku toho významová výstavba hry závisí na mnohosti kontextů, které se rozvíjejí současně, střídají se, navzájem se prostupují a marně se snaží podmanit a vstřebat jeden druhý. Každý z nich je spjat s jinou osobou.</a:t>
            </a:r>
          </a:p>
          <a:p>
            <a:endParaRPr lang="cs-CZ" dirty="0" smtClean="0"/>
          </a:p>
          <a:p>
            <a:r>
              <a:rPr lang="cs-CZ" dirty="0"/>
              <a:t>Epický dialog se liší od dramatického hlavně tím, že podtrhuje spíše posloupnost replik, než souběžné odvíjení a vzájemné působení kontextů, z nichž </a:t>
            </a:r>
            <a:r>
              <a:rPr lang="cs-CZ" dirty="0" smtClean="0"/>
              <a:t>vyvěrají.</a:t>
            </a:r>
            <a:endParaRPr lang="cs-CZ" dirty="0"/>
          </a:p>
        </p:txBody>
      </p:sp>
    </p:spTree>
    <p:extLst>
      <p:ext uri="{BB962C8B-B14F-4D97-AF65-F5344CB8AC3E}">
        <p14:creationId xmlns:p14="http://schemas.microsoft.com/office/powerpoint/2010/main" val="526015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900752" y="750627"/>
            <a:ext cx="10399594" cy="5632311"/>
          </a:xfrm>
          <a:prstGeom prst="rect">
            <a:avLst/>
          </a:prstGeom>
          <a:noFill/>
        </p:spPr>
        <p:txBody>
          <a:bodyPr wrap="square" rtlCol="0">
            <a:spAutoFit/>
          </a:bodyPr>
          <a:lstStyle/>
          <a:p>
            <a:r>
              <a:rPr lang="cs-CZ" b="1" dirty="0" smtClean="0">
                <a:solidFill>
                  <a:srgbClr val="FF0000"/>
                </a:solidFill>
              </a:rPr>
              <a:t>Statické x dynamické</a:t>
            </a:r>
          </a:p>
          <a:p>
            <a:endParaRPr lang="cs-CZ" dirty="0" smtClean="0"/>
          </a:p>
          <a:p>
            <a:r>
              <a:rPr lang="cs-CZ" b="1" dirty="0" smtClean="0"/>
              <a:t>Dramatický text jako součást divadelního představení (1941)</a:t>
            </a:r>
          </a:p>
          <a:p>
            <a:endParaRPr lang="cs-CZ" dirty="0"/>
          </a:p>
          <a:p>
            <a:r>
              <a:rPr lang="cs-CZ" dirty="0"/>
              <a:t>Veškeré vztahy mezi hereckými postavami a osobami se promítají do prostoru. Tvoří takzvaný dramatický prostor, soubor nehmotných vztahů, který se neustále mění v čase, tak jak se mění tyto vztahy samy. </a:t>
            </a:r>
            <a:r>
              <a:rPr lang="cs-CZ" u="sng" dirty="0"/>
              <a:t>Proměnlivost je ovšem možná jen na pozadí něčeho stálého</a:t>
            </a:r>
            <a:r>
              <a:rPr lang="cs-CZ" dirty="0" smtClean="0"/>
              <a:t>.</a:t>
            </a:r>
          </a:p>
          <a:p>
            <a:endParaRPr lang="cs-CZ" dirty="0"/>
          </a:p>
          <a:p>
            <a:r>
              <a:rPr lang="cs-CZ" dirty="0"/>
              <a:t>Vzhledem k tomu, že sémiotika jazyka a sémiotika herectví jsou tak diametrálně protichůdné ve svých základních vlastnostech, existuje mezi dramatickým textem a hercem dialektické napětí, nesené v zásadě faktem, že zvukové složky jazykového znaku tvoří zároveň část hlasových prostředků, kterých herec užívá. </a:t>
            </a:r>
            <a:r>
              <a:rPr lang="cs-CZ" u="sng" dirty="0"/>
              <a:t>Poměrná závažnost obou pólů této antinomie je proměnlivá</a:t>
            </a:r>
            <a:r>
              <a:rPr lang="cs-CZ" dirty="0"/>
              <a:t>. </a:t>
            </a:r>
            <a:r>
              <a:rPr lang="cs-CZ" dirty="0" smtClean="0"/>
              <a:t>(…). </a:t>
            </a:r>
            <a:r>
              <a:rPr lang="cs-CZ" dirty="0"/>
              <a:t>Oba znakové systémy se však nejen navzájem omezují, ale také obohacují. Herec dodává větší váhu a průraznost jazyku, který přednáší, a za to od něj dostává dar nesmírně pružných a proměnlivých významů.</a:t>
            </a:r>
          </a:p>
          <a:p>
            <a:r>
              <a:rPr lang="cs-CZ" u="sng" dirty="0"/>
              <a:t>Tyto vlastnosti znakových systémů, které se kombinují v divadle, určují jakousi základní a v jistém smyslu stálou strukturu složek</a:t>
            </a:r>
            <a:r>
              <a:rPr lang="cs-CZ" dirty="0"/>
              <a:t>. Tato základní hierarchie se třeba ve své čisté podobě nikdy neuskuteční. Je však publikem vnímána jako pozadí specifické struktury, do níž se složky seskupují v daném představení, období či stylu. </a:t>
            </a:r>
            <a:r>
              <a:rPr lang="cs-CZ" u="sng" dirty="0"/>
              <a:t>Proměnlivost divadelního znaku, kterou Honzl zjišťuje jako jeho základní rys, musí tedy být viděna v dialektické jednotě se svým protějškem, stabilitou tohoto znaku. I když je divadelní znak nesmírně proměnlivý, je zároveň mimořádně stálý tím, že jeho základní, „bezpříznaková“ struktura je velice výrazná</a:t>
            </a:r>
            <a:r>
              <a:rPr lang="cs-CZ" dirty="0" smtClean="0"/>
              <a:t>.</a:t>
            </a:r>
            <a:endParaRPr lang="cs-CZ" dirty="0"/>
          </a:p>
        </p:txBody>
      </p:sp>
    </p:spTree>
    <p:extLst>
      <p:ext uri="{BB962C8B-B14F-4D97-AF65-F5344CB8AC3E}">
        <p14:creationId xmlns:p14="http://schemas.microsoft.com/office/powerpoint/2010/main" val="1628417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3689</TotalTime>
  <Words>1003</Words>
  <Application>Microsoft Office PowerPoint</Application>
  <PresentationFormat>Širokoúhlá obrazovka</PresentationFormat>
  <Paragraphs>136</Paragraphs>
  <Slides>12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12</vt:i4>
      </vt:variant>
    </vt:vector>
  </HeadingPairs>
  <TitlesOfParts>
    <vt:vector size="16" baseType="lpstr">
      <vt:lpstr>Arial</vt:lpstr>
      <vt:lpstr>Calibri</vt:lpstr>
      <vt:lpstr>Calibri Light</vt:lpstr>
      <vt:lpstr>Motiv Office</vt:lpstr>
      <vt:lpstr>Jiří Veltruský život… a hlavně koncepty…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Jiří Veltruský život – dílo – teorie</dc:title>
  <dc:creator>David Drozd</dc:creator>
  <cp:lastModifiedBy>David Drozd</cp:lastModifiedBy>
  <cp:revision>48</cp:revision>
  <dcterms:created xsi:type="dcterms:W3CDTF">2020-05-19T16:16:53Z</dcterms:created>
  <dcterms:modified xsi:type="dcterms:W3CDTF">2021-03-15T19:22:59Z</dcterms:modified>
</cp:coreProperties>
</file>