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77" r:id="rId3"/>
    <p:sldId id="256" r:id="rId4"/>
    <p:sldId id="278" r:id="rId5"/>
    <p:sldId id="263" r:id="rId6"/>
    <p:sldId id="262" r:id="rId7"/>
    <p:sldId id="257" r:id="rId8"/>
    <p:sldId id="258" r:id="rId9"/>
    <p:sldId id="261" r:id="rId10"/>
    <p:sldId id="260" r:id="rId11"/>
    <p:sldId id="259" r:id="rId12"/>
    <p:sldId id="265" r:id="rId13"/>
    <p:sldId id="270" r:id="rId14"/>
    <p:sldId id="268" r:id="rId15"/>
    <p:sldId id="279" r:id="rId16"/>
    <p:sldId id="264" r:id="rId17"/>
    <p:sldId id="280" r:id="rId18"/>
    <p:sldId id="269" r:id="rId19"/>
    <p:sldId id="273" r:id="rId20"/>
    <p:sldId id="281" r:id="rId21"/>
    <p:sldId id="276" r:id="rId22"/>
    <p:sldId id="272" r:id="rId23"/>
    <p:sldId id="282" r:id="rId24"/>
    <p:sldId id="271" r:id="rId25"/>
    <p:sldId id="283" r:id="rId26"/>
    <p:sldId id="267" r:id="rId27"/>
    <p:sldId id="274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Drozd" initials="DD" lastIdx="2" clrIdx="0">
    <p:extLst>
      <p:ext uri="{19B8F6BF-5375-455C-9EA6-DF929625EA0E}">
        <p15:presenceInfo xmlns:p15="http://schemas.microsoft.com/office/powerpoint/2012/main" userId="969854b9d22ea26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CC8C-5DAB-477C-B179-A0A53BF9C74F}" type="datetimeFigureOut">
              <a:rPr lang="cs-CZ" smtClean="0"/>
              <a:t>29. 3. 2021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6BDFC-98F8-4FC8-B3A6-FFEF1D18FA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312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CC8C-5DAB-477C-B179-A0A53BF9C74F}" type="datetimeFigureOut">
              <a:rPr lang="cs-CZ" smtClean="0"/>
              <a:t>29. 3. 2021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6BDFC-98F8-4FC8-B3A6-FFEF1D18FA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716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CC8C-5DAB-477C-B179-A0A53BF9C74F}" type="datetimeFigureOut">
              <a:rPr lang="cs-CZ" smtClean="0"/>
              <a:t>29. 3. 2021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6BDFC-98F8-4FC8-B3A6-FFEF1D18FA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42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CC8C-5DAB-477C-B179-A0A53BF9C74F}" type="datetimeFigureOut">
              <a:rPr lang="cs-CZ" smtClean="0"/>
              <a:t>29. 3. 2021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6BDFC-98F8-4FC8-B3A6-FFEF1D18FA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3214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CC8C-5DAB-477C-B179-A0A53BF9C74F}" type="datetimeFigureOut">
              <a:rPr lang="cs-CZ" smtClean="0"/>
              <a:t>29. 3. 2021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6BDFC-98F8-4FC8-B3A6-FFEF1D18FA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979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CC8C-5DAB-477C-B179-A0A53BF9C74F}" type="datetimeFigureOut">
              <a:rPr lang="cs-CZ" smtClean="0"/>
              <a:t>29. 3. 2021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6BDFC-98F8-4FC8-B3A6-FFEF1D18FA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74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CC8C-5DAB-477C-B179-A0A53BF9C74F}" type="datetimeFigureOut">
              <a:rPr lang="cs-CZ" smtClean="0"/>
              <a:t>29. 3. 2021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6BDFC-98F8-4FC8-B3A6-FFEF1D18FA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172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CC8C-5DAB-477C-B179-A0A53BF9C74F}" type="datetimeFigureOut">
              <a:rPr lang="cs-CZ" smtClean="0"/>
              <a:t>29. 3. 2021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6BDFC-98F8-4FC8-B3A6-FFEF1D18FA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17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CC8C-5DAB-477C-B179-A0A53BF9C74F}" type="datetimeFigureOut">
              <a:rPr lang="cs-CZ" smtClean="0"/>
              <a:t>29. 3. 2021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6BDFC-98F8-4FC8-B3A6-FFEF1D18FA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298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CC8C-5DAB-477C-B179-A0A53BF9C74F}" type="datetimeFigureOut">
              <a:rPr lang="cs-CZ" smtClean="0"/>
              <a:t>29. 3. 2021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6BDFC-98F8-4FC8-B3A6-FFEF1D18FA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640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CC8C-5DAB-477C-B179-A0A53BF9C74F}" type="datetimeFigureOut">
              <a:rPr lang="cs-CZ" smtClean="0"/>
              <a:t>29. 3. 2021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6BDFC-98F8-4FC8-B3A6-FFEF1D18FA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51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CCC8C-5DAB-477C-B179-A0A53BF9C74F}" type="datetimeFigureOut">
              <a:rPr lang="cs-CZ" smtClean="0"/>
              <a:t>29. 3. 2021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6BDFC-98F8-4FC8-B3A6-FFEF1D18FA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35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864609" y="920621"/>
            <a:ext cx="41212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Evžen Sokolovský (1925 – 1998)</a:t>
            </a:r>
          </a:p>
          <a:p>
            <a:pPr algn="ctr"/>
            <a:endParaRPr lang="cs-CZ" sz="4000" b="1" dirty="0"/>
          </a:p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Posedlost divadlem</a:t>
            </a:r>
          </a:p>
          <a:p>
            <a:pPr algn="ctr"/>
            <a:endParaRPr lang="cs-CZ" sz="4000" dirty="0" smtClean="0"/>
          </a:p>
          <a:p>
            <a:pPr algn="ctr"/>
            <a:endParaRPr lang="cs-CZ" sz="4000" dirty="0"/>
          </a:p>
          <a:p>
            <a:pPr algn="ctr"/>
            <a:r>
              <a:rPr lang="cs-CZ" sz="4000" dirty="0" smtClean="0"/>
              <a:t>Poznámky</a:t>
            </a:r>
          </a:p>
          <a:p>
            <a:pPr algn="ctr"/>
            <a:r>
              <a:rPr lang="cs-CZ" sz="4000" dirty="0" smtClean="0"/>
              <a:t> k režijnímu stylu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64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638"/>
            <a:ext cx="4574160" cy="598236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60" y="875638"/>
            <a:ext cx="4624096" cy="598236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28033" y="253216"/>
            <a:ext cx="2846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1961  Totální kuropění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2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84135" cy="502668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35" y="0"/>
            <a:ext cx="2459865" cy="6885323"/>
          </a:xfrm>
          <a:prstGeom prst="rect">
            <a:avLst/>
          </a:prstGeom>
        </p:spPr>
      </p:pic>
      <p:pic>
        <p:nvPicPr>
          <p:cNvPr id="4" name="totalni_kuropeni_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794" y="5198566"/>
            <a:ext cx="2693114" cy="151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1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743"/>
            <a:ext cx="9143999" cy="599325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79550" y="283335"/>
            <a:ext cx="3541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1965 Marat/Sade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7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29"/>
            <a:ext cx="9002332" cy="693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8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10" y="-13051"/>
            <a:ext cx="4515591" cy="687105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12"/>
            <a:ext cx="4475519" cy="684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1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97746" y="2163651"/>
            <a:ext cx="324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První ukázka - úvod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3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393262"/>
            <a:ext cx="8500055" cy="606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5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60620" y="2163651"/>
            <a:ext cx="279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Druhá ukázka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431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715"/>
            <a:ext cx="9163211" cy="59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2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77859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09092" y="257578"/>
            <a:ext cx="3528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1965 Komedie o umučení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3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15157" cy="301168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829578" y="629093"/>
            <a:ext cx="413411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1943-47 herectví </a:t>
            </a:r>
            <a:r>
              <a:rPr lang="cs-CZ" dirty="0"/>
              <a:t>na Konzervatoři Brno </a:t>
            </a:r>
            <a:r>
              <a:rPr lang="cs-CZ" dirty="0" smtClean="0"/>
              <a:t> </a:t>
            </a:r>
          </a:p>
          <a:p>
            <a:r>
              <a:rPr lang="cs-CZ" dirty="0" smtClean="0"/>
              <a:t>1945-47  avantgardní kolektiv Křesadlo</a:t>
            </a:r>
          </a:p>
          <a:p>
            <a:endParaRPr lang="cs-CZ" dirty="0" smtClean="0"/>
          </a:p>
          <a:p>
            <a:r>
              <a:rPr lang="cs-CZ" dirty="0" smtClean="0"/>
              <a:t>1947–54 Horácké divadlo</a:t>
            </a:r>
          </a:p>
          <a:p>
            <a:r>
              <a:rPr lang="cs-CZ" dirty="0" smtClean="0"/>
              <a:t>1954-56 Divadlo </a:t>
            </a:r>
            <a:r>
              <a:rPr lang="cs-CZ" dirty="0"/>
              <a:t>S. K. </a:t>
            </a:r>
            <a:r>
              <a:rPr lang="cs-CZ" dirty="0" smtClean="0"/>
              <a:t>Neumanna</a:t>
            </a:r>
          </a:p>
          <a:p>
            <a:r>
              <a:rPr lang="cs-CZ" dirty="0" smtClean="0"/>
              <a:t>1956-59 Divadlo Jaroslava Průchy Kladno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1959-67 </a:t>
            </a:r>
            <a:r>
              <a:rPr lang="cs-CZ" b="1" dirty="0" smtClean="0">
                <a:solidFill>
                  <a:srgbClr val="FF0000"/>
                </a:solidFill>
              </a:rPr>
              <a:t>Mahenova činohra </a:t>
            </a:r>
            <a:r>
              <a:rPr lang="cs-CZ" b="1" dirty="0">
                <a:solidFill>
                  <a:srgbClr val="FF0000"/>
                </a:solidFill>
              </a:rPr>
              <a:t>Státního divadla </a:t>
            </a:r>
            <a:r>
              <a:rPr lang="cs-CZ" b="1" dirty="0" smtClean="0">
                <a:solidFill>
                  <a:srgbClr val="FF0000"/>
                </a:solidFill>
              </a:rPr>
              <a:t>Brno</a:t>
            </a:r>
          </a:p>
          <a:p>
            <a:r>
              <a:rPr lang="cs-CZ" dirty="0" smtClean="0"/>
              <a:t>(+ 1962-67 umělecká šéf Satirického divadla Večerní Brno)</a:t>
            </a:r>
          </a:p>
          <a:p>
            <a:endParaRPr lang="cs-CZ" dirty="0"/>
          </a:p>
          <a:p>
            <a:r>
              <a:rPr lang="cs-CZ" dirty="0" smtClean="0"/>
              <a:t>1967-69 činohra ND Praha</a:t>
            </a:r>
          </a:p>
          <a:p>
            <a:r>
              <a:rPr lang="cs-CZ" dirty="0" smtClean="0"/>
              <a:t>1969-1976 Divadlo E. F. Buriana</a:t>
            </a:r>
          </a:p>
          <a:p>
            <a:r>
              <a:rPr lang="cs-CZ" dirty="0" smtClean="0"/>
              <a:t>1976-1990  televizní režie</a:t>
            </a:r>
          </a:p>
          <a:p>
            <a:endParaRPr lang="cs-CZ" dirty="0" smtClean="0"/>
          </a:p>
          <a:p>
            <a:r>
              <a:rPr lang="cs-CZ" dirty="0" smtClean="0"/>
              <a:t>1969-1990  výuka na DAMU</a:t>
            </a:r>
          </a:p>
          <a:p>
            <a:endParaRPr lang="cs-CZ" dirty="0" smtClean="0"/>
          </a:p>
          <a:p>
            <a:r>
              <a:rPr lang="cs-CZ" dirty="0" smtClean="0"/>
              <a:t>1990-1992  umělecký šéf divadla Večerní Brno</a:t>
            </a:r>
          </a:p>
          <a:p>
            <a:r>
              <a:rPr lang="cs-CZ" dirty="0" smtClean="0"/>
              <a:t>1991-1994  dramaturg Hudebního divadla v Karlíně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3458127"/>
            <a:ext cx="41151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Režisér hravý a dravý, až brutální</a:t>
            </a:r>
          </a:p>
          <a:p>
            <a:pPr algn="r"/>
            <a:r>
              <a:rPr lang="cs-CZ" dirty="0" smtClean="0"/>
              <a:t>Ludvík Kundera</a:t>
            </a:r>
          </a:p>
          <a:p>
            <a:pPr algn="r"/>
            <a:endParaRPr lang="cs-CZ" dirty="0"/>
          </a:p>
          <a:p>
            <a:r>
              <a:rPr lang="cs-CZ" b="1" dirty="0" smtClean="0"/>
              <a:t>„řvoucí“ </a:t>
            </a:r>
            <a:r>
              <a:rPr lang="cs-CZ" dirty="0" smtClean="0"/>
              <a:t>režisér</a:t>
            </a:r>
          </a:p>
          <a:p>
            <a:pPr algn="r"/>
            <a:r>
              <a:rPr lang="cs-CZ" dirty="0" smtClean="0"/>
              <a:t>všichni</a:t>
            </a:r>
          </a:p>
          <a:p>
            <a:pPr algn="r"/>
            <a:endParaRPr lang="cs-CZ" dirty="0"/>
          </a:p>
          <a:p>
            <a:r>
              <a:rPr lang="cs-CZ" b="1" dirty="0" smtClean="0"/>
              <a:t>Nezahodil jediný význam </a:t>
            </a:r>
            <a:r>
              <a:rPr lang="cs-CZ" dirty="0" smtClean="0"/>
              <a:t>a ty, které tam jsou, ještě znásobil jevištní (i </a:t>
            </a:r>
            <a:r>
              <a:rPr lang="cs-CZ" dirty="0" err="1" smtClean="0"/>
              <a:t>mimojevištní</a:t>
            </a:r>
            <a:r>
              <a:rPr lang="cs-CZ" dirty="0" smtClean="0"/>
              <a:t>) akcí.</a:t>
            </a:r>
          </a:p>
          <a:p>
            <a:pPr algn="r"/>
            <a:r>
              <a:rPr lang="cs-CZ" dirty="0" smtClean="0"/>
              <a:t>Ludvík Kundera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03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96225" y="2421228"/>
            <a:ext cx="3348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První ukázka – začátek představení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64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971"/>
            <a:ext cx="9235493" cy="618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1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48"/>
            <a:ext cx="9144000" cy="690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05318" y="2163651"/>
            <a:ext cx="298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Druhá ukázka - jidáš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462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574"/>
            <a:ext cx="4559121" cy="603830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21" y="396255"/>
            <a:ext cx="4584879" cy="603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5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76530" y="2215166"/>
            <a:ext cx="440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Třetí ukázka – ukřižování a závěr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310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492"/>
            <a:ext cx="9144000" cy="514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3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96214" y="3892288"/>
            <a:ext cx="88477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Další materiály: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smtClean="0"/>
              <a:t>Rozhlasový dokument o Evženu Sokolovském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Monografie Kláry Kovářové Evžen Sokolovský : Posedlost divadlem, případně přípravné studie!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Zvukové nahrávky (písně ze hry Totální kuropění, kompletní záznam Komedie…) 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b="1" dirty="0" smtClean="0">
                <a:solidFill>
                  <a:srgbClr val="FF0000"/>
                </a:solidFill>
              </a:rPr>
              <a:t>K širšímu kontextu: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Miloš Hynšt: Brněnské divadelní bojování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Bořivoj Srba : Umění režie (monografie Miloše Hynšta)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142446" y="682959"/>
            <a:ext cx="6001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Základní principy Sokolovského divadelního myšlení</a:t>
            </a:r>
          </a:p>
          <a:p>
            <a:endParaRPr lang="cs-CZ" sz="2800" dirty="0"/>
          </a:p>
          <a:p>
            <a:r>
              <a:rPr lang="cs-CZ" sz="2800" dirty="0" err="1" smtClean="0"/>
              <a:t>Antiiluzivnost</a:t>
            </a:r>
            <a:r>
              <a:rPr lang="cs-CZ" sz="2800" dirty="0" smtClean="0"/>
              <a:t> (divadlo na divadle)</a:t>
            </a:r>
          </a:p>
          <a:p>
            <a:r>
              <a:rPr lang="cs-CZ" sz="2800" dirty="0" smtClean="0"/>
              <a:t>Syntetičnost (pohyb, hudba, masky…)</a:t>
            </a:r>
          </a:p>
          <a:p>
            <a:r>
              <a:rPr lang="cs-CZ" sz="2800" dirty="0" smtClean="0"/>
              <a:t>Hravost (živelná divadelnost)</a:t>
            </a:r>
            <a:endParaRPr lang="cs-CZ" sz="2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08680" cy="37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5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77" y="-1"/>
            <a:ext cx="4069724" cy="433108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3324"/>
            <a:ext cx="5074276" cy="379467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331854" y="4717378"/>
            <a:ext cx="38121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4 pilíře programu Mahenovy činohry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smtClean="0"/>
              <a:t>Divadlo lidu R. Rolanda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Lyrické divadlo E. F. Buriana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Brecht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Ruská avantgarda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73865" y="688212"/>
            <a:ext cx="4726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Člověk v dějinách / dějiny v člověku</a:t>
            </a:r>
          </a:p>
          <a:p>
            <a:r>
              <a:rPr lang="cs-CZ" b="1" dirty="0" err="1" smtClean="0">
                <a:solidFill>
                  <a:srgbClr val="FF0000"/>
                </a:solidFill>
              </a:rPr>
              <a:t>Antiiluzivnost</a:t>
            </a:r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dirty="0" smtClean="0"/>
              <a:t>Syntetické a nepsychologické herectví</a:t>
            </a:r>
          </a:p>
          <a:p>
            <a:r>
              <a:rPr lang="cs-CZ" dirty="0" smtClean="0"/>
              <a:t>Současné drama / Původní drama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Režisér jako hegemon inscenace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4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" b="6823"/>
          <a:stretch/>
        </p:blipFill>
        <p:spPr>
          <a:xfrm>
            <a:off x="450761" y="0"/>
            <a:ext cx="5331853" cy="68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26"/>
            <a:ext cx="9144000" cy="654330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25003" y="6207618"/>
            <a:ext cx="4146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1959 Zadržitelný vzestup Artura </a:t>
            </a:r>
            <a:r>
              <a:rPr lang="cs-CZ" sz="2000" b="1" dirty="0" err="1" smtClean="0">
                <a:solidFill>
                  <a:srgbClr val="FF0000"/>
                </a:solidFill>
              </a:rPr>
              <a:t>Uie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7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43" y="154546"/>
            <a:ext cx="9183246" cy="65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2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6" y="0"/>
            <a:ext cx="9150015" cy="685349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47730" y="270456"/>
            <a:ext cx="3696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1961 Kavkazský křídový kruh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0"/>
            <a:ext cx="9141987" cy="68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9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726"/>
            <a:ext cx="4533363" cy="625038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63" y="242726"/>
            <a:ext cx="4610637" cy="622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8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2523</TotalTime>
  <Words>276</Words>
  <Application>Microsoft Office PowerPoint</Application>
  <PresentationFormat>Předvádění na obrazovce (4:3)</PresentationFormat>
  <Paragraphs>67</Paragraphs>
  <Slides>27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David Drozd</dc:creator>
  <cp:lastModifiedBy>David Drozd</cp:lastModifiedBy>
  <cp:revision>23</cp:revision>
  <dcterms:created xsi:type="dcterms:W3CDTF">2019-12-12T22:23:15Z</dcterms:created>
  <dcterms:modified xsi:type="dcterms:W3CDTF">2021-03-29T08:34:04Z</dcterms:modified>
</cp:coreProperties>
</file>