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kova" initials="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F060B-A5FA-4AC6-B9BF-C5ED1EB2DEA7}" type="datetimeFigureOut">
              <a:rPr lang="cs-CZ" smtClean="0"/>
              <a:t>1.4.2020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7B1A7-05A3-48F7-8C9E-6671C52CB1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203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97C5A0D-7BA5-4E38-A0E5-3AF3D121429A}" type="slidenum">
              <a:rPr lang="cs-CZ" altLang="cs-CZ" smtClean="0"/>
              <a:pPr/>
              <a:t>23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54142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69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702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4861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893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434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23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101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22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253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07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65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79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5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28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111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5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336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Římské mincovnictví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dirty="0">
                <a:latin typeface="Arial Black" panose="020B0A04020102020204" pitchFamily="34" charset="0"/>
              </a:rPr>
              <a:t>principát</a:t>
            </a:r>
          </a:p>
        </p:txBody>
      </p:sp>
    </p:spTree>
    <p:extLst>
      <p:ext uri="{BB962C8B-B14F-4D97-AF65-F5344CB8AC3E}">
        <p14:creationId xmlns:p14="http://schemas.microsoft.com/office/powerpoint/2010/main" val="2391255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2400"/>
              <a:t>Absolutní monarchie </a:t>
            </a:r>
            <a:br>
              <a:rPr lang="cs-CZ" altLang="cs-CZ" sz="2400"/>
            </a:br>
            <a:r>
              <a:rPr lang="cs-CZ" altLang="cs-CZ" sz="2400"/>
              <a:t>– vláda boha-císaře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třetí čtvrtina</a:t>
            </a:r>
            <a:r>
              <a:rPr lang="cs-CZ" altLang="cs-CZ" smtClean="0">
                <a:solidFill>
                  <a:srgbClr val="FF0000"/>
                </a:solidFill>
              </a:rPr>
              <a:t> 3. stol. po Kr.</a:t>
            </a:r>
          </a:p>
          <a:p>
            <a:pPr eaLnBrk="1" hangingPunct="1"/>
            <a:r>
              <a:rPr lang="cs-CZ" altLang="cs-CZ" smtClean="0"/>
              <a:t>Místo císařova jména uváděna zosobněná UDATNOST = </a:t>
            </a:r>
            <a:r>
              <a:rPr lang="cs-CZ" altLang="cs-CZ" b="1" i="1" smtClean="0"/>
              <a:t>VIRTUS</a:t>
            </a:r>
          </a:p>
          <a:p>
            <a:pPr lvl="1" eaLnBrk="1" hangingPunct="1"/>
            <a:r>
              <a:rPr lang="cs-CZ" altLang="cs-CZ" smtClean="0"/>
              <a:t>Např. </a:t>
            </a:r>
          </a:p>
          <a:p>
            <a:pPr lvl="2" eaLnBrk="1" hangingPunct="1"/>
            <a:r>
              <a:rPr lang="cs-CZ" altLang="cs-CZ" smtClean="0"/>
              <a:t>VIRTUS POSTUMI AVG </a:t>
            </a:r>
            <a:r>
              <a:rPr lang="cs-CZ" altLang="cs-CZ" sz="1050"/>
              <a:t>(Postumus= uzurpátor římského trůnu; umírá 269 po Kr.)</a:t>
            </a:r>
          </a:p>
          <a:p>
            <a:pPr lvl="2" eaLnBrk="1" hangingPunct="1"/>
            <a:r>
              <a:rPr lang="cs-CZ" altLang="cs-CZ" smtClean="0"/>
              <a:t>VIRTUS PROBI AVG </a:t>
            </a:r>
            <a:r>
              <a:rPr lang="cs-CZ" altLang="cs-CZ" sz="1050"/>
              <a:t>(276-282 vláda císaře M. A. Proba)</a:t>
            </a:r>
          </a:p>
        </p:txBody>
      </p:sp>
    </p:spTree>
    <p:extLst>
      <p:ext uri="{BB962C8B-B14F-4D97-AF65-F5344CB8AC3E}">
        <p14:creationId xmlns:p14="http://schemas.microsoft.com/office/powerpoint/2010/main" val="111345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Portrét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Typologicky rozmanitý, provedení však podléhá pravidlům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Císař na aversu zpravidla v profilu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Někdy v poloprofilu (tj. ze ¾ zpředu) nebo </a:t>
            </a:r>
            <a:r>
              <a:rPr lang="cs-CZ" altLang="cs-CZ" i="1" smtClean="0"/>
              <a:t>en face</a:t>
            </a:r>
            <a:r>
              <a:rPr lang="cs-CZ" altLang="cs-CZ" smtClean="0"/>
              <a:t> (tj. zpředu)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Hlava vladaře obrácena vpravo či vlevo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mtClean="0"/>
              <a:t>Poprsí může být z předního nebo zadního  pohledu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846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Hlava panovníka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00050" indent="-400050">
              <a:buFont typeface="Wingdings" panose="05000000000000000000" pitchFamily="2" charset="2"/>
              <a:buAutoNum type="arabicPeriod"/>
            </a:pPr>
            <a:r>
              <a:rPr lang="cs-CZ" altLang="cs-CZ" sz="2700"/>
              <a:t>prostovlasá </a:t>
            </a:r>
          </a:p>
          <a:p>
            <a:pPr marL="400050" indent="-400050">
              <a:buFont typeface="Wingdings" panose="05000000000000000000" pitchFamily="2" charset="2"/>
              <a:buAutoNum type="arabicPeriod"/>
            </a:pPr>
            <a:r>
              <a:rPr lang="cs-CZ" altLang="cs-CZ" sz="2700"/>
              <a:t>ozdobená</a:t>
            </a:r>
          </a:p>
        </p:txBody>
      </p:sp>
    </p:spTree>
    <p:extLst>
      <p:ext uri="{BB962C8B-B14F-4D97-AF65-F5344CB8AC3E}">
        <p14:creationId xmlns:p14="http://schemas.microsoft.com/office/powerpoint/2010/main" val="177596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Prostovlasá hlava panovníka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cs-CZ" altLang="cs-CZ" smtClean="0"/>
              <a:t>často na mincích </a:t>
            </a:r>
            <a:r>
              <a:rPr lang="cs-CZ" altLang="cs-CZ" smtClean="0">
                <a:solidFill>
                  <a:srgbClr val="FF0000"/>
                </a:solidFill>
              </a:rPr>
              <a:t>z 1. pol. 1. stol. po Kr.</a:t>
            </a:r>
          </a:p>
          <a:p>
            <a:pPr lvl="1" eaLnBrk="1" hangingPunct="1"/>
            <a:r>
              <a:rPr lang="cs-CZ" altLang="cs-CZ" smtClean="0"/>
              <a:t>po Neronovi jsou neozdobené hlavy jen vzácně a spíše jen na zlatých ražbách</a:t>
            </a:r>
          </a:p>
          <a:p>
            <a:pPr lvl="1" eaLnBrk="1" hangingPunct="1"/>
            <a:r>
              <a:rPr lang="cs-CZ" altLang="cs-CZ" smtClean="0"/>
              <a:t>prostovlasé hlavy vladařů </a:t>
            </a:r>
            <a:r>
              <a:rPr lang="cs-CZ" altLang="cs-CZ" b="1" u="sng" smtClean="0"/>
              <a:t>mizí</a:t>
            </a:r>
            <a:r>
              <a:rPr lang="cs-CZ" altLang="cs-CZ" u="sng" smtClean="0"/>
              <a:t> z mincí ve </a:t>
            </a:r>
            <a:r>
              <a:rPr lang="cs-CZ" altLang="cs-CZ" u="sng" smtClean="0">
                <a:solidFill>
                  <a:srgbClr val="FF0000"/>
                </a:solidFill>
              </a:rPr>
              <a:t>2. století</a:t>
            </a:r>
          </a:p>
          <a:p>
            <a:pPr lvl="1" eaLnBrk="1" hangingPunct="1"/>
            <a:r>
              <a:rPr lang="cs-CZ" altLang="cs-CZ" smtClean="0"/>
              <a:t>jako prostovlasí se dále portrétovali následníci trůnu a někdy zbožnění předchůdci panovníka (tzv. </a:t>
            </a:r>
            <a:r>
              <a:rPr lang="cs-CZ" altLang="cs-CZ" i="1" smtClean="0"/>
              <a:t>Divi</a:t>
            </a:r>
            <a:r>
              <a:rPr lang="cs-CZ" altLang="cs-CZ" smtClean="0"/>
              <a:t>)</a:t>
            </a:r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6600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Ozdobená hlava panovníka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Na líci raných mincí zcela běžná</a:t>
            </a:r>
          </a:p>
          <a:p>
            <a:pPr eaLnBrk="1" hangingPunct="1"/>
            <a:r>
              <a:rPr lang="cs-CZ" altLang="cs-CZ" smtClean="0"/>
              <a:t>Typy:</a:t>
            </a:r>
          </a:p>
          <a:p>
            <a:pPr lvl="1" eaLnBrk="1" hangingPunct="1"/>
            <a:r>
              <a:rPr lang="cs-CZ" altLang="cs-CZ" b="1" smtClean="0">
                <a:solidFill>
                  <a:srgbClr val="CC0099"/>
                </a:solidFill>
              </a:rPr>
              <a:t>vavřínový věnec</a:t>
            </a:r>
          </a:p>
          <a:p>
            <a:pPr lvl="1" eaLnBrk="1" hangingPunct="1"/>
            <a:r>
              <a:rPr lang="cs-CZ" altLang="cs-CZ" b="1" smtClean="0">
                <a:solidFill>
                  <a:srgbClr val="CC0099"/>
                </a:solidFill>
              </a:rPr>
              <a:t>paprskovitá koruna</a:t>
            </a:r>
          </a:p>
          <a:p>
            <a:pPr lvl="1" eaLnBrk="1" hangingPunct="1"/>
            <a:r>
              <a:rPr lang="cs-CZ" altLang="cs-CZ" b="1" smtClean="0">
                <a:solidFill>
                  <a:srgbClr val="CC0099"/>
                </a:solidFill>
              </a:rPr>
              <a:t>dubový věnec</a:t>
            </a:r>
          </a:p>
          <a:p>
            <a:pPr lvl="1" eaLnBrk="1" hangingPunct="1"/>
            <a:r>
              <a:rPr lang="cs-CZ" altLang="cs-CZ" b="1" smtClean="0">
                <a:solidFill>
                  <a:srgbClr val="CC0099"/>
                </a:solidFill>
              </a:rPr>
              <a:t>věnec z klasů</a:t>
            </a:r>
          </a:p>
        </p:txBody>
      </p:sp>
    </p:spTree>
    <p:extLst>
      <p:ext uri="{BB962C8B-B14F-4D97-AF65-F5344CB8AC3E}">
        <p14:creationId xmlns:p14="http://schemas.microsoft.com/office/powerpoint/2010/main" val="169380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Vavřínový věnec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771650" y="2628901"/>
            <a:ext cx="5824538" cy="299918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altLang="cs-CZ" smtClean="0"/>
              <a:t>Nejvyšší vyznamenání pro vítězného vojevůdce, který jej míval na hlavě při triumfu</a:t>
            </a:r>
          </a:p>
          <a:p>
            <a:pPr eaLnBrk="1" hangingPunct="1"/>
            <a:r>
              <a:rPr lang="cs-CZ" altLang="cs-CZ" smtClean="0"/>
              <a:t>Po r. 36 př. Kr. vavřínový věnec oficiálním odznakem vládnoucího panovníka</a:t>
            </a:r>
          </a:p>
          <a:p>
            <a:pPr eaLnBrk="1" hangingPunct="1"/>
            <a:r>
              <a:rPr lang="cs-CZ" altLang="cs-CZ" smtClean="0"/>
              <a:t>Dvě ratolesti vzadu na šíji spojeny zauzlenými stužkami, délka stužek různá, uspořádaní rozmanité</a:t>
            </a:r>
          </a:p>
          <a:p>
            <a:pPr lvl="1" eaLnBrk="1" hangingPunct="1"/>
            <a:r>
              <a:rPr lang="cs-CZ" altLang="cs-CZ" sz="1050" b="1"/>
              <a:t>Divus Claudius, říjen/prosinec r. 54</a:t>
            </a:r>
            <a:endParaRPr lang="cs-CZ" altLang="cs-CZ" sz="1050"/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623" y="608993"/>
            <a:ext cx="1727251" cy="157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309" y="5391150"/>
            <a:ext cx="2349880" cy="106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57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Paprskovitá koruna 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1800" i="1" dirty="0" err="1"/>
              <a:t>Corona</a:t>
            </a:r>
            <a:r>
              <a:rPr lang="cs-CZ" sz="1800" i="1" dirty="0"/>
              <a:t> </a:t>
            </a:r>
            <a:r>
              <a:rPr lang="cs-CZ" sz="1800" i="1" dirty="0" err="1"/>
              <a:t>radiata</a:t>
            </a:r>
            <a:r>
              <a:rPr lang="cs-CZ" sz="1800" dirty="0"/>
              <a:t> (lat.) = hlava s paprsky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1800" dirty="0"/>
              <a:t>Stuhou zauzlenou kolem hlavy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1800" dirty="0"/>
              <a:t>1. stol. po </a:t>
            </a:r>
            <a:r>
              <a:rPr lang="cs-CZ" sz="1800" dirty="0" err="1"/>
              <a:t>Kr</a:t>
            </a:r>
            <a:r>
              <a:rPr lang="cs-CZ" sz="1800" dirty="0"/>
              <a:t>. zdobila hlavy zesnulých, po smrti zbožněných císařů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1800" b="1" dirty="0"/>
              <a:t>!!! </a:t>
            </a:r>
            <a:r>
              <a:rPr lang="cs-CZ" sz="1800" b="1" dirty="0" err="1"/>
              <a:t>xxx</a:t>
            </a:r>
            <a:r>
              <a:rPr lang="cs-CZ" sz="1800" dirty="0"/>
              <a:t> císařové </a:t>
            </a:r>
            <a:r>
              <a:rPr lang="cs-CZ" sz="1800" b="1" dirty="0" err="1">
                <a:solidFill>
                  <a:schemeClr val="accent1">
                    <a:lumMod val="75000"/>
                  </a:schemeClr>
                </a:solidFill>
              </a:rPr>
              <a:t>Vespasianus</a:t>
            </a: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cs-CZ" sz="1800" b="1" dirty="0" err="1">
                <a:solidFill>
                  <a:schemeClr val="accent1">
                    <a:lumMod val="75000"/>
                  </a:schemeClr>
                </a:solidFill>
              </a:rPr>
              <a:t>Titus</a:t>
            </a: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cs-CZ" sz="1800" b="1" dirty="0" err="1">
                <a:solidFill>
                  <a:schemeClr val="accent1">
                    <a:lumMod val="75000"/>
                  </a:schemeClr>
                </a:solidFill>
              </a:rPr>
              <a:t>Nerva</a:t>
            </a:r>
            <a:r>
              <a:rPr lang="cs-CZ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1800" dirty="0"/>
              <a:t>i na posmrtných ražbách s vavřínovým věncem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1800" dirty="0"/>
              <a:t>za </a:t>
            </a:r>
            <a:r>
              <a:rPr lang="cs-CZ" sz="1800" dirty="0" err="1"/>
              <a:t>Nerona</a:t>
            </a:r>
            <a:r>
              <a:rPr lang="cs-CZ" sz="1800" dirty="0"/>
              <a:t> – změna funkce: užívána k označení  dvounásobku některých nominálů (</a:t>
            </a:r>
            <a:r>
              <a:rPr lang="cs-CZ" sz="1800" b="1" dirty="0"/>
              <a:t>měděný </a:t>
            </a:r>
            <a:r>
              <a:rPr lang="cs-CZ" sz="1800" b="1" dirty="0" err="1"/>
              <a:t>dupondius</a:t>
            </a:r>
            <a:r>
              <a:rPr lang="cs-CZ" sz="1800" dirty="0"/>
              <a:t>, ale i výjimky)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1800" dirty="0" err="1"/>
              <a:t>pol</a:t>
            </a:r>
            <a:r>
              <a:rPr lang="cs-CZ" sz="1800" dirty="0"/>
              <a:t>. 3. stol. vzácně i pro </a:t>
            </a:r>
            <a:r>
              <a:rPr lang="cs-CZ" sz="1800" b="1" dirty="0" err="1"/>
              <a:t>dvousestercie</a:t>
            </a:r>
            <a:endParaRPr lang="cs-CZ" sz="18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1800" b="1" dirty="0" err="1"/>
              <a:t>dvoudenáry</a:t>
            </a:r>
            <a:r>
              <a:rPr lang="cs-CZ" sz="1800" b="1" dirty="0"/>
              <a:t> </a:t>
            </a:r>
            <a:r>
              <a:rPr lang="cs-CZ" sz="1800" dirty="0"/>
              <a:t>(</a:t>
            </a:r>
            <a:r>
              <a:rPr lang="cs-CZ" sz="1800" b="1" dirty="0"/>
              <a:t>tzv. </a:t>
            </a:r>
            <a:r>
              <a:rPr lang="cs-CZ" sz="1800" b="1" dirty="0" err="1"/>
              <a:t>antoninianus</a:t>
            </a:r>
            <a:r>
              <a:rPr lang="cs-CZ" sz="1800" dirty="0"/>
              <a:t>) – r. 215 razí </a:t>
            </a:r>
            <a:r>
              <a:rPr lang="cs-CZ" sz="1800" dirty="0" err="1"/>
              <a:t>Caracalla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49798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Různé typy antoniniánů</a:t>
            </a:r>
          </a:p>
        </p:txBody>
      </p:sp>
      <p:pic>
        <p:nvPicPr>
          <p:cNvPr id="36867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25" y="2219325"/>
            <a:ext cx="5333199" cy="3334544"/>
          </a:xfrm>
        </p:spPr>
      </p:pic>
    </p:spTree>
    <p:extLst>
      <p:ext uri="{BB962C8B-B14F-4D97-AF65-F5344CB8AC3E}">
        <p14:creationId xmlns:p14="http://schemas.microsoft.com/office/powerpoint/2010/main" val="391088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Paprskovitá koruna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63316" y="2619376"/>
            <a:ext cx="5886450" cy="3294460"/>
          </a:xfrm>
        </p:spPr>
        <p:txBody>
          <a:bodyPr/>
          <a:lstStyle/>
          <a:p>
            <a:pPr>
              <a:defRPr/>
            </a:pPr>
            <a:r>
              <a:rPr lang="cs-CZ" dirty="0"/>
              <a:t>Nero, </a:t>
            </a:r>
            <a:r>
              <a:rPr lang="cs-CZ" dirty="0" err="1"/>
              <a:t>dupondius</a:t>
            </a:r>
            <a:r>
              <a:rPr lang="cs-CZ" dirty="0"/>
              <a:t>, </a:t>
            </a:r>
            <a:r>
              <a:rPr lang="cs-CZ" sz="1500" dirty="0"/>
              <a:t>r. 64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sz="1500" dirty="0" err="1"/>
              <a:t>Postumus</a:t>
            </a:r>
            <a:r>
              <a:rPr lang="cs-CZ" sz="1500" dirty="0"/>
              <a:t>, </a:t>
            </a:r>
            <a:r>
              <a:rPr lang="cs-CZ" sz="1500" dirty="0" err="1"/>
              <a:t>antoninianus</a:t>
            </a:r>
            <a:r>
              <a:rPr lang="cs-CZ" sz="1500" dirty="0"/>
              <a:t>, </a:t>
            </a:r>
            <a:r>
              <a:rPr lang="cs-CZ" sz="1350" dirty="0"/>
              <a:t>pol. 3. stol</a:t>
            </a:r>
            <a:r>
              <a:rPr lang="cs-CZ" sz="1500" dirty="0"/>
              <a:t>.</a:t>
            </a:r>
          </a:p>
          <a:p>
            <a:pPr>
              <a:defRPr/>
            </a:pPr>
            <a:endParaRPr lang="cs-CZ" sz="1500" dirty="0"/>
          </a:p>
          <a:p>
            <a:pPr>
              <a:defRPr/>
            </a:pPr>
            <a:endParaRPr lang="cs-CZ" sz="1500" dirty="0"/>
          </a:p>
          <a:p>
            <a:pPr>
              <a:defRPr/>
            </a:pPr>
            <a:r>
              <a:rPr lang="cs-CZ" sz="1350" dirty="0" err="1"/>
              <a:t>Postumus</a:t>
            </a:r>
            <a:r>
              <a:rPr lang="cs-CZ" sz="1350" dirty="0"/>
              <a:t>, </a:t>
            </a:r>
            <a:r>
              <a:rPr lang="cs-CZ" sz="1350" dirty="0" err="1"/>
              <a:t>dvousestercius</a:t>
            </a:r>
            <a:r>
              <a:rPr lang="cs-CZ" sz="1500" dirty="0"/>
              <a:t>, </a:t>
            </a:r>
            <a:r>
              <a:rPr lang="cs-CZ" sz="1050" dirty="0"/>
              <a:t>pol. 3. stol</a:t>
            </a:r>
            <a:r>
              <a:rPr lang="cs-CZ" sz="1500" dirty="0"/>
              <a:t>.</a:t>
            </a:r>
          </a:p>
          <a:p>
            <a:pPr marL="0" indent="0">
              <a:buNone/>
              <a:defRPr/>
            </a:pPr>
            <a:endParaRPr lang="cs-CZ" sz="1500" dirty="0"/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621" y="2385420"/>
            <a:ext cx="1997869" cy="97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592" y="3743326"/>
            <a:ext cx="2447925" cy="104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6" y="5514977"/>
            <a:ext cx="1927622" cy="96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864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Dubový věnec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771651" y="2628900"/>
            <a:ext cx="6041231" cy="333851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cs-CZ" altLang="cs-CZ" i="1" dirty="0" err="1" smtClean="0"/>
              <a:t>corona</a:t>
            </a:r>
            <a:r>
              <a:rPr lang="cs-CZ" altLang="cs-CZ" i="1" dirty="0" smtClean="0"/>
              <a:t> </a:t>
            </a:r>
            <a:r>
              <a:rPr lang="cs-CZ" altLang="cs-CZ" i="1" dirty="0" err="1" smtClean="0"/>
              <a:t>civica</a:t>
            </a:r>
            <a:r>
              <a:rPr lang="cs-CZ" altLang="cs-CZ" dirty="0" smtClean="0"/>
              <a:t> = občanský věnec (vojákům za záchranu občana v boji)</a:t>
            </a:r>
          </a:p>
          <a:p>
            <a:pPr eaLnBrk="1" hangingPunct="1">
              <a:defRPr/>
            </a:pPr>
            <a:r>
              <a:rPr lang="cs-CZ" altLang="cs-CZ" dirty="0" smtClean="0"/>
              <a:t>na hlavě císaře na mincích ZŘÍDKA!</a:t>
            </a:r>
          </a:p>
          <a:p>
            <a:pPr eaLnBrk="1" hangingPunct="1">
              <a:defRPr/>
            </a:pPr>
            <a:r>
              <a:rPr lang="cs-CZ" altLang="cs-CZ" dirty="0" smtClean="0"/>
              <a:t>na některých ražbách císaře </a:t>
            </a:r>
            <a:r>
              <a:rPr lang="cs-CZ" altLang="cs-CZ" b="1" dirty="0" smtClean="0"/>
              <a:t>Augusta, Tiberia, </a:t>
            </a:r>
            <a:r>
              <a:rPr lang="cs-CZ" altLang="cs-CZ" b="1" dirty="0" err="1" smtClean="0"/>
              <a:t>Galby</a:t>
            </a:r>
            <a:endParaRPr lang="cs-CZ" altLang="cs-CZ" b="1" dirty="0" smtClean="0"/>
          </a:p>
          <a:p>
            <a:pPr lvl="1" eaLnBrk="1" hangingPunct="1">
              <a:defRPr/>
            </a:pPr>
            <a:r>
              <a:rPr lang="cs-CZ" altLang="cs-CZ" sz="1350" b="1" dirty="0"/>
              <a:t>Tiberius, </a:t>
            </a:r>
            <a:r>
              <a:rPr lang="cs-CZ" altLang="cs-CZ" sz="1350" b="1" dirty="0" err="1"/>
              <a:t>dupondius</a:t>
            </a:r>
            <a:r>
              <a:rPr lang="cs-CZ" altLang="cs-CZ" sz="1350" b="1" dirty="0"/>
              <a:t> nebo as,</a:t>
            </a:r>
          </a:p>
          <a:p>
            <a:pPr marL="342900" lvl="1" indent="0">
              <a:buNone/>
              <a:defRPr/>
            </a:pPr>
            <a:r>
              <a:rPr lang="cs-CZ" altLang="cs-CZ" sz="1350" b="1" dirty="0"/>
              <a:t>	v letech 14 – 21 po Kr.</a:t>
            </a:r>
          </a:p>
          <a:p>
            <a:pPr marL="342900" lvl="1" indent="0">
              <a:buNone/>
              <a:defRPr/>
            </a:pPr>
            <a:r>
              <a:rPr lang="cs-CZ" altLang="cs-CZ" sz="1350" b="1" dirty="0"/>
              <a:t>	</a:t>
            </a:r>
            <a:r>
              <a:rPr lang="cs-CZ" altLang="cs-CZ" sz="1050" b="1" dirty="0"/>
              <a:t>(</a:t>
            </a:r>
            <a:r>
              <a:rPr lang="cs-CZ" altLang="cs-CZ" sz="1050" b="1" i="1" dirty="0" err="1"/>
              <a:t>corona</a:t>
            </a:r>
            <a:r>
              <a:rPr lang="cs-CZ" altLang="cs-CZ" sz="1050" b="1" i="1" dirty="0"/>
              <a:t> </a:t>
            </a:r>
            <a:r>
              <a:rPr lang="cs-CZ" altLang="cs-CZ" sz="1050" b="1" i="1" dirty="0" err="1"/>
              <a:t>civica</a:t>
            </a:r>
            <a:r>
              <a:rPr lang="cs-CZ" altLang="cs-CZ" sz="1050" b="1" i="1" dirty="0"/>
              <a:t> </a:t>
            </a:r>
            <a:r>
              <a:rPr lang="cs-CZ" altLang="cs-CZ" sz="1050" b="1" dirty="0"/>
              <a:t>na rubu mezi vavříny)</a:t>
            </a:r>
          </a:p>
          <a:p>
            <a:pPr eaLnBrk="1" hangingPunct="1">
              <a:defRPr/>
            </a:pPr>
            <a:r>
              <a:rPr lang="cs-CZ" altLang="cs-CZ" dirty="0" smtClean="0"/>
              <a:t>ČASTĚJI na rubu mince:</a:t>
            </a:r>
          </a:p>
          <a:p>
            <a:pPr lvl="2" eaLnBrk="1" hangingPunct="1">
              <a:defRPr/>
            </a:pPr>
            <a:r>
              <a:rPr lang="cs-CZ" altLang="cs-CZ" dirty="0" smtClean="0"/>
              <a:t>Uvnitř věnce nápis – </a:t>
            </a:r>
            <a:r>
              <a:rPr lang="cs-CZ" altLang="cs-CZ" b="1" dirty="0" smtClean="0"/>
              <a:t>OB CIVES SERVATOS</a:t>
            </a:r>
            <a:r>
              <a:rPr lang="cs-CZ" altLang="cs-CZ" dirty="0" smtClean="0"/>
              <a:t> </a:t>
            </a:r>
            <a:r>
              <a:rPr lang="cs-CZ" altLang="cs-CZ" sz="675" dirty="0"/>
              <a:t>(= za záchranu občanů) 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3" y="4198144"/>
            <a:ext cx="2321719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u="sng" dirty="0" smtClean="0">
                <a:solidFill>
                  <a:srgbClr val="009900"/>
                </a:solidFill>
                <a:latin typeface="Arial Black" panose="020B0A04020102020204" pitchFamily="34" charset="0"/>
              </a:rPr>
              <a:t> </a:t>
            </a:r>
            <a:r>
              <a:rPr lang="cs-CZ" altLang="cs-CZ" u="sng" dirty="0" smtClean="0">
                <a:solidFill>
                  <a:srgbClr val="009900"/>
                </a:solidFill>
                <a:latin typeface="Arial Black" panose="020B0A04020102020204" pitchFamily="34" charset="0"/>
              </a:rPr>
              <a:t>Rané císařství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Primární informativní funkci plnil na císařských ražbách portrét panovníka nebo i podobizna jiných členů jeho rodiny, případně vladařovo jména</a:t>
            </a:r>
          </a:p>
          <a:p>
            <a:pPr eaLnBrk="1" hangingPunct="1"/>
            <a:r>
              <a:rPr lang="cs-CZ" altLang="cs-CZ" smtClean="0"/>
              <a:t>Sekundární informativní fce byla spjata se státní propagandou</a:t>
            </a:r>
          </a:p>
        </p:txBody>
      </p:sp>
    </p:spTree>
    <p:extLst>
      <p:ext uri="{BB962C8B-B14F-4D97-AF65-F5344CB8AC3E}">
        <p14:creationId xmlns:p14="http://schemas.microsoft.com/office/powerpoint/2010/main" val="228060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Věnec z klasů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Nepatří k odznakům panovníka</a:t>
            </a:r>
          </a:p>
          <a:p>
            <a:pPr eaLnBrk="1" hangingPunct="1"/>
            <a:r>
              <a:rPr lang="cs-CZ" altLang="cs-CZ" smtClean="0"/>
              <a:t>Symbolizoval totožnost zasvěcenců do eleusinských mystérií s bohyní Déméter</a:t>
            </a:r>
          </a:p>
          <a:p>
            <a:pPr lvl="1" eaLnBrk="1" hangingPunct="1"/>
            <a:r>
              <a:rPr lang="cs-CZ" altLang="cs-CZ" smtClean="0"/>
              <a:t>Císař eleusinským zasvěcencem (Hadrián, Gallienus) – na mincích příležitostně i věnec </a:t>
            </a:r>
          </a:p>
        </p:txBody>
      </p:sp>
    </p:spTree>
    <p:extLst>
      <p:ext uri="{BB962C8B-B14F-4D97-AF65-F5344CB8AC3E}">
        <p14:creationId xmlns:p14="http://schemas.microsoft.com/office/powerpoint/2010/main" val="324480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Lví kůže – zřídka!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Na hlavě císaře Commoda, který se ztotožňoval s Herkulem</a:t>
            </a:r>
          </a:p>
          <a:p>
            <a:pPr eaLnBrk="1" hangingPunct="1"/>
            <a:r>
              <a:rPr lang="cs-CZ" altLang="cs-CZ" smtClean="0"/>
              <a:t>Na slavnostních ražbách Galliena a Postuma</a:t>
            </a:r>
          </a:p>
        </p:txBody>
      </p:sp>
    </p:spTree>
    <p:extLst>
      <p:ext uri="{BB962C8B-B14F-4D97-AF65-F5344CB8AC3E}">
        <p14:creationId xmlns:p14="http://schemas.microsoft.com/office/powerpoint/2010/main" val="149964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Poprsí císaře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cs-CZ" smtClean="0"/>
              <a:t>Až do nástupu císaře Galby (68-69 po Kr.) převládá v mincovním portrétu panovníkova hlava</a:t>
            </a:r>
          </a:p>
          <a:p>
            <a:pPr eaLnBrk="1" hangingPunct="1"/>
            <a:r>
              <a:rPr lang="cs-CZ" altLang="cs-CZ" smtClean="0"/>
              <a:t>Buď jen část ramen nebo hruď vladaře</a:t>
            </a:r>
          </a:p>
          <a:p>
            <a:pPr eaLnBrk="1" hangingPunct="1"/>
            <a:r>
              <a:rPr lang="cs-CZ" altLang="cs-CZ" smtClean="0"/>
              <a:t>Buď v tzv. heroické nahotě nebo více či méně oděná</a:t>
            </a:r>
          </a:p>
          <a:p>
            <a:pPr eaLnBrk="1" hangingPunct="1"/>
            <a:r>
              <a:rPr lang="cs-CZ" altLang="cs-CZ" smtClean="0"/>
              <a:t>Císařovny </a:t>
            </a:r>
            <a:r>
              <a:rPr lang="cs-CZ" altLang="cs-CZ" u="sng" smtClean="0"/>
              <a:t>VŽDY jen  oděné</a:t>
            </a:r>
            <a:r>
              <a:rPr lang="cs-CZ" altLang="cs-CZ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92561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Náboženská symbolika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2362200"/>
            <a:ext cx="7673975" cy="4138613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cs-CZ" altLang="cs-CZ" smtClean="0"/>
              <a:t>Umožňovala stání propagandě postihnout obecné ale i konkrétní rysy vlády jednotlivých císařů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smtClean="0"/>
              <a:t>Podpora úcty ke starým </a:t>
            </a:r>
            <a:r>
              <a:rPr lang="cs-CZ" altLang="cs-CZ" b="1" smtClean="0"/>
              <a:t>olympským božstvům</a:t>
            </a:r>
            <a:r>
              <a:rPr lang="cs-CZ" altLang="cs-CZ" smtClean="0"/>
              <a:t> (spojeno s císařem a jeho rodem)</a:t>
            </a:r>
          </a:p>
          <a:p>
            <a:pPr marL="533400" indent="-53340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cs-CZ" altLang="cs-CZ" smtClean="0"/>
              <a:t>Uctívání tzv. </a:t>
            </a:r>
            <a:r>
              <a:rPr lang="cs-CZ" altLang="cs-CZ" b="1" smtClean="0"/>
              <a:t>personifikací</a:t>
            </a:r>
            <a:r>
              <a:rPr lang="cs-CZ" altLang="cs-CZ" smtClean="0"/>
              <a:t>= abstraktních představ, zosobňujících některé panovníkovy vlastnosti (prozřetelnost, shovívavost, štědrost, …)</a:t>
            </a:r>
          </a:p>
        </p:txBody>
      </p:sp>
    </p:spTree>
    <p:extLst>
      <p:ext uri="{BB962C8B-B14F-4D97-AF65-F5344CB8AC3E}">
        <p14:creationId xmlns:p14="http://schemas.microsoft.com/office/powerpoint/2010/main" val="41350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Personifikace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cs-CZ" altLang="cs-CZ" sz="2400" smtClean="0"/>
              <a:t>K nejčastějším typům na rubu mince: PROVIDENTIA</a:t>
            </a:r>
          </a:p>
          <a:p>
            <a:pPr eaLnBrk="1" hangingPunct="1"/>
            <a:r>
              <a:rPr lang="cs-CZ" altLang="cs-CZ" sz="2400" smtClean="0"/>
              <a:t>V prvních stoletích: FELICITAS, FELICITAS TEMPORUM</a:t>
            </a:r>
          </a:p>
          <a:p>
            <a:pPr eaLnBrk="1" hangingPunct="1"/>
            <a:r>
              <a:rPr lang="cs-CZ" altLang="cs-CZ" sz="2400" smtClean="0"/>
              <a:t>Ve 3. stol. důraz na: SECURITAS SAECULI, SECURITAS PERPETUA, SECURITAS PUBLICA</a:t>
            </a:r>
          </a:p>
          <a:p>
            <a:pPr eaLnBrk="1" hangingPunct="1"/>
            <a:r>
              <a:rPr lang="cs-CZ" altLang="cs-CZ" sz="2400" smtClean="0"/>
              <a:t>Za Septima Severa a zejm. ve 3. stol.: PAX AETERNA</a:t>
            </a:r>
          </a:p>
          <a:p>
            <a:pPr lvl="2" eaLnBrk="1" hangingPunct="1"/>
            <a:r>
              <a:rPr lang="cs-CZ" altLang="cs-CZ" sz="1600" smtClean="0"/>
              <a:t>V kontextu širší legendy představa věčného míru vyjádřena na mincích už dříve</a:t>
            </a:r>
          </a:p>
        </p:txBody>
      </p:sp>
    </p:spTree>
    <p:extLst>
      <p:ext uri="{BB962C8B-B14F-4D97-AF65-F5344CB8AC3E}">
        <p14:creationId xmlns:p14="http://schemas.microsoft.com/office/powerpoint/2010/main" val="44966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 kritických obdobích: FIDES MILITUM – vzývání věrnosti a loajality vojáky; CONCORDIA EXERCITI (EXERCITUM) – důraz na svornost vojska</a:t>
            </a:r>
          </a:p>
        </p:txBody>
      </p:sp>
    </p:spTree>
    <p:extLst>
      <p:ext uri="{BB962C8B-B14F-4D97-AF65-F5344CB8AC3E}">
        <p14:creationId xmlns:p14="http://schemas.microsoft.com/office/powerpoint/2010/main" val="2280516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mtClean="0"/>
              <a:t>Náboženské symboly – poskytnutí komplexnosti</a:t>
            </a: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cs-CZ" altLang="cs-CZ" smtClean="0"/>
              <a:t>Možnost postihnout úspěchy jednotlivých císařů a prospěšnost jejich vlády pro římské obyvatelstvo</a:t>
            </a:r>
          </a:p>
          <a:p>
            <a:pPr eaLnBrk="1" hangingPunct="1"/>
            <a:r>
              <a:rPr lang="cs-CZ" altLang="cs-CZ" smtClean="0"/>
              <a:t>Obecné symboly někdy konkretizovány legendami, popř. atributy</a:t>
            </a:r>
          </a:p>
          <a:p>
            <a:pPr eaLnBrk="1" hangingPunct="1"/>
            <a:r>
              <a:rPr lang="cs-CZ" altLang="cs-CZ" smtClean="0"/>
              <a:t>Realisticky pojaté rubní obrazy zejm. v 1., popř. 2. stol. po Kr. (v době, kdy bylo impérium na vzestupu)</a:t>
            </a:r>
          </a:p>
        </p:txBody>
      </p:sp>
    </p:spTree>
    <p:extLst>
      <p:ext uri="{BB962C8B-B14F-4D97-AF65-F5344CB8AC3E}">
        <p14:creationId xmlns:p14="http://schemas.microsoft.com/office/powerpoint/2010/main" val="798977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Realistické pojetí</a:t>
            </a: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cs-CZ" smtClean="0"/>
              <a:t>Z formálního hlediska realisticky vyjádřené všechny scény, v nichž vystupuje sám císař</a:t>
            </a:r>
          </a:p>
          <a:p>
            <a:pPr eaLnBrk="1" hangingPunct="1"/>
            <a:r>
              <a:rPr lang="cs-CZ" altLang="cs-CZ" smtClean="0"/>
              <a:t>Realistické už samy o sobě četné </a:t>
            </a:r>
            <a:r>
              <a:rPr lang="cs-CZ" altLang="cs-CZ" b="1" u="sng" smtClean="0"/>
              <a:t>architektonické typy:</a:t>
            </a:r>
          </a:p>
          <a:p>
            <a:pPr marL="1257300" lvl="4" indent="-342900" eaLnBrk="1" hangingPunct="1"/>
            <a:r>
              <a:rPr lang="cs-CZ" altLang="cs-CZ" sz="1800" smtClean="0"/>
              <a:t>Chrámy, oltáře, triumfální oblouky, sloupy, sochy, mosty aj. jako např. Circus Maximus, Colosseum, římská tržnice , přístavy </a:t>
            </a:r>
            <a:r>
              <a:rPr lang="cs-CZ" altLang="cs-CZ" sz="1800" u="sng" smtClean="0"/>
              <a:t>reprodukovány s velkou PŘESNOSTÍ</a:t>
            </a:r>
          </a:p>
          <a:p>
            <a:pPr eaLnBrk="1" hangingPunct="1"/>
            <a:r>
              <a:rPr lang="cs-CZ" altLang="cs-CZ" smtClean="0"/>
              <a:t>Dokumentární hodnotu lze plně ocenit pokud se stavba do dnešní doby nezachovala</a:t>
            </a:r>
          </a:p>
          <a:p>
            <a:pPr eaLnBrk="1" hangingPunct="1"/>
            <a:endParaRPr lang="cs-CZ" altLang="cs-CZ" b="1" u="sng" smtClean="0"/>
          </a:p>
        </p:txBody>
      </p:sp>
    </p:spTree>
    <p:extLst>
      <p:ext uri="{BB962C8B-B14F-4D97-AF65-F5344CB8AC3E}">
        <p14:creationId xmlns:p14="http://schemas.microsoft.com/office/powerpoint/2010/main" val="2086885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Vladař na sklonku raného císařství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Představuje se jako bůh, popř. panovník z boží milosti nejen v lícních legendách a portrétu, ale i v některých rubních typech</a:t>
            </a:r>
          </a:p>
          <a:p>
            <a:pPr eaLnBrk="1" hangingPunct="1"/>
            <a:r>
              <a:rPr lang="cs-CZ" altLang="cs-CZ" smtClean="0"/>
              <a:t>Typologické vazby mezi aversem a reversem jsou přirozeným důsledkem, že mincovní obrazy a legendy byly nástrojem promyšlené propagandy</a:t>
            </a:r>
          </a:p>
        </p:txBody>
      </p:sp>
    </p:spTree>
    <p:extLst>
      <p:ext uri="{BB962C8B-B14F-4D97-AF65-F5344CB8AC3E}">
        <p14:creationId xmlns:p14="http://schemas.microsoft.com/office/powerpoint/2010/main" val="1986717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Legenda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818086" y="2726533"/>
            <a:ext cx="5769769" cy="2793206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smtClean="0"/>
              <a:t>Obsahuje </a:t>
            </a:r>
            <a:r>
              <a:rPr lang="cs-CZ" altLang="cs-CZ" b="1" smtClean="0"/>
              <a:t>úřední jméno </a:t>
            </a:r>
            <a:r>
              <a:rPr lang="cs-CZ" altLang="cs-CZ" smtClean="0"/>
              <a:t>vládnoucího císaře </a:t>
            </a:r>
            <a:r>
              <a:rPr lang="cs-CZ" altLang="cs-CZ" b="1" smtClean="0"/>
              <a:t>a</a:t>
            </a:r>
            <a:r>
              <a:rPr lang="cs-CZ" altLang="cs-CZ" smtClean="0"/>
              <a:t> jeho </a:t>
            </a:r>
            <a:r>
              <a:rPr lang="cs-CZ" altLang="cs-CZ" b="1" smtClean="0"/>
              <a:t>titulaturu</a:t>
            </a:r>
          </a:p>
          <a:p>
            <a:pPr eaLnBrk="1" hangingPunct="1"/>
            <a:r>
              <a:rPr lang="cs-CZ" altLang="cs-CZ" b="1" smtClean="0"/>
              <a:t>Úřední jm. = čestná + osobní jména</a:t>
            </a:r>
          </a:p>
          <a:p>
            <a:pPr eaLnBrk="1" hangingPunct="1"/>
            <a:r>
              <a:rPr lang="cs-CZ" altLang="cs-CZ" u="sng" smtClean="0"/>
              <a:t>Čestná jména</a:t>
            </a:r>
            <a:r>
              <a:rPr lang="cs-CZ" altLang="cs-CZ" smtClean="0"/>
              <a:t>: </a:t>
            </a:r>
            <a:r>
              <a:rPr lang="cs-CZ" altLang="cs-CZ" b="1" smtClean="0"/>
              <a:t>IMP</a:t>
            </a:r>
            <a:r>
              <a:rPr lang="cs-CZ" altLang="cs-CZ" smtClean="0"/>
              <a:t>erator </a:t>
            </a:r>
            <a:r>
              <a:rPr lang="cs-CZ" altLang="cs-CZ" b="1" smtClean="0"/>
              <a:t>CAES</a:t>
            </a:r>
            <a:r>
              <a:rPr lang="cs-CZ" altLang="cs-CZ" smtClean="0"/>
              <a:t>ar </a:t>
            </a:r>
            <a:r>
              <a:rPr lang="cs-CZ" altLang="cs-CZ" b="1" smtClean="0"/>
              <a:t>AVG</a:t>
            </a:r>
            <a:r>
              <a:rPr lang="cs-CZ" altLang="cs-CZ" smtClean="0"/>
              <a:t>ustus</a:t>
            </a:r>
          </a:p>
        </p:txBody>
      </p:sp>
    </p:spTree>
    <p:extLst>
      <p:ext uri="{BB962C8B-B14F-4D97-AF65-F5344CB8AC3E}">
        <p14:creationId xmlns:p14="http://schemas.microsoft.com/office/powerpoint/2010/main" val="274139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IMPerator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Tzv. </a:t>
            </a:r>
            <a:r>
              <a:rPr lang="cs-CZ" altLang="cs-CZ" i="1" smtClean="0"/>
              <a:t>praenomen imperatoris</a:t>
            </a:r>
            <a:r>
              <a:rPr lang="cs-CZ" altLang="cs-CZ" smtClean="0"/>
              <a:t>, které Octavianus v r. 38 př. Kr.  přijal a odložil původní Gaius</a:t>
            </a:r>
          </a:p>
          <a:p>
            <a:pPr eaLnBrk="1" hangingPunct="1"/>
            <a:r>
              <a:rPr lang="cs-CZ" altLang="cs-CZ" smtClean="0"/>
              <a:t>Titul </a:t>
            </a:r>
            <a:r>
              <a:rPr lang="cs-CZ" altLang="cs-CZ" i="1" smtClean="0"/>
              <a:t>imperator</a:t>
            </a:r>
            <a:r>
              <a:rPr lang="cs-CZ" altLang="cs-CZ" smtClean="0"/>
              <a:t> se objevuje jako první část císařova úředního jména pravidelně až od Vespasiana</a:t>
            </a:r>
          </a:p>
        </p:txBody>
      </p:sp>
    </p:spTree>
    <p:extLst>
      <p:ext uri="{BB962C8B-B14F-4D97-AF65-F5344CB8AC3E}">
        <p14:creationId xmlns:p14="http://schemas.microsoft.com/office/powerpoint/2010/main" val="427537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CAESar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Původně </a:t>
            </a:r>
            <a:r>
              <a:rPr lang="cs-CZ" altLang="cs-CZ" i="1" smtClean="0"/>
              <a:t>cognomen</a:t>
            </a:r>
            <a:r>
              <a:rPr lang="cs-CZ" altLang="cs-CZ" smtClean="0"/>
              <a:t> C. Iulia Caesara, které Octavianus a další císařové iulsko-claudiovské dynastie převzali</a:t>
            </a:r>
          </a:p>
          <a:p>
            <a:pPr eaLnBrk="1" hangingPunct="1"/>
            <a:r>
              <a:rPr lang="cs-CZ" altLang="cs-CZ" smtClean="0"/>
              <a:t>Pozdější panovníci užívali caesar jako druhé části svého úředního jména</a:t>
            </a:r>
          </a:p>
        </p:txBody>
      </p:sp>
    </p:spTree>
    <p:extLst>
      <p:ext uri="{BB962C8B-B14F-4D97-AF65-F5344CB8AC3E}">
        <p14:creationId xmlns:p14="http://schemas.microsoft.com/office/powerpoint/2010/main" val="247356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AVGustus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Čestný titul „vznešený“ – součástí úředního jména od r. 27 př. Kr.</a:t>
            </a:r>
          </a:p>
          <a:p>
            <a:pPr eaLnBrk="1" hangingPunct="1"/>
            <a:r>
              <a:rPr lang="cs-CZ" altLang="cs-CZ" smtClean="0"/>
              <a:t>AVGG: dva spoluvladaři </a:t>
            </a:r>
          </a:p>
          <a:p>
            <a:pPr eaLnBrk="1" hangingPunct="1"/>
            <a:r>
              <a:rPr lang="cs-CZ" altLang="cs-CZ" smtClean="0"/>
              <a:t>AVGGG: tři spoluvladaři</a:t>
            </a:r>
          </a:p>
        </p:txBody>
      </p:sp>
    </p:spTree>
    <p:extLst>
      <p:ext uri="{BB962C8B-B14F-4D97-AF65-F5344CB8AC3E}">
        <p14:creationId xmlns:p14="http://schemas.microsoft.com/office/powerpoint/2010/main" val="206917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Lícní legenda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/>
              <a:t>Uspořádána nejčastěji dle schématu: IMP CAES osobní jména císaře AVG někdy tzv. vítězná jména + titulatura, která může pokračovat i na rubu mince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/>
              <a:t>Titulatura = nejvyšší pontifikát (Pontifex Maximus), tribunská moc(TRibunica Potestate), konzulát (COS), vítězná aklamace (tzv. impéria: IMP+číslovka), čestný titul Otec vlasti (Pater Patriae), vzácně i cenzorská (CENSor) či prokonzulská (PRO-COS) moc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/>
              <a:t>Úplnost císařova jména ani úplnost titulatury </a:t>
            </a:r>
            <a:r>
              <a:rPr lang="cs-CZ" altLang="cs-CZ" b="1"/>
              <a:t>nebyla pro všechny mince závazná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b="1"/>
              <a:t>Lícní legenda = </a:t>
            </a:r>
            <a:r>
              <a:rPr lang="cs-CZ" altLang="cs-CZ"/>
              <a:t>úřední dokument, který zlistiňuje oficiální pojetí panovnické moci</a:t>
            </a:r>
          </a:p>
        </p:txBody>
      </p:sp>
    </p:spTree>
    <p:extLst>
      <p:ext uri="{BB962C8B-B14F-4D97-AF65-F5344CB8AC3E}">
        <p14:creationId xmlns:p14="http://schemas.microsoft.com/office/powerpoint/2010/main" val="100088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2400"/>
              <a:t>Císař jako </a:t>
            </a:r>
            <a:r>
              <a:rPr lang="cs-CZ" altLang="cs-CZ" sz="2400" i="1"/>
              <a:t>princeps</a:t>
            </a:r>
            <a:r>
              <a:rPr lang="cs-CZ" altLang="cs-CZ" sz="2400"/>
              <a:t> </a:t>
            </a:r>
            <a:br>
              <a:rPr lang="cs-CZ" altLang="cs-CZ" sz="2400"/>
            </a:br>
            <a:r>
              <a:rPr lang="cs-CZ" altLang="cs-CZ" sz="2400"/>
              <a:t>a císař z boží milosti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mtClean="0"/>
              <a:t>Teoreticky: do sklonku 3. stol. po Kr. římští císařové vládnou jako </a:t>
            </a:r>
            <a:r>
              <a:rPr lang="cs-CZ" altLang="cs-CZ" i="1" smtClean="0"/>
              <a:t>princeps</a:t>
            </a:r>
            <a:r>
              <a:rPr lang="cs-CZ" altLang="cs-CZ" smtClean="0"/>
              <a:t> (=první občan ve státě)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cs-CZ" smtClean="0">
                <a:cs typeface="Arial" panose="020B0604020202020204" pitchFamily="34" charset="0"/>
              </a:rPr>
              <a:t>»</a:t>
            </a:r>
            <a:r>
              <a:rPr lang="cs-CZ" altLang="cs-CZ" smtClean="0"/>
              <a:t>Proto myšlenka vlády boha=císaře se v lícních legendách ukazuje až v 2.pol. 2. stol. </a:t>
            </a:r>
            <a:r>
              <a:rPr lang="en-US" altLang="cs-CZ" smtClean="0">
                <a:cs typeface="Arial" panose="020B0604020202020204" pitchFamily="34" charset="0"/>
              </a:rPr>
              <a:t>»</a:t>
            </a:r>
            <a:r>
              <a:rPr lang="cs-CZ" altLang="cs-CZ" smtClean="0">
                <a:cs typeface="Arial" panose="020B0604020202020204" pitchFamily="34" charset="0"/>
              </a:rPr>
              <a:t>přibyly 2 další tituly: </a:t>
            </a:r>
            <a:r>
              <a:rPr lang="cs-CZ" altLang="cs-CZ" b="1" i="1" smtClean="0">
                <a:cs typeface="Arial" panose="020B0604020202020204" pitchFamily="34" charset="0"/>
              </a:rPr>
              <a:t>Pius Felix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i="1" smtClean="0">
                <a:cs typeface="Arial" panose="020B0604020202020204" pitchFamily="34" charset="0"/>
              </a:rPr>
              <a:t>Pius Felix </a:t>
            </a:r>
            <a:r>
              <a:rPr lang="cs-CZ" altLang="cs-CZ" smtClean="0">
                <a:cs typeface="Arial" panose="020B0604020202020204" pitchFamily="34" charset="0"/>
              </a:rPr>
              <a:t>= Zbožný Šťastný… ale je třeba chápat: </a:t>
            </a:r>
            <a:r>
              <a:rPr lang="cs-CZ" altLang="cs-CZ" i="1" smtClean="0">
                <a:cs typeface="Arial" panose="020B0604020202020204" pitchFamily="34" charset="0"/>
              </a:rPr>
              <a:t>Pius </a:t>
            </a:r>
            <a:r>
              <a:rPr lang="cs-CZ" altLang="cs-CZ" smtClean="0">
                <a:cs typeface="Arial" panose="020B0604020202020204" pitchFamily="34" charset="0"/>
              </a:rPr>
              <a:t>= </a:t>
            </a:r>
            <a:r>
              <a:rPr lang="cs-CZ" altLang="cs-CZ" u="sng" smtClean="0">
                <a:cs typeface="Arial" panose="020B0604020202020204" pitchFamily="34" charset="0"/>
              </a:rPr>
              <a:t>Dobrotivý,Milostivý</a:t>
            </a:r>
            <a:r>
              <a:rPr lang="cs-CZ" altLang="cs-CZ" smtClean="0">
                <a:cs typeface="Arial" panose="020B0604020202020204" pitchFamily="34" charset="0"/>
              </a:rPr>
              <a:t>; </a:t>
            </a:r>
            <a:r>
              <a:rPr lang="cs-CZ" altLang="cs-CZ" i="1" smtClean="0">
                <a:cs typeface="Arial" panose="020B0604020202020204" pitchFamily="34" charset="0"/>
              </a:rPr>
              <a:t>Felix</a:t>
            </a:r>
            <a:r>
              <a:rPr lang="cs-CZ" altLang="cs-CZ" smtClean="0">
                <a:cs typeface="Arial" panose="020B0604020202020204" pitchFamily="34" charset="0"/>
              </a:rPr>
              <a:t> = </a:t>
            </a:r>
            <a:r>
              <a:rPr lang="cs-CZ" altLang="cs-CZ" u="sng" smtClean="0">
                <a:cs typeface="Arial" panose="020B0604020202020204" pitchFamily="34" charset="0"/>
              </a:rPr>
              <a:t>Štěstí poskytující</a:t>
            </a:r>
          </a:p>
        </p:txBody>
      </p:sp>
    </p:spTree>
    <p:extLst>
      <p:ext uri="{BB962C8B-B14F-4D97-AF65-F5344CB8AC3E}">
        <p14:creationId xmlns:p14="http://schemas.microsoft.com/office/powerpoint/2010/main" val="216737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i="1" smtClean="0">
                <a:cs typeface="Arial" panose="020B0604020202020204" pitchFamily="34" charset="0"/>
              </a:rPr>
              <a:t>Pius Felix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b="1" i="1" u="sng" smtClean="0"/>
              <a:t>Pius</a:t>
            </a:r>
            <a:r>
              <a:rPr lang="cs-CZ" altLang="cs-CZ" smtClean="0"/>
              <a:t> : jako první užívá přídomku </a:t>
            </a:r>
            <a:r>
              <a:rPr lang="cs-CZ" altLang="cs-CZ" i="1" smtClean="0"/>
              <a:t>pius</a:t>
            </a:r>
            <a:r>
              <a:rPr lang="cs-CZ" altLang="cs-CZ" smtClean="0"/>
              <a:t> pro své osobní vlastnosti císař </a:t>
            </a:r>
            <a:r>
              <a:rPr lang="cs-CZ" altLang="cs-CZ" b="1" smtClean="0">
                <a:solidFill>
                  <a:srgbClr val="CC0099"/>
                </a:solidFill>
              </a:rPr>
              <a:t>Antonius Pius</a:t>
            </a:r>
          </a:p>
          <a:p>
            <a:pPr lvl="1" eaLnBrk="1" hangingPunct="1"/>
            <a:r>
              <a:rPr lang="cs-CZ" altLang="cs-CZ" smtClean="0"/>
              <a:t>později jde </a:t>
            </a:r>
            <a:r>
              <a:rPr lang="cs-CZ" altLang="cs-CZ" b="1" smtClean="0"/>
              <a:t>o čestný titul císaře</a:t>
            </a:r>
            <a:r>
              <a:rPr lang="cs-CZ" altLang="cs-CZ" smtClean="0"/>
              <a:t> (bez konkrétního vztahu k jeho vlastní povaze)</a:t>
            </a:r>
          </a:p>
          <a:p>
            <a:pPr eaLnBrk="1" hangingPunct="1"/>
            <a:r>
              <a:rPr lang="cs-CZ" altLang="cs-CZ" b="1" i="1" u="sng" smtClean="0"/>
              <a:t>Felix </a:t>
            </a:r>
            <a:r>
              <a:rPr lang="cs-CZ" altLang="cs-CZ" smtClean="0"/>
              <a:t>: poprvé za císaře Commoda </a:t>
            </a:r>
          </a:p>
          <a:p>
            <a:pPr lvl="1" eaLnBrk="1" hangingPunct="1"/>
            <a:r>
              <a:rPr lang="cs-CZ" altLang="cs-CZ" smtClean="0"/>
              <a:t>Později v lícních legendách u dalších císařů ve spojení </a:t>
            </a:r>
            <a:r>
              <a:rPr lang="cs-CZ" altLang="cs-CZ" i="1" smtClean="0"/>
              <a:t>Pius Felix</a:t>
            </a:r>
          </a:p>
        </p:txBody>
      </p:sp>
    </p:spTree>
    <p:extLst>
      <p:ext uri="{BB962C8B-B14F-4D97-AF65-F5344CB8AC3E}">
        <p14:creationId xmlns:p14="http://schemas.microsoft.com/office/powerpoint/2010/main" val="4195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vod">
  <a:themeElements>
    <a:clrScheme name="Obvo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vo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vo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TM04033919[[fn=Obvod]]</Template>
  <TotalTime>6</TotalTime>
  <Words>1132</Words>
  <Application>Microsoft Office PowerPoint</Application>
  <PresentationFormat>Předvádění na obrazovce (4:3)</PresentationFormat>
  <Paragraphs>127</Paragraphs>
  <Slides>28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Calibri</vt:lpstr>
      <vt:lpstr>Trebuchet MS</vt:lpstr>
      <vt:lpstr>Tw Cen MT</vt:lpstr>
      <vt:lpstr>Wingdings</vt:lpstr>
      <vt:lpstr>Obvod</vt:lpstr>
      <vt:lpstr>Římské mincovnictví</vt:lpstr>
      <vt:lpstr> Rané císařství</vt:lpstr>
      <vt:lpstr>Legenda</vt:lpstr>
      <vt:lpstr>IMPerator</vt:lpstr>
      <vt:lpstr>CAESar</vt:lpstr>
      <vt:lpstr>AVGustus</vt:lpstr>
      <vt:lpstr>Lícní legenda</vt:lpstr>
      <vt:lpstr>Císař jako princeps  a císař z boží milosti</vt:lpstr>
      <vt:lpstr>Pius Felix</vt:lpstr>
      <vt:lpstr>Absolutní monarchie  – vláda boha-císaře</vt:lpstr>
      <vt:lpstr>Portrét</vt:lpstr>
      <vt:lpstr>Hlava panovníka </vt:lpstr>
      <vt:lpstr>Prostovlasá hlava panovníka</vt:lpstr>
      <vt:lpstr>Ozdobená hlava panovníka</vt:lpstr>
      <vt:lpstr>Vavřínový věnec </vt:lpstr>
      <vt:lpstr>Paprskovitá koruna </vt:lpstr>
      <vt:lpstr>Různé typy antoniniánů</vt:lpstr>
      <vt:lpstr>Paprskovitá koruna</vt:lpstr>
      <vt:lpstr>Dubový věnec</vt:lpstr>
      <vt:lpstr>Věnec z klasů</vt:lpstr>
      <vt:lpstr>Lví kůže – zřídka!</vt:lpstr>
      <vt:lpstr>Poprsí císaře</vt:lpstr>
      <vt:lpstr>Náboženská symbolika</vt:lpstr>
      <vt:lpstr>Personifikace</vt:lpstr>
      <vt:lpstr>Prezentace aplikace PowerPoint</vt:lpstr>
      <vt:lpstr>Náboženské symboly – poskytnutí komplexnosti</vt:lpstr>
      <vt:lpstr>Realistické pojetí</vt:lpstr>
      <vt:lpstr>Vladař na sklonku raného císařství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Římské mincovnictví</dc:title>
  <dc:creator>Yashi</dc:creator>
  <cp:lastModifiedBy>Yashi</cp:lastModifiedBy>
  <cp:revision>2</cp:revision>
  <dcterms:created xsi:type="dcterms:W3CDTF">2020-04-01T14:59:45Z</dcterms:created>
  <dcterms:modified xsi:type="dcterms:W3CDTF">2020-04-01T15:06:20Z</dcterms:modified>
</cp:coreProperties>
</file>