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65" r:id="rId5"/>
    <p:sldId id="261" r:id="rId6"/>
    <p:sldId id="269" r:id="rId7"/>
    <p:sldId id="268" r:id="rId8"/>
    <p:sldId id="266" r:id="rId9"/>
    <p:sldId id="270" r:id="rId10"/>
    <p:sldId id="271" r:id="rId11"/>
    <p:sldId id="277" r:id="rId12"/>
    <p:sldId id="278" r:id="rId13"/>
    <p:sldId id="283" r:id="rId14"/>
    <p:sldId id="276" r:id="rId15"/>
    <p:sldId id="279" r:id="rId16"/>
    <p:sldId id="281" r:id="rId17"/>
    <p:sldId id="282" r:id="rId18"/>
    <p:sldId id="280" r:id="rId19"/>
    <p:sldId id="272" r:id="rId20"/>
    <p:sldId id="273" r:id="rId21"/>
    <p:sldId id="274" r:id="rId22"/>
    <p:sldId id="275" r:id="rId23"/>
    <p:sldId id="284" r:id="rId24"/>
    <p:sldId id="287" r:id="rId25"/>
    <p:sldId id="294" r:id="rId26"/>
    <p:sldId id="295" r:id="rId27"/>
    <p:sldId id="296" r:id="rId28"/>
    <p:sldId id="289" r:id="rId29"/>
    <p:sldId id="297" r:id="rId30"/>
    <p:sldId id="285" r:id="rId31"/>
    <p:sldId id="298" r:id="rId32"/>
    <p:sldId id="300" r:id="rId33"/>
    <p:sldId id="299" r:id="rId34"/>
    <p:sldId id="288" r:id="rId35"/>
    <p:sldId id="291" r:id="rId36"/>
    <p:sldId id="290" r:id="rId37"/>
    <p:sldId id="292" r:id="rId38"/>
    <p:sldId id="286" r:id="rId39"/>
    <p:sldId id="293" r:id="rId40"/>
    <p:sldId id="301" r:id="rId41"/>
    <p:sldId id="262" r:id="rId42"/>
    <p:sldId id="302" r:id="rId43"/>
    <p:sldId id="303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  <a:srgbClr val="99CCFF"/>
    <a:srgbClr val="33CCFF"/>
    <a:srgbClr val="FF9900"/>
    <a:srgbClr val="E2AC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5BC950-DCD0-44DE-A9B2-AD8416507330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78EE36-04FE-4EFF-997B-B28FA64B7A6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smtClean="0"/>
              <a:t>Dalibor Papoušek</a:t>
            </a:r>
          </a:p>
          <a:p>
            <a:r>
              <a:rPr lang="cs-CZ" sz="2000" smtClean="0"/>
              <a:t>(Ústav religionistiky FF MU)</a:t>
            </a:r>
            <a:endParaRPr lang="cs-CZ" sz="20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cs-CZ" b="1" smtClean="0"/>
              <a:t>Náboženství </a:t>
            </a:r>
            <a:r>
              <a:rPr lang="cs-CZ" b="1"/>
              <a:t>starověké Syropalestiny: Cesta k monoteismu</a:t>
            </a:r>
            <a:endParaRPr lang="cs-CZ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26035"/>
              </p:ext>
            </p:extLst>
          </p:nvPr>
        </p:nvGraphicFramePr>
        <p:xfrm>
          <a:off x="848819" y="4437112"/>
          <a:ext cx="748883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67"/>
                <a:gridCol w="1497767"/>
                <a:gridCol w="1497767"/>
                <a:gridCol w="1497767"/>
                <a:gridCol w="14977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Sumer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Babylónie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Asýrie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Ugarit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Izrael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An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Anu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Anu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El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Elohim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Enlil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Marduk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Aššur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Baal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Jahve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16773" y="1700808"/>
            <a:ext cx="835292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C00000"/>
                </a:solidFill>
              </a:rPr>
              <a:t>Srovnání semitských </a:t>
            </a:r>
            <a:r>
              <a:rPr lang="cs-CZ" sz="2800" b="1" smtClean="0">
                <a:solidFill>
                  <a:srgbClr val="C00000"/>
                </a:solidFill>
              </a:rPr>
              <a:t>panteonů</a:t>
            </a:r>
          </a:p>
          <a:p>
            <a:pPr>
              <a:spcBef>
                <a:spcPts val="600"/>
              </a:spcBef>
            </a:pPr>
            <a:r>
              <a:rPr lang="cs-CZ" sz="2000" smtClean="0"/>
              <a:t>Na vrcholech semitských panteonů obvykle </a:t>
            </a:r>
            <a:r>
              <a:rPr lang="cs-CZ" sz="2000" b="1" smtClean="0"/>
              <a:t>dvě božstva</a:t>
            </a:r>
            <a:r>
              <a:rPr lang="cs-CZ" sz="2000" smtClean="0"/>
              <a:t>: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Nebeský bůh</a:t>
            </a:r>
            <a:r>
              <a:rPr lang="cs-CZ" sz="2000" smtClean="0"/>
              <a:t>, které je sice vladařem světa, ale do jeho chodu výrazněji nezasahuje, vystupuje jako </a:t>
            </a:r>
            <a:r>
              <a:rPr lang="cs-CZ" sz="2000" b="1" smtClean="0"/>
              <a:t>pasivní garant kosmu </a:t>
            </a:r>
            <a:r>
              <a:rPr lang="cs-CZ" sz="2000" smtClean="0"/>
              <a:t>(</a:t>
            </a:r>
            <a:r>
              <a:rPr lang="cs-CZ" sz="2000" i="1" smtClean="0"/>
              <a:t>deus otiosus</a:t>
            </a:r>
            <a:r>
              <a:rPr lang="cs-CZ" sz="2000" smtClean="0"/>
              <a:t>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Dynamický bůh bouře a větru</a:t>
            </a:r>
            <a:r>
              <a:rPr lang="cs-CZ" sz="2000" smtClean="0"/>
              <a:t>, který je nebeskému bohu podřízen, ale </a:t>
            </a:r>
            <a:r>
              <a:rPr lang="cs-CZ" sz="2000" i="1" smtClean="0"/>
              <a:t>de facto</a:t>
            </a:r>
            <a:r>
              <a:rPr lang="cs-CZ" sz="2000" smtClean="0"/>
              <a:t> </a:t>
            </a:r>
            <a:r>
              <a:rPr lang="cs-CZ" sz="2000" b="1" smtClean="0"/>
              <a:t>vládne světu</a:t>
            </a:r>
            <a:r>
              <a:rPr lang="cs-CZ" sz="2000" smtClean="0"/>
              <a:t>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60141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14235"/>
            <a:ext cx="3068816" cy="45521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48928" y="1598472"/>
            <a:ext cx="369332" cy="19264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Greenstein 2010, s. 49.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49240"/>
            <a:ext cx="527523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B</a:t>
            </a:r>
            <a:r>
              <a:rPr lang="cs-CZ" sz="2400" b="1" smtClean="0">
                <a:solidFill>
                  <a:srgbClr val="C00000"/>
                </a:solidFill>
              </a:rPr>
              <a:t>ůh El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Nejvyšší bůh ugaritského panteonu</a:t>
            </a:r>
            <a:r>
              <a:rPr lang="cs-CZ" sz="2000" smtClean="0"/>
              <a:t>, stvořitel, vládce a otec bohů. Strážce </a:t>
            </a:r>
            <a:r>
              <a:rPr lang="cs-CZ" sz="2000" b="1" smtClean="0"/>
              <a:t>nebeského a</a:t>
            </a:r>
            <a:r>
              <a:rPr lang="cs-CZ" sz="2000"/>
              <a:t> </a:t>
            </a:r>
            <a:r>
              <a:rPr lang="cs-CZ" sz="2000" b="1" smtClean="0"/>
              <a:t>pozemského řádu</a:t>
            </a:r>
            <a:r>
              <a:rPr lang="cs-CZ" sz="2000" smtClean="0"/>
              <a:t>.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Ugaritu ztotožňován s bohem </a:t>
            </a:r>
            <a:r>
              <a:rPr lang="cs-CZ" sz="2000" b="1" smtClean="0"/>
              <a:t>Dagánem</a:t>
            </a:r>
            <a:r>
              <a:rPr lang="cs-CZ" sz="2000" smtClean="0"/>
              <a:t>. V</a:t>
            </a:r>
            <a:r>
              <a:rPr lang="cs-CZ" sz="2000"/>
              <a:t> </a:t>
            </a:r>
            <a:r>
              <a:rPr lang="cs-CZ" sz="2000" smtClean="0"/>
              <a:t>polovině 2. tis. př.n.l. ustupuje kultu Baala.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Jeho manželkou mateřská bohyně </a:t>
            </a:r>
            <a:r>
              <a:rPr lang="cs-CZ" sz="2000" b="1" smtClean="0"/>
              <a:t>Atirat</a:t>
            </a:r>
            <a:r>
              <a:rPr lang="cs-CZ" sz="2000" smtClean="0"/>
              <a:t>, ztotožňovaná s</a:t>
            </a:r>
            <a:r>
              <a:rPr lang="cs-CZ" sz="2000"/>
              <a:t> </a:t>
            </a:r>
            <a:r>
              <a:rPr lang="cs-CZ" sz="2000" smtClean="0"/>
              <a:t>biblickou </a:t>
            </a:r>
            <a:r>
              <a:rPr lang="cs-CZ" sz="2000" b="1" smtClean="0"/>
              <a:t>Ašerou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Nejvýznamnější synové: </a:t>
            </a:r>
            <a:r>
              <a:rPr lang="cs-CZ" sz="2000" b="1" smtClean="0"/>
              <a:t>Baal</a:t>
            </a:r>
            <a:r>
              <a:rPr lang="cs-CZ" sz="2000" smtClean="0"/>
              <a:t>, </a:t>
            </a:r>
            <a:r>
              <a:rPr lang="cs-CZ" sz="2000" b="1" smtClean="0"/>
              <a:t>Jamm</a:t>
            </a:r>
            <a:r>
              <a:rPr lang="cs-CZ" sz="2000" smtClean="0"/>
              <a:t> a </a:t>
            </a:r>
            <a:r>
              <a:rPr lang="cs-CZ" sz="2000" b="1" smtClean="0"/>
              <a:t>Mót</a:t>
            </a:r>
            <a:r>
              <a:rPr lang="cs-CZ" sz="200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mtClean="0"/>
              <a:t>Zobrazení Ela jako starého vousatého muže, zahaleného do pláště a sedícího na trůnu s vysokým opěradlem. Stopy po bitumenu naznačují, že k plastice byly původně připojeny oči a ruce. Vápencová soška (výška 25 cm), nalezená 1988 v Ugaritu. </a:t>
            </a:r>
            <a:r>
              <a:rPr lang="cs-CZ"/>
              <a:t>13. stol. př.n.l</a:t>
            </a:r>
            <a:r>
              <a:rPr lang="cs-CZ" smtClean="0"/>
              <a:t>. Národní muzeum v Latákii, Sýrie. (Foto: Peter Willi)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3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8800"/>
            <a:ext cx="2148927" cy="46085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593135" y="1628800"/>
            <a:ext cx="369332" cy="19264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/>
              <a:t>Zdroj: Greenstein 2010, s. </a:t>
            </a:r>
            <a:r>
              <a:rPr lang="cs-CZ" sz="1200" smtClean="0"/>
              <a:t>51.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61206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Bůh Baal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Západosemitský </a:t>
            </a:r>
            <a:r>
              <a:rPr lang="cs-CZ" sz="2000" b="1" smtClean="0"/>
              <a:t>bůh deště, bouře a plodnosti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Výraz </a:t>
            </a:r>
            <a:r>
              <a:rPr lang="cs-CZ" sz="2000" i="1" smtClean="0"/>
              <a:t>Ba</a:t>
            </a:r>
            <a:r>
              <a:rPr lang="en-US" sz="2000" i="1"/>
              <a:t>’</a:t>
            </a:r>
            <a:r>
              <a:rPr lang="cs-CZ" sz="2000" i="1"/>
              <a:t>al</a:t>
            </a:r>
            <a:r>
              <a:rPr lang="cs-CZ" sz="2000"/>
              <a:t> – „vlastník, manžel, pán“ </a:t>
            </a:r>
            <a:r>
              <a:rPr lang="cs-CZ" sz="2000" smtClean="0"/>
              <a:t>původně titulem boha bouře </a:t>
            </a:r>
            <a:r>
              <a:rPr lang="cs-CZ" sz="2000" b="1" smtClean="0"/>
              <a:t>Hadada</a:t>
            </a:r>
            <a:r>
              <a:rPr lang="cs-CZ" sz="2000" smtClean="0"/>
              <a:t> </a:t>
            </a:r>
            <a:r>
              <a:rPr lang="cs-CZ" sz="2000"/>
              <a:t>(ug. Haddu, akkad. Adad</a:t>
            </a:r>
            <a:r>
              <a:rPr lang="cs-CZ" sz="2000" smtClean="0"/>
              <a:t>), jehož vlastní jméno postupně nahradil.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Jeho družkou bohyně války a plodnosti </a:t>
            </a:r>
            <a:r>
              <a:rPr lang="cs-CZ" sz="2000" b="1" smtClean="0"/>
              <a:t>Anat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</a:t>
            </a:r>
            <a:r>
              <a:rPr lang="cs-CZ" sz="2000" b="1" smtClean="0"/>
              <a:t>ugaritské mytologii </a:t>
            </a:r>
            <a:r>
              <a:rPr lang="cs-CZ" sz="2000" smtClean="0"/>
              <a:t>bojuje </a:t>
            </a:r>
            <a:r>
              <a:rPr lang="cs-CZ" sz="2000"/>
              <a:t>za Anatiny podpory </a:t>
            </a:r>
            <a:r>
              <a:rPr lang="cs-CZ" sz="2000" smtClean="0"/>
              <a:t>s</a:t>
            </a:r>
            <a:r>
              <a:rPr lang="cs-CZ" sz="2000"/>
              <a:t> </a:t>
            </a:r>
            <a:r>
              <a:rPr lang="cs-CZ" sz="2000" smtClean="0"/>
              <a:t>personifikacemi moře (Jamm) a smrti (Mót).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Jako </a:t>
            </a:r>
            <a:r>
              <a:rPr lang="cs-CZ" sz="2000" b="1" smtClean="0"/>
              <a:t>Baal Safón </a:t>
            </a:r>
            <a:r>
              <a:rPr lang="cs-CZ" sz="2000" smtClean="0"/>
              <a:t>městským bohem </a:t>
            </a:r>
            <a:r>
              <a:rPr lang="cs-CZ" sz="2000" b="1" smtClean="0"/>
              <a:t>Ugaritu</a:t>
            </a:r>
            <a:r>
              <a:rPr lang="cs-CZ" sz="2000" smtClean="0"/>
              <a:t>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smtClean="0"/>
              <a:t>Zobrazení Baala jako boha bouře. V pozvednuté pravici drží „hromový“ palcát, levou rukou zabodává do země kopí, z něhož vyrůstá strom života. Menší postava zřejmě představuje ugaritského krále. Vápencová stéla (výška 142 cm), 15-13. stol. př.n.l. Nalezena 1930 na akropoli v Ugaritu. Louvre, Paříž.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10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0256" y="1446311"/>
            <a:ext cx="648072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Bohyně Ašera/Atirat</a:t>
            </a:r>
            <a:endParaRPr lang="cs-CZ" sz="2400" b="1" smtClean="0">
              <a:solidFill>
                <a:srgbClr val="C00000"/>
              </a:solidFill>
            </a:endParaRP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Mateřská bohyně</a:t>
            </a:r>
            <a:r>
              <a:rPr lang="cs-CZ" sz="2000" smtClean="0"/>
              <a:t>, </a:t>
            </a:r>
            <a:r>
              <a:rPr lang="cs-CZ" sz="2000" smtClean="0"/>
              <a:t>v </a:t>
            </a:r>
            <a:r>
              <a:rPr lang="cs-CZ" sz="2000" smtClean="0"/>
              <a:t>Izraeli zřejmě uctívána jako </a:t>
            </a:r>
            <a:r>
              <a:rPr lang="cs-CZ" sz="2000" b="1" smtClean="0"/>
              <a:t>Jahvova partnerka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Bibli </a:t>
            </a:r>
            <a:r>
              <a:rPr lang="cs-CZ" sz="2000" smtClean="0"/>
              <a:t>kořen </a:t>
            </a:r>
            <a:r>
              <a:rPr lang="en-US" sz="2000" b="1" i="1" smtClean="0"/>
              <a:t>‘</a:t>
            </a:r>
            <a:r>
              <a:rPr lang="cs-CZ" sz="2000" b="1" i="1"/>
              <a:t>-</a:t>
            </a:r>
            <a:r>
              <a:rPr lang="cs-CZ" sz="2000" b="1" i="1" smtClean="0"/>
              <a:t>š-r</a:t>
            </a:r>
            <a:r>
              <a:rPr lang="cs-CZ" sz="2000" b="1" smtClean="0"/>
              <a:t> </a:t>
            </a:r>
            <a:r>
              <a:rPr lang="cs-CZ" sz="2000" smtClean="0"/>
              <a:t>označuje </a:t>
            </a:r>
            <a:r>
              <a:rPr lang="cs-CZ" sz="2000" b="1" smtClean="0"/>
              <a:t>přímo bohyni (Ašera)</a:t>
            </a:r>
            <a:r>
              <a:rPr lang="cs-CZ" sz="2000" smtClean="0"/>
              <a:t> nebo </a:t>
            </a:r>
            <a:r>
              <a:rPr lang="cs-CZ" sz="2000" b="1" smtClean="0"/>
              <a:t>dřevěný kůl (ašera)</a:t>
            </a:r>
            <a:r>
              <a:rPr lang="cs-CZ" sz="2000" smtClean="0"/>
              <a:t> spojovaný s jejím kultem.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Obdoba </a:t>
            </a:r>
            <a:r>
              <a:rPr lang="cs-CZ" sz="2000"/>
              <a:t>Ašery </a:t>
            </a:r>
            <a:r>
              <a:rPr lang="cs-CZ" sz="2000" smtClean="0"/>
              <a:t>uctívána </a:t>
            </a:r>
            <a:r>
              <a:rPr lang="cs-CZ" sz="2000"/>
              <a:t>již ve 2. tis. př.n.l. v </a:t>
            </a:r>
            <a:r>
              <a:rPr lang="cs-CZ" sz="2000" b="1" smtClean="0"/>
              <a:t>amorejském </a:t>
            </a:r>
            <a:r>
              <a:rPr lang="cs-CZ" sz="2000" b="1" smtClean="0"/>
              <a:t>prostředí</a:t>
            </a:r>
            <a:r>
              <a:rPr lang="cs-CZ" sz="2000" smtClean="0"/>
              <a:t> </a:t>
            </a:r>
            <a:r>
              <a:rPr lang="cs-CZ" sz="2000" smtClean="0"/>
              <a:t>pod jménem </a:t>
            </a:r>
            <a:r>
              <a:rPr lang="cs-CZ" sz="2000" b="1" smtClean="0"/>
              <a:t>Ašratum</a:t>
            </a:r>
            <a:r>
              <a:rPr lang="cs-CZ" sz="2000" smtClean="0"/>
              <a:t>, </a:t>
            </a:r>
            <a:r>
              <a:rPr lang="cs-CZ" sz="2000" smtClean="0"/>
              <a:t>jejím</a:t>
            </a:r>
            <a:r>
              <a:rPr lang="cs-CZ" sz="2000" smtClean="0"/>
              <a:t> manželem bůh </a:t>
            </a:r>
            <a:r>
              <a:rPr lang="cs-CZ" sz="2000" b="1" smtClean="0"/>
              <a:t>Amurru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</a:t>
            </a:r>
            <a:r>
              <a:rPr lang="cs-CZ" sz="2000" b="1" smtClean="0"/>
              <a:t>ugaritské mytologii</a:t>
            </a:r>
            <a:r>
              <a:rPr lang="cs-CZ" sz="2000" smtClean="0"/>
              <a:t> vystupuje pod jménem </a:t>
            </a:r>
            <a:r>
              <a:rPr lang="cs-CZ" sz="2000" b="1" smtClean="0"/>
              <a:t>Atirat</a:t>
            </a:r>
            <a:r>
              <a:rPr lang="cs-CZ" sz="2000" smtClean="0"/>
              <a:t> jako manželka boha </a:t>
            </a:r>
            <a:r>
              <a:rPr lang="cs-CZ" sz="2000" b="1" smtClean="0"/>
              <a:t>Ela</a:t>
            </a:r>
            <a:r>
              <a:rPr lang="cs-CZ" sz="2000" smtClean="0"/>
              <a:t>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smtClean="0"/>
              <a:t>Ženská soška se zvýrazněnou vulvou pravděpodobně zobrazuje Ašeru/Atirat a její božská dvojčata Šachara a Šalima, která jsou ještě v</a:t>
            </a:r>
            <a:r>
              <a:rPr lang="cs-CZ"/>
              <a:t> </a:t>
            </a:r>
            <a:r>
              <a:rPr lang="cs-CZ" smtClean="0"/>
              <a:t>děloze, nebo již kojena. Na obou stehnech sošky strom života a</a:t>
            </a:r>
            <a:r>
              <a:rPr lang="cs-CZ"/>
              <a:t> </a:t>
            </a:r>
            <a:r>
              <a:rPr lang="cs-CZ" smtClean="0"/>
              <a:t>kozovité zvíře. Keramická figurka nalezena u kibucu </a:t>
            </a:r>
            <a:r>
              <a:rPr lang="cs-CZ"/>
              <a:t>Revadim v</a:t>
            </a:r>
            <a:r>
              <a:rPr lang="cs-CZ"/>
              <a:t> </a:t>
            </a:r>
            <a:r>
              <a:rPr lang="cs-CZ" smtClean="0"/>
              <a:t>jižní </a:t>
            </a:r>
            <a:r>
              <a:rPr lang="cs-CZ"/>
              <a:t>Šefele, 13. stol. př.n.l. Izraelské muzeum, Jeruzalém. </a:t>
            </a:r>
            <a:endParaRPr lang="cs-CZ" smtClean="0"/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64623"/>
            <a:ext cx="1787604" cy="4364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588863" y="1748860"/>
            <a:ext cx="369332" cy="40876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Keel </a:t>
            </a:r>
            <a:r>
              <a:rPr lang="cs-CZ" sz="1200" baseline="30000" smtClean="0"/>
              <a:t>2</a:t>
            </a:r>
            <a:r>
              <a:rPr lang="cs-CZ" sz="1200" smtClean="0"/>
              <a:t>2010, s. 80; srov. Misch-Brandl </a:t>
            </a:r>
            <a:r>
              <a:rPr lang="cs-CZ" sz="1200" baseline="30000" smtClean="0"/>
              <a:t>3</a:t>
            </a:r>
            <a:r>
              <a:rPr lang="cs-CZ" sz="1200" smtClean="0"/>
              <a:t>2013, s. 48, obr. 13. 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96436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577535"/>
            <a:ext cx="44389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Nápisy v Kuntillet Adžrúd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Dvě skladové nádoby (</a:t>
            </a:r>
            <a:r>
              <a:rPr lang="cs-CZ" altLang="cs-CZ" sz="2000" i="1" smtClean="0"/>
              <a:t>pithoi</a:t>
            </a:r>
            <a:r>
              <a:rPr lang="cs-CZ" altLang="cs-CZ" sz="2000" smtClean="0"/>
              <a:t>) s nápisy, které zmiňují </a:t>
            </a:r>
            <a:r>
              <a:rPr lang="cs-CZ" altLang="cs-CZ" sz="2000" b="1" smtClean="0"/>
              <a:t>Jahva a jeho ašeru</a:t>
            </a:r>
            <a:r>
              <a:rPr lang="cs-CZ" alt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Datovaní: </a:t>
            </a:r>
            <a:r>
              <a:rPr lang="cs-CZ" altLang="cs-CZ" sz="2000" b="1" smtClean="0"/>
              <a:t>přelom </a:t>
            </a:r>
            <a:r>
              <a:rPr lang="cs-CZ" altLang="cs-CZ" sz="2000" b="1"/>
              <a:t>9. a 8. stol. př.n.l.</a:t>
            </a:r>
            <a:endParaRPr lang="cs-CZ" sz="2000" b="1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Nalezeny 1975-1976 v </a:t>
            </a:r>
            <a:r>
              <a:rPr lang="cs-CZ" altLang="cs-CZ" sz="2000" b="1" smtClean="0"/>
              <a:t>Kuntillet Adžrúd </a:t>
            </a:r>
            <a:r>
              <a:rPr lang="cs-CZ" altLang="cs-CZ" sz="2000" smtClean="0"/>
              <a:t>na severovýchodě Sinajského poloostrova.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Kresby</a:t>
            </a:r>
            <a:r>
              <a:rPr lang="cs-CZ" altLang="cs-CZ" sz="2000" smtClean="0"/>
              <a:t>, které s </a:t>
            </a:r>
            <a:r>
              <a:rPr lang="cs-CZ" altLang="cs-CZ" sz="2000"/>
              <a:t>nápisy </a:t>
            </a:r>
            <a:r>
              <a:rPr lang="cs-CZ" altLang="cs-CZ" sz="2000" smtClean="0"/>
              <a:t>nesouvisejí, představují zdvojené vyobrazení egyptského bůžka Besa, sedícího hráče na lyru, postavu s</a:t>
            </a:r>
            <a:r>
              <a:rPr lang="cs-CZ" sz="2000"/>
              <a:t> </a:t>
            </a:r>
            <a:r>
              <a:rPr lang="cs-CZ" altLang="cs-CZ" sz="2000" smtClean="0"/>
              <a:t>pochodní a</a:t>
            </a:r>
            <a:r>
              <a:rPr lang="cs-CZ" sz="2000"/>
              <a:t> </a:t>
            </a:r>
            <a:r>
              <a:rPr lang="cs-CZ" altLang="cs-CZ" sz="2000" smtClean="0"/>
              <a:t>krávu s teletem.</a:t>
            </a:r>
            <a:endParaRPr lang="cs-CZ" altLang="cs-CZ" sz="2000"/>
          </a:p>
          <a:p>
            <a:pPr>
              <a:spcBef>
                <a:spcPts val="1200"/>
              </a:spcBef>
              <a:buClr>
                <a:srgbClr val="C00000"/>
              </a:buClr>
              <a:buSzPct val="85000"/>
            </a:pPr>
            <a:r>
              <a:rPr lang="cs-CZ" altLang="cs-CZ" smtClean="0"/>
              <a:t>Starohebrejský </a:t>
            </a:r>
            <a:r>
              <a:rPr lang="cs-CZ" altLang="cs-CZ"/>
              <a:t>nápis a </a:t>
            </a:r>
            <a:r>
              <a:rPr lang="cs-CZ" altLang="cs-CZ" smtClean="0"/>
              <a:t>kresby červeným inkoustem na </a:t>
            </a:r>
            <a:r>
              <a:rPr lang="cs-CZ" altLang="cs-CZ"/>
              <a:t>výduti skladové nádoby A</a:t>
            </a:r>
            <a:r>
              <a:rPr lang="cs-CZ" altLang="cs-CZ" smtClean="0"/>
              <a:t>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58" y="1700808"/>
            <a:ext cx="4144933" cy="45491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542712" y="1423809"/>
            <a:ext cx="2292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/>
              <a:t>Zdroj: Zevit 2001, s. 382, obr. 5.7. 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47938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244410"/>
            <a:ext cx="4538706" cy="2970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000" b="1"/>
              <a:t>Pithos A:</a:t>
            </a:r>
          </a:p>
          <a:p>
            <a:r>
              <a:rPr lang="cs-CZ" altLang="cs-CZ" sz="2000"/>
              <a:t>(1) Zpráva </a:t>
            </a:r>
            <a:r>
              <a:rPr lang="en-US" altLang="cs-CZ" sz="2000"/>
              <a:t>‘[ ] … [</a:t>
            </a:r>
            <a:r>
              <a:rPr lang="cs-CZ" altLang="cs-CZ" sz="2000"/>
              <a:t> </a:t>
            </a:r>
            <a:r>
              <a:rPr lang="en-US" altLang="cs-CZ" sz="2000"/>
              <a:t>]</a:t>
            </a:r>
            <a:r>
              <a:rPr lang="en-US" altLang="cs-CZ" sz="2000" i="1"/>
              <a:t>m</a:t>
            </a:r>
            <a:r>
              <a:rPr lang="en-US" altLang="cs-CZ" sz="2000"/>
              <a:t>[ ]</a:t>
            </a:r>
            <a:r>
              <a:rPr lang="en-US" altLang="cs-CZ" sz="2000" i="1"/>
              <a:t>k</a:t>
            </a:r>
            <a:r>
              <a:rPr lang="en-US" altLang="cs-CZ" sz="2000"/>
              <a:t>: </a:t>
            </a:r>
            <a:r>
              <a:rPr lang="cs-CZ" altLang="cs-CZ" sz="2000"/>
              <a:t>„Řekni Jách-elíovi a Jó-ásáovi a </a:t>
            </a:r>
            <a:r>
              <a:rPr lang="en-US" altLang="cs-CZ" sz="2000" smtClean="0"/>
              <a:t>[</a:t>
            </a:r>
            <a:r>
              <a:rPr lang="cs-CZ" altLang="cs-CZ" sz="2000" smtClean="0"/>
              <a:t>…</a:t>
            </a:r>
            <a:r>
              <a:rPr lang="en-US" altLang="cs-CZ" sz="2000" smtClean="0"/>
              <a:t>]</a:t>
            </a:r>
            <a:r>
              <a:rPr lang="cs-CZ" altLang="cs-CZ" sz="2000" smtClean="0"/>
              <a:t> </a:t>
            </a:r>
            <a:r>
              <a:rPr lang="cs-CZ" altLang="cs-CZ" sz="2000"/>
              <a:t>požehnal jsem vám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(2) při </a:t>
            </a:r>
            <a:r>
              <a:rPr lang="cs-CZ" altLang="cs-CZ" sz="2000" b="1" i="1">
                <a:solidFill>
                  <a:srgbClr val="FF0000"/>
                </a:solidFill>
              </a:rPr>
              <a:t>Jhvh</a:t>
            </a:r>
            <a:r>
              <a:rPr lang="cs-CZ" altLang="cs-CZ" sz="2000" b="1">
                <a:solidFill>
                  <a:srgbClr val="FF0000"/>
                </a:solidFill>
              </a:rPr>
              <a:t> samařském a při jeho ašeře</a:t>
            </a:r>
            <a:r>
              <a:rPr lang="cs-CZ" altLang="cs-CZ" sz="2000" smtClean="0"/>
              <a:t>.</a:t>
            </a:r>
          </a:p>
          <a:p>
            <a:pPr>
              <a:spcBef>
                <a:spcPts val="600"/>
              </a:spcBef>
            </a:pPr>
            <a:r>
              <a:rPr lang="cs-CZ" altLang="cs-CZ" sz="2000" b="1"/>
              <a:t>Pithos B</a:t>
            </a:r>
            <a:r>
              <a:rPr lang="cs-CZ" altLang="cs-CZ" sz="2000"/>
              <a:t>:</a:t>
            </a:r>
          </a:p>
          <a:p>
            <a:r>
              <a:rPr lang="cs-CZ" altLang="cs-CZ" sz="2000"/>
              <a:t>(5) Požehnal jsem ti při </a:t>
            </a:r>
            <a:r>
              <a:rPr lang="cs-CZ" altLang="cs-CZ" sz="2000" b="1" i="1">
                <a:solidFill>
                  <a:srgbClr val="FF0000"/>
                </a:solidFill>
              </a:rPr>
              <a:t>J-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(6) </a:t>
            </a:r>
            <a:r>
              <a:rPr lang="cs-CZ" altLang="cs-CZ" sz="2000" b="1" i="1">
                <a:solidFill>
                  <a:srgbClr val="FF0000"/>
                </a:solidFill>
              </a:rPr>
              <a:t>hvh</a:t>
            </a:r>
            <a:r>
              <a:rPr lang="cs-CZ" altLang="cs-CZ" sz="2000" b="1">
                <a:solidFill>
                  <a:srgbClr val="FF0000"/>
                </a:solidFill>
              </a:rPr>
              <a:t> témanském</a:t>
            </a:r>
          </a:p>
          <a:p>
            <a:pPr>
              <a:spcBef>
                <a:spcPct val="0"/>
              </a:spcBef>
            </a:pPr>
            <a:r>
              <a:rPr lang="cs-CZ" altLang="cs-CZ" sz="2000"/>
              <a:t>(7) </a:t>
            </a:r>
            <a:r>
              <a:rPr lang="cs-CZ" altLang="cs-CZ" sz="2000" b="1">
                <a:solidFill>
                  <a:srgbClr val="FF0000"/>
                </a:solidFill>
              </a:rPr>
              <a:t>a při jeho ašeře</a:t>
            </a:r>
            <a:r>
              <a:rPr lang="cs-CZ" altLang="cs-CZ" sz="2000"/>
              <a:t>.</a:t>
            </a:r>
          </a:p>
          <a:p>
            <a:pPr algn="r">
              <a:spcBef>
                <a:spcPts val="600"/>
              </a:spcBef>
            </a:pPr>
            <a:r>
              <a:rPr lang="cs-CZ" smtClean="0"/>
              <a:t>(</a:t>
            </a:r>
            <a:r>
              <a:rPr lang="cs-CZ"/>
              <a:t>Dušek 2013a, s. </a:t>
            </a:r>
            <a:r>
              <a:rPr lang="cs-CZ" smtClean="0"/>
              <a:t>183-184.)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527381" y="1606131"/>
            <a:ext cx="369332" cy="923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6976921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69985" y="1630096"/>
            <a:ext cx="85791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Žehnací formule z Kuntillet </a:t>
            </a:r>
            <a:r>
              <a:rPr lang="cs-CZ" sz="2400" b="1" smtClean="0">
                <a:solidFill>
                  <a:srgbClr val="C00000"/>
                </a:solidFill>
              </a:rPr>
              <a:t>Adžrúd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Doklad různých lokálních podob jahvismu: </a:t>
            </a:r>
            <a:r>
              <a:rPr lang="cs-CZ" sz="2000" b="1" smtClean="0"/>
              <a:t>Jahve Samařský</a:t>
            </a:r>
            <a:r>
              <a:rPr lang="cs-CZ" sz="2000" smtClean="0"/>
              <a:t> a </a:t>
            </a:r>
            <a:r>
              <a:rPr lang="cs-CZ" sz="2000" b="1" smtClean="0"/>
              <a:t>Jahve Témanský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Výraz „Téman“ v Bibli užíván ve smyslu „jih, jižní“, zpravidla označuje samotný jih Palestiny nebo Edóm (srov. </a:t>
            </a:r>
            <a:r>
              <a:rPr lang="cs-CZ" sz="2000" i="1" smtClean="0"/>
              <a:t>Am</a:t>
            </a:r>
            <a:r>
              <a:rPr lang="cs-CZ" sz="2000" smtClean="0"/>
              <a:t> 1,12; </a:t>
            </a:r>
            <a:r>
              <a:rPr lang="cs-CZ" sz="2000" i="1" smtClean="0"/>
              <a:t>Jr </a:t>
            </a:r>
            <a:r>
              <a:rPr lang="cs-CZ" sz="2000" smtClean="0"/>
              <a:t>49,7).</a:t>
            </a: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99" y="2975456"/>
            <a:ext cx="2233149" cy="3238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613274" y="2975456"/>
            <a:ext cx="369332" cy="24108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altLang="cs-CZ" sz="1200"/>
              <a:t>Zdroj: Mazar 1992, s. 448, obr. </a:t>
            </a:r>
            <a:r>
              <a:rPr lang="cs-CZ" altLang="cs-CZ" sz="1200"/>
              <a:t>10.29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sp>
        <p:nvSpPr>
          <p:cNvPr id="11" name="TextovéPole 10"/>
          <p:cNvSpPr txBox="1"/>
          <p:nvPr/>
        </p:nvSpPr>
        <p:spPr>
          <a:xfrm>
            <a:off x="5049816" y="4748090"/>
            <a:ext cx="1308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Skladová nádoba B s</a:t>
            </a:r>
            <a:r>
              <a:rPr lang="cs-CZ"/>
              <a:t> </a:t>
            </a:r>
            <a:r>
              <a:rPr lang="cs-CZ" smtClean="0"/>
              <a:t>kresbou zástupu prosebníků.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6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46" y="1988840"/>
            <a:ext cx="4681538" cy="380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13471" y="5807997"/>
            <a:ext cx="2257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altLang="cs-CZ" sz="1200"/>
              <a:t>Zdroj: Zevit 2001, s. 358, obr. 5.4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3901"/>
            <a:ext cx="374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400" b="1">
                <a:solidFill>
                  <a:srgbClr val="C00000"/>
                </a:solidFill>
              </a:rPr>
              <a:t>Nápis </a:t>
            </a:r>
            <a:r>
              <a:rPr lang="cs-CZ" sz="2400" b="1" smtClean="0">
                <a:solidFill>
                  <a:srgbClr val="C00000"/>
                </a:solidFill>
              </a:rPr>
              <a:t>z Chirbet el-Kóm</a:t>
            </a:r>
            <a:endParaRPr lang="cs-CZ" sz="2400" b="1">
              <a:solidFill>
                <a:srgbClr val="C00000"/>
              </a:solidFill>
            </a:endParaRP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  <a:defRPr/>
            </a:pPr>
            <a:r>
              <a:rPr lang="cs-CZ" sz="2000" smtClean="0"/>
              <a:t>Nápis pochází </a:t>
            </a:r>
            <a:r>
              <a:rPr lang="cs-CZ" sz="2000" b="1" smtClean="0"/>
              <a:t>z pohřební jeskyně v Chirbet el-Kóm</a:t>
            </a:r>
            <a:r>
              <a:rPr lang="cs-CZ" sz="2000" smtClean="0"/>
              <a:t>, asi</a:t>
            </a:r>
            <a:r>
              <a:rPr lang="cs-CZ" sz="2000"/>
              <a:t> </a:t>
            </a:r>
            <a:r>
              <a:rPr lang="cs-CZ" sz="2000" smtClean="0"/>
              <a:t>10</a:t>
            </a:r>
            <a:r>
              <a:rPr lang="cs-CZ" sz="2000"/>
              <a:t> </a:t>
            </a:r>
            <a:r>
              <a:rPr lang="cs-CZ" sz="2000" smtClean="0"/>
              <a:t>km východně od Lakíše.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  <a:defRPr/>
            </a:pPr>
            <a:r>
              <a:rPr lang="cs-CZ" sz="2000" smtClean="0"/>
              <a:t>Datování: </a:t>
            </a:r>
            <a:r>
              <a:rPr lang="cs-CZ" sz="2000" b="1" smtClean="0"/>
              <a:t>1. pol. 7. stol. př.n.l.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  <a:defRPr/>
            </a:pPr>
            <a:r>
              <a:rPr lang="cs-CZ" sz="2000" smtClean="0"/>
              <a:t>Nápis</a:t>
            </a:r>
            <a:r>
              <a:rPr lang="cs-CZ" sz="2000"/>
              <a:t> </a:t>
            </a:r>
            <a:r>
              <a:rPr lang="cs-CZ" sz="2000" smtClean="0"/>
              <a:t>(34 x 40 cm) </a:t>
            </a:r>
            <a:r>
              <a:rPr lang="cs-CZ" sz="2000" b="1"/>
              <a:t>vysekán ze stěny </a:t>
            </a:r>
            <a:r>
              <a:rPr lang="cs-CZ" sz="2000" b="1" smtClean="0"/>
              <a:t>jeskyně</a:t>
            </a:r>
            <a:r>
              <a:rPr lang="cs-CZ" sz="2000"/>
              <a:t>, </a:t>
            </a:r>
            <a:r>
              <a:rPr lang="cs-CZ" sz="2000" smtClean="0"/>
              <a:t>1967 se objevil na trhu se starožitnostmi.</a:t>
            </a:r>
            <a:endParaRPr 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  <a:defRPr/>
            </a:pPr>
            <a:r>
              <a:rPr lang="cs-CZ" sz="2000" b="1" smtClean="0"/>
              <a:t>Obrys </a:t>
            </a:r>
            <a:r>
              <a:rPr lang="cs-CZ" sz="2000" b="1"/>
              <a:t>lidské ruky </a:t>
            </a:r>
            <a:r>
              <a:rPr lang="cs-CZ" sz="2000"/>
              <a:t>vložený mezi řádky nápisu má nejasný </a:t>
            </a:r>
            <a:r>
              <a:rPr lang="cs-CZ" sz="2000" smtClean="0"/>
              <a:t>význam. Stejně </a:t>
            </a:r>
            <a:r>
              <a:rPr lang="cs-CZ" sz="2000"/>
              <a:t>tak </a:t>
            </a:r>
            <a:r>
              <a:rPr lang="cs-CZ" sz="2000" smtClean="0"/>
              <a:t>nejasná </a:t>
            </a:r>
            <a:r>
              <a:rPr lang="cs-CZ" sz="2000" smtClean="0"/>
              <a:t>je jeho </a:t>
            </a:r>
            <a:r>
              <a:rPr lang="cs-CZ" sz="2000"/>
              <a:t>případná souvislost </a:t>
            </a:r>
            <a:r>
              <a:rPr lang="cs-CZ" sz="2000" smtClean="0"/>
              <a:t>s</a:t>
            </a:r>
            <a:r>
              <a:rPr lang="cs-CZ" sz="2000"/>
              <a:t> </a:t>
            </a:r>
            <a:r>
              <a:rPr lang="cs-CZ" sz="2000" smtClean="0"/>
              <a:t>textem.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85000"/>
              <a:defRPr/>
            </a:pPr>
            <a:r>
              <a:rPr lang="cs-CZ" smtClean="0"/>
              <a:t>Izraelské muzeum, Jeruzalém.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35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9553" y="3429000"/>
            <a:ext cx="6336703" cy="2600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/>
              <a:t>(1) Urí-Jáhú, velitel, toto napsal:</a:t>
            </a:r>
          </a:p>
          <a:p>
            <a:r>
              <a:rPr lang="cs-CZ" sz="2000"/>
              <a:t>(2) Požehnán budiž Urí-Jáhú při </a:t>
            </a:r>
            <a:r>
              <a:rPr lang="cs-CZ" sz="2000" b="1" i="1">
                <a:solidFill>
                  <a:srgbClr val="FF0000"/>
                </a:solidFill>
              </a:rPr>
              <a:t>Jhvh</a:t>
            </a:r>
          </a:p>
          <a:p>
            <a:r>
              <a:rPr lang="cs-CZ" sz="2000"/>
              <a:t>(3) a od jeho nepřátel, </a:t>
            </a:r>
            <a:r>
              <a:rPr lang="cs-CZ" sz="2000" b="1">
                <a:solidFill>
                  <a:srgbClr val="FF0000"/>
                </a:solidFill>
              </a:rPr>
              <a:t>při jeho </a:t>
            </a:r>
            <a:r>
              <a:rPr lang="en-US" sz="2000" b="1" smtClean="0">
                <a:solidFill>
                  <a:srgbClr val="FF0000"/>
                </a:solidFill>
              </a:rPr>
              <a:t>[tj.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cs-CZ" sz="2000" b="1" i="1" smtClean="0">
                <a:solidFill>
                  <a:srgbClr val="FF0000"/>
                </a:solidFill>
              </a:rPr>
              <a:t>Jhvh</a:t>
            </a:r>
            <a:r>
              <a:rPr lang="en-US" sz="2000" b="1" smtClean="0">
                <a:solidFill>
                  <a:srgbClr val="FF0000"/>
                </a:solidFill>
              </a:rPr>
              <a:t>]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cs-CZ" sz="2000" b="1">
                <a:solidFill>
                  <a:srgbClr val="FF0000"/>
                </a:solidFill>
              </a:rPr>
              <a:t>ašeře</a:t>
            </a:r>
            <a:r>
              <a:rPr lang="cs-CZ" sz="2000"/>
              <a:t>, jej zachraň</a:t>
            </a:r>
          </a:p>
          <a:p>
            <a:r>
              <a:rPr lang="cs-CZ" sz="2000"/>
              <a:t>(4) pro Dání-Jáhúa.</a:t>
            </a:r>
          </a:p>
          <a:p>
            <a:r>
              <a:rPr lang="en-US" sz="2000"/>
              <a:t>[pr</a:t>
            </a:r>
            <a:r>
              <a:rPr lang="cs-CZ" sz="2000"/>
              <a:t>ázdné místo</a:t>
            </a:r>
            <a:r>
              <a:rPr lang="en-US" sz="2000"/>
              <a:t>]</a:t>
            </a:r>
            <a:endParaRPr lang="cs-CZ" sz="2000"/>
          </a:p>
          <a:p>
            <a:r>
              <a:rPr lang="cs-CZ" sz="2000"/>
              <a:t>(5) A </a:t>
            </a:r>
            <a:r>
              <a:rPr lang="cs-CZ" sz="2000" b="1">
                <a:solidFill>
                  <a:srgbClr val="FF0000"/>
                </a:solidFill>
              </a:rPr>
              <a:t>pro jeho ašeru</a:t>
            </a:r>
          </a:p>
          <a:p>
            <a:r>
              <a:rPr lang="cs-CZ" sz="2000"/>
              <a:t>(6) </a:t>
            </a:r>
            <a:r>
              <a:rPr lang="en-US" sz="2000" b="1">
                <a:solidFill>
                  <a:srgbClr val="FF0000"/>
                </a:solidFill>
              </a:rPr>
              <a:t>[</a:t>
            </a:r>
            <a:r>
              <a:rPr lang="cs-CZ" sz="2000" b="1">
                <a:solidFill>
                  <a:srgbClr val="FF0000"/>
                </a:solidFill>
              </a:rPr>
              <a:t>a pro</a:t>
            </a:r>
            <a:r>
              <a:rPr lang="en-US" sz="2000" b="1">
                <a:solidFill>
                  <a:srgbClr val="FF0000"/>
                </a:solidFill>
              </a:rPr>
              <a:t>]</a:t>
            </a:r>
            <a:r>
              <a:rPr lang="cs-CZ" sz="2000" b="1">
                <a:solidFill>
                  <a:srgbClr val="FF0000"/>
                </a:solidFill>
              </a:rPr>
              <a:t> jeho</a:t>
            </a:r>
            <a:r>
              <a:rPr lang="en-US" sz="2000" b="1">
                <a:solidFill>
                  <a:srgbClr val="FF0000"/>
                </a:solidFill>
              </a:rPr>
              <a:t> [</a:t>
            </a:r>
            <a:r>
              <a:rPr lang="cs-CZ" sz="2000" b="1">
                <a:solidFill>
                  <a:srgbClr val="FF0000"/>
                </a:solidFill>
              </a:rPr>
              <a:t>aše</a:t>
            </a:r>
            <a:r>
              <a:rPr lang="en-US" sz="2000" b="1">
                <a:solidFill>
                  <a:srgbClr val="FF0000"/>
                </a:solidFill>
              </a:rPr>
              <a:t>]</a:t>
            </a:r>
            <a:r>
              <a:rPr lang="cs-CZ" sz="2000" b="1">
                <a:solidFill>
                  <a:srgbClr val="FF0000"/>
                </a:solidFill>
              </a:rPr>
              <a:t>ru</a:t>
            </a:r>
            <a:r>
              <a:rPr lang="cs-CZ" sz="2000"/>
              <a:t>.</a:t>
            </a:r>
          </a:p>
          <a:p>
            <a:pPr algn="r">
              <a:spcBef>
                <a:spcPts val="600"/>
              </a:spcBef>
            </a:pPr>
            <a:r>
              <a:rPr lang="cs-CZ" smtClean="0"/>
              <a:t>(Dušek 2013b, s. 212.)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5537" y="1772816"/>
            <a:ext cx="5400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Žehnací formule z Chirbet </a:t>
            </a:r>
            <a:r>
              <a:rPr lang="cs-CZ" sz="2400" b="1" smtClean="0">
                <a:solidFill>
                  <a:srgbClr val="C00000"/>
                </a:solidFill>
              </a:rPr>
              <a:t>el-Kóm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Podobně jako nápisy z Kuntillet Adžrúd připouští nápis z Chirbet el-Kóm </a:t>
            </a:r>
            <a:r>
              <a:rPr lang="cs-CZ" sz="2000" b="1" smtClean="0"/>
              <a:t>existenci Jahvovy družky</a:t>
            </a:r>
            <a:r>
              <a:rPr lang="cs-CZ" sz="2000" smtClean="0"/>
              <a:t> (paredros).</a:t>
            </a:r>
            <a:endParaRPr lang="cs-CZ" sz="2000"/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1128"/>
            <a:ext cx="2560638" cy="219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500790" y="1631128"/>
            <a:ext cx="369332" cy="24336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altLang="cs-CZ" sz="1200"/>
              <a:t>Zdroj: Dever 2005, s. 286, obr. VIII.25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035804" y="3933056"/>
            <a:ext cx="1464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Kresba eliminuje druhotné škrábance znesnadňující čtení nápisu.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2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Zdroje staroizraelských teistických představ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36904" cy="37528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6616790" y="1423809"/>
            <a:ext cx="2059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/>
              <a:t>Foto: Dalibor Papoušek, 2013.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517232"/>
            <a:ext cx="81369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cs-CZ" altLang="cs-CZ" sz="2400" b="1" smtClean="0">
                <a:solidFill>
                  <a:srgbClr val="C00000"/>
                </a:solidFill>
              </a:rPr>
              <a:t>Sloupové figurky </a:t>
            </a:r>
            <a:r>
              <a:rPr lang="cs-CZ" altLang="cs-CZ" sz="2400" b="1" smtClean="0">
                <a:solidFill>
                  <a:srgbClr val="C00000"/>
                </a:solidFill>
              </a:rPr>
              <a:t>z Judska spojované </a:t>
            </a:r>
            <a:r>
              <a:rPr lang="cs-CZ" altLang="cs-CZ" sz="2400" b="1" smtClean="0">
                <a:solidFill>
                  <a:srgbClr val="C00000"/>
                </a:solidFill>
              </a:rPr>
              <a:t>s kultem Ašery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cs-CZ" altLang="cs-CZ" sz="2000" smtClean="0"/>
              <a:t>Dva základní typy figurek, ca </a:t>
            </a:r>
            <a:r>
              <a:rPr lang="cs-CZ" altLang="cs-CZ" sz="2000"/>
              <a:t>750-620 </a:t>
            </a:r>
            <a:r>
              <a:rPr lang="cs-CZ" altLang="cs-CZ" sz="2000" smtClean="0"/>
              <a:t>př.nl. Izraelské muzeum, Jeruzalém.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15134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Formování </a:t>
            </a:r>
            <a:r>
              <a:rPr lang="cs-CZ" b="1"/>
              <a:t>staroizraelského </a:t>
            </a:r>
            <a:r>
              <a:rPr lang="cs-CZ" b="1" smtClean="0"/>
              <a:t>jahvismu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28800"/>
            <a:ext cx="511256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Méšova stéla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Nalezena</a:t>
            </a:r>
            <a:r>
              <a:rPr lang="cs-CZ" sz="2000" smtClean="0"/>
              <a:t> </a:t>
            </a:r>
            <a:r>
              <a:rPr lang="cs-CZ" sz="2000" b="1" smtClean="0"/>
              <a:t>1868 v Díbánu</a:t>
            </a:r>
            <a:r>
              <a:rPr lang="cs-CZ" sz="2000" smtClean="0"/>
              <a:t>, na území někdejšího Moábu v jižním Zajordání.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Datována k roku </a:t>
            </a:r>
            <a:r>
              <a:rPr lang="cs-CZ" sz="2000" b="1" smtClean="0"/>
              <a:t>840 př.n.l.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Moábský král </a:t>
            </a:r>
            <a:r>
              <a:rPr lang="cs-CZ" sz="2000" b="1" smtClean="0"/>
              <a:t>Méša</a:t>
            </a:r>
            <a:r>
              <a:rPr lang="cs-CZ" sz="2000" smtClean="0"/>
              <a:t> oslavuje na stéle svá vítězství nad </a:t>
            </a:r>
            <a:r>
              <a:rPr lang="cs-CZ" sz="2000" b="1" smtClean="0"/>
              <a:t>izraelskými Omríovci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Vy výčtu vojenských úspěchů uvádí, že </a:t>
            </a:r>
            <a:r>
              <a:rPr lang="cs-CZ" sz="2000" b="1" smtClean="0"/>
              <a:t>ukořistil nádoby Jahva</a:t>
            </a:r>
            <a:r>
              <a:rPr lang="cs-CZ" sz="2000" smtClean="0"/>
              <a:t> a „odvlekl je před Kemóše </a:t>
            </a:r>
            <a:r>
              <a:rPr lang="en-US" sz="2000" smtClean="0"/>
              <a:t>[mo</a:t>
            </a:r>
            <a:r>
              <a:rPr lang="cs-CZ" sz="2000" smtClean="0"/>
              <a:t>á</a:t>
            </a:r>
            <a:r>
              <a:rPr lang="en-US" sz="2000" smtClean="0"/>
              <a:t>bsk</a:t>
            </a:r>
            <a:r>
              <a:rPr lang="cs-CZ" sz="2000" smtClean="0"/>
              <a:t>é</a:t>
            </a:r>
            <a:r>
              <a:rPr lang="en-US" sz="2000" smtClean="0"/>
              <a:t>ho boha]</a:t>
            </a:r>
            <a:r>
              <a:rPr lang="cs-CZ" sz="2000" smtClean="0"/>
              <a:t>“ (ř. 18).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Nejstarší mimobiblická zmínka o </a:t>
            </a:r>
            <a:r>
              <a:rPr lang="cs-CZ" sz="2000" b="1" smtClean="0"/>
              <a:t>izraelském jahvismu</a:t>
            </a:r>
            <a:r>
              <a:rPr lang="cs-CZ" sz="2000" smtClean="0"/>
              <a:t>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85000"/>
            </a:pPr>
            <a:r>
              <a:rPr lang="cs-CZ" smtClean="0"/>
              <a:t>Čedičová stéla po nálezu roztříštěna, text zčásti rekonstruován podle původních otisků. Louvre, Paříž.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98" y="1556792"/>
            <a:ext cx="2997950" cy="46264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604448" y="1556792"/>
            <a:ext cx="369332" cy="11544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Wikipedie.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84467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Evoluční typologie náboženství</a:t>
            </a:r>
            <a:endParaRPr lang="cs-CZ" b="1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90025"/>
              </p:ext>
            </p:extLst>
          </p:nvPr>
        </p:nvGraphicFramePr>
        <p:xfrm>
          <a:off x="1547664" y="2204864"/>
          <a:ext cx="6096000" cy="30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smtClean="0"/>
                        <a:t>Animismus</a:t>
                      </a:r>
                      <a:endParaRPr lang="cs-CZ" sz="2800" b="1"/>
                    </a:p>
                  </a:txBody>
                  <a:tcPr marL="90000" marR="90000" marT="90000" marB="90000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smtClean="0"/>
                        <a:t>(Poly)démonismus</a:t>
                      </a:r>
                      <a:endParaRPr lang="cs-CZ" sz="2800" b="1"/>
                    </a:p>
                  </a:txBody>
                  <a:tcPr marL="90000" marR="90000" marT="90000" marB="90000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smtClean="0"/>
                        <a:t>Polyteismus</a:t>
                      </a:r>
                      <a:endParaRPr lang="cs-CZ" sz="2800" b="1"/>
                    </a:p>
                  </a:txBody>
                  <a:tcPr marL="90000" marR="90000" marT="90000" marB="90000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smtClean="0"/>
                        <a:t>Henoteismus (monolatrie)</a:t>
                      </a:r>
                      <a:endParaRPr lang="cs-CZ" sz="2800" b="1"/>
                    </a:p>
                  </a:txBody>
                  <a:tcPr marL="90000" marR="90000" marT="90000" marB="90000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smtClean="0"/>
                        <a:t>Monoteismus (inkluzívní, exkluzívní)</a:t>
                      </a:r>
                      <a:endParaRPr lang="cs-CZ" sz="2800" b="1"/>
                    </a:p>
                  </a:txBody>
                  <a:tcPr marL="90000" marR="90000" marT="90000" marB="900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96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Formování staroizraelského jahvismu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33002" y="1590661"/>
            <a:ext cx="8640960" cy="2015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/>
              <a:t>(14) Řekl mi Kémoš: „Jdi, zmocni se (města) Nebó proti Izraeli.“ I šel </a:t>
            </a:r>
          </a:p>
          <a:p>
            <a:pPr>
              <a:defRPr/>
            </a:pPr>
            <a:r>
              <a:rPr lang="cs-CZ" sz="2000"/>
              <a:t>(15) jsem v noci a válčil jsem proti němu od úsvitu do poledne. Zmocnil jsem  </a:t>
            </a:r>
          </a:p>
          <a:p>
            <a:pPr>
              <a:defRPr/>
            </a:pPr>
            <a:r>
              <a:rPr lang="cs-CZ" sz="2000"/>
              <a:t>(16) se jej a povraždil jsem všech</a:t>
            </a:r>
            <a:r>
              <a:rPr lang="en-US" sz="2000"/>
              <a:t>[</a:t>
            </a:r>
            <a:r>
              <a:rPr lang="cs-CZ" sz="2000"/>
              <a:t>ny</a:t>
            </a:r>
            <a:r>
              <a:rPr lang="en-US" sz="2000"/>
              <a:t>]</a:t>
            </a:r>
            <a:r>
              <a:rPr lang="cs-CZ" sz="2000"/>
              <a:t>, sedm tisíc mužů, chlapců , žen, d</a:t>
            </a:r>
            <a:r>
              <a:rPr lang="en-US" sz="2000"/>
              <a:t>[</a:t>
            </a:r>
            <a:r>
              <a:rPr lang="cs-CZ" sz="2000"/>
              <a:t>í</a:t>
            </a:r>
            <a:r>
              <a:rPr lang="en-US" sz="2000"/>
              <a:t>]</a:t>
            </a:r>
            <a:endParaRPr lang="cs-CZ" sz="2000"/>
          </a:p>
          <a:p>
            <a:pPr>
              <a:defRPr/>
            </a:pPr>
            <a:r>
              <a:rPr lang="cs-CZ" sz="2000"/>
              <a:t>(17) vek a děvčat, protože jsem jej zasvětil Aštaře – </a:t>
            </a:r>
            <a:r>
              <a:rPr lang="cs-CZ" sz="2000" smtClean="0"/>
              <a:t>Kemóšovi</a:t>
            </a:r>
            <a:r>
              <a:rPr lang="cs-CZ" sz="2000"/>
              <a:t>. Vzal jsem odtamtud</a:t>
            </a:r>
          </a:p>
          <a:p>
            <a:pPr>
              <a:defRPr/>
            </a:pPr>
            <a:r>
              <a:rPr lang="cs-CZ" sz="2000"/>
              <a:t>(18) nádoby </a:t>
            </a:r>
            <a:r>
              <a:rPr lang="cs-CZ" sz="2000" b="1" i="1" smtClean="0">
                <a:solidFill>
                  <a:srgbClr val="FF0000"/>
                </a:solidFill>
              </a:rPr>
              <a:t>Jhvh</a:t>
            </a:r>
            <a:r>
              <a:rPr lang="cs-CZ" sz="2000" smtClean="0"/>
              <a:t> </a:t>
            </a:r>
            <a:r>
              <a:rPr lang="cs-CZ" sz="2000"/>
              <a:t>a odvlekl jsem je před </a:t>
            </a:r>
            <a:r>
              <a:rPr lang="cs-CZ" sz="2000" smtClean="0"/>
              <a:t>Kemóše</a:t>
            </a:r>
            <a:r>
              <a:rPr lang="cs-CZ" sz="2000"/>
              <a:t>.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Méšova stéla</a:t>
            </a:r>
            <a:r>
              <a:rPr lang="cs-CZ" smtClean="0"/>
              <a:t>, 14-18 (Dušek 2013c, s. 249; srov. Mackerle – Kučerová 2011, s. 12).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33002" y="3717032"/>
            <a:ext cx="8640960" cy="2600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smtClean="0"/>
              <a:t>(24) Když se </a:t>
            </a:r>
            <a:r>
              <a:rPr lang="en-US" sz="2000" smtClean="0"/>
              <a:t>[</a:t>
            </a:r>
            <a:r>
              <a:rPr lang="cs-CZ" sz="2000" smtClean="0"/>
              <a:t>Moábci</a:t>
            </a:r>
            <a:r>
              <a:rPr lang="en-US" sz="2000" smtClean="0"/>
              <a:t>]</a:t>
            </a:r>
            <a:r>
              <a:rPr lang="cs-CZ" sz="2000" smtClean="0"/>
              <a:t> přihnali k izraelskému táboru, Izraelci vyskočili a bili Moábce. Ti se před nimi dali na útěk a Izraelci se hnali za nimi a pobíjeli je, </a:t>
            </a:r>
            <a:r>
              <a:rPr lang="en-US" sz="2000" smtClean="0"/>
              <a:t>[</a:t>
            </a:r>
            <a:r>
              <a:rPr lang="cs-CZ" sz="2000" smtClean="0"/>
              <a:t>...</a:t>
            </a:r>
            <a:r>
              <a:rPr lang="en-US" sz="2000" smtClean="0"/>
              <a:t>] </a:t>
            </a:r>
            <a:r>
              <a:rPr lang="cs-CZ" sz="2000" smtClean="0"/>
              <a:t>(</a:t>
            </a:r>
            <a:r>
              <a:rPr lang="en-US" sz="2000" smtClean="0"/>
              <a:t>26</a:t>
            </a:r>
            <a:r>
              <a:rPr lang="cs-CZ" sz="2000" smtClean="0"/>
              <a:t>) Když moábský král </a:t>
            </a:r>
            <a:r>
              <a:rPr lang="en-US" sz="2000" smtClean="0"/>
              <a:t>[M</a:t>
            </a:r>
            <a:r>
              <a:rPr lang="cs-CZ" sz="2000" smtClean="0"/>
              <a:t>éša</a:t>
            </a:r>
            <a:r>
              <a:rPr lang="en-US" sz="2000" smtClean="0"/>
              <a:t>]</a:t>
            </a:r>
            <a:r>
              <a:rPr lang="cs-CZ" sz="2000" smtClean="0"/>
              <a:t> viděl, že boj je nad jeho síly, vzal s sebou sedm set mužů s tasenými meči, aby se probil ke králi edómskému, ale nedokázali (to). (27) Jal však jeho prvorozeného syna </a:t>
            </a:r>
            <a:r>
              <a:rPr lang="en-US" sz="2000" smtClean="0"/>
              <a:t>[</a:t>
            </a:r>
            <a:r>
              <a:rPr lang="cs-CZ" sz="2000" smtClean="0"/>
              <a:t>srov. </a:t>
            </a:r>
            <a:r>
              <a:rPr lang="cs-CZ" sz="2000" i="1" smtClean="0"/>
              <a:t>Ámos </a:t>
            </a:r>
            <a:r>
              <a:rPr lang="cs-CZ" sz="2000" smtClean="0"/>
              <a:t>2,1</a:t>
            </a:r>
            <a:r>
              <a:rPr lang="en-US" sz="2000" smtClean="0"/>
              <a:t>]</a:t>
            </a:r>
            <a:r>
              <a:rPr lang="cs-CZ" sz="2000" smtClean="0"/>
              <a:t>, který měl kralovat po něm, </a:t>
            </a:r>
            <a:r>
              <a:rPr lang="cs-CZ" sz="2000"/>
              <a:t>a </a:t>
            </a:r>
            <a:r>
              <a:rPr lang="cs-CZ" sz="2000" smtClean="0"/>
              <a:t>obětoval ho v zápalnou oběť na (městských) hradbách. I postihlo Izraele veliké rozlícení, takže od něho odtáhli a vrátili se do (své) země.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2 Královská</a:t>
            </a:r>
            <a:r>
              <a:rPr lang="cs-CZ" smtClean="0"/>
              <a:t> 3,24-27 (</a:t>
            </a:r>
            <a:r>
              <a:rPr lang="cs-CZ"/>
              <a:t>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97344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Formování staroizraelského jahvismu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5576" y="3790596"/>
            <a:ext cx="6120680" cy="2292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000"/>
              <a:t>(8) Když </a:t>
            </a:r>
            <a:r>
              <a:rPr lang="cs-CZ" sz="2000" b="1">
                <a:solidFill>
                  <a:srgbClr val="FF0000"/>
                </a:solidFill>
              </a:rPr>
              <a:t>Nejvyšší (</a:t>
            </a:r>
            <a:r>
              <a:rPr lang="cs-CZ" sz="2000" b="1" i="1">
                <a:solidFill>
                  <a:srgbClr val="FF0000"/>
                </a:solidFill>
              </a:rPr>
              <a:t>Eljon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 b="1"/>
              <a:t> </a:t>
            </a:r>
            <a:r>
              <a:rPr lang="cs-CZ" sz="2000"/>
              <a:t>přiděloval pronárodům </a:t>
            </a:r>
            <a:r>
              <a:rPr lang="cs-CZ" sz="2000" smtClean="0"/>
              <a:t>dědictví,</a:t>
            </a:r>
          </a:p>
          <a:p>
            <a:pPr>
              <a:defRPr/>
            </a:pPr>
            <a:r>
              <a:rPr lang="cs-CZ" sz="2000" smtClean="0"/>
              <a:t>když </a:t>
            </a:r>
            <a:r>
              <a:rPr lang="cs-CZ" sz="2000"/>
              <a:t>rozsazoval lidské syny,</a:t>
            </a:r>
          </a:p>
          <a:p>
            <a:pPr>
              <a:defRPr/>
            </a:pPr>
            <a:r>
              <a:rPr lang="cs-CZ" sz="2000"/>
              <a:t>stanovil hranice každého </a:t>
            </a:r>
            <a:r>
              <a:rPr lang="cs-CZ" sz="2000" smtClean="0"/>
              <a:t>lidu</a:t>
            </a:r>
          </a:p>
          <a:p>
            <a:pPr>
              <a:defRPr/>
            </a:pPr>
            <a:r>
              <a:rPr lang="cs-CZ" sz="2000" smtClean="0"/>
              <a:t>podle </a:t>
            </a:r>
            <a:r>
              <a:rPr lang="cs-CZ" sz="2000"/>
              <a:t>počtu synů Izraele [</a:t>
            </a:r>
            <a:r>
              <a:rPr lang="cs-CZ" sz="2000" b="1">
                <a:solidFill>
                  <a:srgbClr val="FF0000"/>
                </a:solidFill>
              </a:rPr>
              <a:t>synů Božích (</a:t>
            </a:r>
            <a:r>
              <a:rPr lang="cs-CZ" sz="2000" b="1" i="1">
                <a:solidFill>
                  <a:srgbClr val="FF0000"/>
                </a:solidFill>
              </a:rPr>
              <a:t>bene Elohim</a:t>
            </a:r>
            <a:r>
              <a:rPr lang="cs-CZ" sz="2000" b="1" smtClean="0">
                <a:solidFill>
                  <a:srgbClr val="FF0000"/>
                </a:solidFill>
              </a:rPr>
              <a:t>)</a:t>
            </a:r>
            <a:r>
              <a:rPr lang="cs-CZ" sz="2000" smtClean="0"/>
              <a:t>].*</a:t>
            </a:r>
            <a:endParaRPr lang="cs-CZ" sz="2000"/>
          </a:p>
          <a:p>
            <a:pPr>
              <a:defRPr/>
            </a:pPr>
            <a:r>
              <a:rPr lang="cs-CZ" sz="2000"/>
              <a:t>(9) Hospodinovým podílem je jeho lid,</a:t>
            </a:r>
          </a:p>
          <a:p>
            <a:pPr>
              <a:defRPr/>
            </a:pPr>
            <a:r>
              <a:rPr lang="cs-CZ" sz="2000"/>
              <a:t>vyměřeným dílem jeho dědictví je Jákob [tj. Izrael].</a:t>
            </a:r>
          </a:p>
          <a:p>
            <a:pPr algn="r">
              <a:spcBef>
                <a:spcPts val="600"/>
              </a:spcBef>
              <a:defRPr/>
            </a:pPr>
            <a:r>
              <a:rPr lang="cs-CZ" i="1"/>
              <a:t>Deuteronomium</a:t>
            </a:r>
            <a:r>
              <a:rPr lang="cs-CZ"/>
              <a:t> </a:t>
            </a:r>
            <a:r>
              <a:rPr lang="cs-CZ" smtClean="0"/>
              <a:t>32,8-9 (</a:t>
            </a:r>
            <a:r>
              <a:rPr lang="cs-CZ"/>
              <a:t>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628800"/>
            <a:ext cx="864096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Elovské božstvo a nebeské shromáždění bohů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Na vrcholu </a:t>
            </a:r>
            <a:r>
              <a:rPr lang="cs-CZ" sz="2000" b="1" smtClean="0"/>
              <a:t>ugaritského panteonu </a:t>
            </a:r>
            <a:r>
              <a:rPr lang="cs-CZ" sz="2000" smtClean="0"/>
              <a:t>stáli bůh </a:t>
            </a:r>
            <a:r>
              <a:rPr lang="cs-CZ" sz="2000" b="1" smtClean="0"/>
              <a:t>El</a:t>
            </a:r>
            <a:r>
              <a:rPr lang="cs-CZ" sz="2000" smtClean="0"/>
              <a:t> a jeho družka </a:t>
            </a:r>
            <a:r>
              <a:rPr lang="cs-CZ" sz="2000" b="1" smtClean="0"/>
              <a:t>Atirat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Tento božský pár nadřazen ideálnímu počtu </a:t>
            </a:r>
            <a:r>
              <a:rPr lang="cs-CZ" sz="2000" b="1" smtClean="0"/>
              <a:t>sedmdesáti svých potomků</a:t>
            </a:r>
            <a:r>
              <a:rPr lang="cs-CZ" sz="2000" smtClean="0"/>
              <a:t>, kteří tvořili </a:t>
            </a:r>
            <a:r>
              <a:rPr lang="cs-CZ" sz="2000" b="1" smtClean="0"/>
              <a:t>shromáždění bohů</a:t>
            </a:r>
            <a:r>
              <a:rPr lang="cs-CZ" sz="2000" smtClean="0"/>
              <a:t>, v němž byla každému Elem přidělena </a:t>
            </a:r>
            <a:r>
              <a:rPr lang="cs-CZ" sz="2000" b="1" smtClean="0"/>
              <a:t>jeho doména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</a:t>
            </a:r>
            <a:r>
              <a:rPr lang="cs-CZ" sz="2000" b="1" smtClean="0"/>
              <a:t>izraelském náboženství</a:t>
            </a:r>
            <a:r>
              <a:rPr lang="cs-CZ" sz="2000" smtClean="0"/>
              <a:t> podobná představa: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20272" y="4421538"/>
            <a:ext cx="18722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* </a:t>
            </a:r>
            <a:r>
              <a:rPr lang="cs-CZ" sz="1600" smtClean="0"/>
              <a:t>Původnější verze textu doložená Septuagintou a</a:t>
            </a:r>
            <a:r>
              <a:rPr lang="cs-CZ" sz="1600"/>
              <a:t> </a:t>
            </a:r>
            <a:r>
              <a:rPr lang="cs-CZ" sz="1600" smtClean="0"/>
              <a:t>rukopisy od Mrtvého moře (</a:t>
            </a:r>
            <a:r>
              <a:rPr lang="cs-CZ" sz="1600" i="1" smtClean="0"/>
              <a:t>4QDeut</a:t>
            </a:r>
            <a:r>
              <a:rPr lang="cs-CZ" sz="1600" i="1" baseline="30000" smtClean="0"/>
              <a:t>j</a:t>
            </a:r>
            <a:r>
              <a:rPr lang="cs-CZ" sz="1600" i="1" smtClean="0"/>
              <a:t> = 4Q37</a:t>
            </a:r>
            <a:r>
              <a:rPr lang="cs-CZ" sz="1600" smtClean="0"/>
              <a:t>).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91738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Formování staroizraelského jahvismu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63923" y="3717032"/>
            <a:ext cx="7016151" cy="198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/>
              <a:t>(7) Vždyť kdo v oblacích se může Hospodinu vyrovnat?</a:t>
            </a:r>
          </a:p>
          <a:p>
            <a:pPr>
              <a:defRPr/>
            </a:pPr>
            <a:r>
              <a:rPr lang="cs-CZ" sz="2000"/>
              <a:t>Kdo z </a:t>
            </a:r>
            <a:r>
              <a:rPr lang="cs-CZ" sz="2000" b="1">
                <a:solidFill>
                  <a:srgbClr val="FF0000"/>
                </a:solidFill>
              </a:rPr>
              <a:t>Božích synů (</a:t>
            </a:r>
            <a:r>
              <a:rPr lang="cs-CZ" sz="2000" b="1" i="1">
                <a:solidFill>
                  <a:srgbClr val="FF0000"/>
                </a:solidFill>
              </a:rPr>
              <a:t>bene Elim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>
                <a:solidFill>
                  <a:srgbClr val="FF0000"/>
                </a:solidFill>
              </a:rPr>
              <a:t> </a:t>
            </a:r>
            <a:r>
              <a:rPr lang="cs-CZ" sz="2000"/>
              <a:t>se podobá Hospodinu?</a:t>
            </a:r>
          </a:p>
          <a:p>
            <a:pPr>
              <a:defRPr/>
            </a:pPr>
            <a:r>
              <a:rPr lang="cs-CZ" sz="2000"/>
              <a:t>(8) Strašný je Bůh v kruhu svatých,</a:t>
            </a:r>
          </a:p>
          <a:p>
            <a:pPr>
              <a:defRPr/>
            </a:pPr>
            <a:r>
              <a:rPr lang="cs-CZ" sz="2000"/>
              <a:t>nesmírný, budící bázeň ve všech kolem sebe.</a:t>
            </a:r>
          </a:p>
          <a:p>
            <a:pPr>
              <a:defRPr/>
            </a:pPr>
            <a:r>
              <a:rPr lang="cs-CZ" sz="2000"/>
              <a:t>(9) </a:t>
            </a:r>
            <a:r>
              <a:rPr lang="cs-CZ" sz="2000" b="1">
                <a:solidFill>
                  <a:srgbClr val="FF0000"/>
                </a:solidFill>
              </a:rPr>
              <a:t>Hospodine, Bože zástupů (</a:t>
            </a:r>
            <a:r>
              <a:rPr lang="cs-CZ" sz="2000" b="1" i="1">
                <a:solidFill>
                  <a:srgbClr val="FF0000"/>
                </a:solidFill>
              </a:rPr>
              <a:t>Jahve, Elohe cva’ot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, kdo je jako ty</a:t>
            </a:r>
            <a:r>
              <a:rPr lang="cs-CZ" sz="2000" smtClean="0"/>
              <a:t>?</a:t>
            </a:r>
          </a:p>
          <a:p>
            <a:pPr algn="r">
              <a:spcBef>
                <a:spcPts val="600"/>
              </a:spcBef>
              <a:defRPr/>
            </a:pPr>
            <a:r>
              <a:rPr lang="cs-CZ" i="1"/>
              <a:t>Žalm</a:t>
            </a:r>
            <a:r>
              <a:rPr lang="cs-CZ"/>
              <a:t> </a:t>
            </a:r>
            <a:r>
              <a:rPr lang="cs-CZ" smtClean="0"/>
              <a:t>89,7-9 (</a:t>
            </a:r>
            <a:r>
              <a:rPr lang="cs-CZ"/>
              <a:t>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1519" y="1772816"/>
            <a:ext cx="86409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Posilování Jahvovy pozice v nebeském shromáždění bohů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Z někdejší </a:t>
            </a:r>
            <a:r>
              <a:rPr lang="cs-CZ" sz="2000" b="1" smtClean="0"/>
              <a:t>podřízenosti Elovi </a:t>
            </a:r>
            <a:r>
              <a:rPr lang="cs-CZ" sz="2000" smtClean="0"/>
              <a:t>se Jahve postupně posunul ke </a:t>
            </a:r>
            <a:r>
              <a:rPr lang="cs-CZ" sz="2000" b="1" smtClean="0"/>
              <a:t>ztotožnění s Elem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Tento proces je demonstrován </a:t>
            </a:r>
            <a:r>
              <a:rPr lang="cs-CZ" sz="2000" b="1" smtClean="0"/>
              <a:t>majestátním plurálem </a:t>
            </a:r>
            <a:r>
              <a:rPr lang="cs-CZ" sz="2000" smtClean="0"/>
              <a:t>jeho „druhého“ jména </a:t>
            </a:r>
            <a:r>
              <a:rPr lang="cs-CZ" sz="2000" b="1" smtClean="0"/>
              <a:t>Elohim</a:t>
            </a:r>
            <a:r>
              <a:rPr lang="cs-CZ" sz="2000" smtClean="0"/>
              <a:t>.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1995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Chizkijášova a Jóšijášova náboženská reforma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72816"/>
            <a:ext cx="5040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>
                <a:solidFill>
                  <a:srgbClr val="C00000"/>
                </a:solidFill>
              </a:rPr>
              <a:t>K</a:t>
            </a:r>
            <a:r>
              <a:rPr lang="cs-CZ" altLang="cs-CZ" sz="2400" b="1" smtClean="0">
                <a:solidFill>
                  <a:srgbClr val="C00000"/>
                </a:solidFill>
              </a:rPr>
              <a:t>rál Chizkijáš (ca 727-698 </a:t>
            </a:r>
            <a:r>
              <a:rPr lang="cs-CZ" altLang="cs-CZ" sz="2400" b="1">
                <a:solidFill>
                  <a:srgbClr val="C00000"/>
                </a:solidFill>
              </a:rPr>
              <a:t>př.n.l.)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Konsolidace Judského království </a:t>
            </a:r>
            <a:r>
              <a:rPr lang="cs-CZ" altLang="cs-CZ" sz="2000" smtClean="0"/>
              <a:t>po pádu severního Izraelského království (722 př.n.l.).</a:t>
            </a:r>
            <a:endParaRPr lang="cs-CZ" alt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Rozvoj Jeruzaléma </a:t>
            </a:r>
            <a:r>
              <a:rPr lang="cs-CZ" altLang="cs-CZ" sz="2000" smtClean="0"/>
              <a:t>(obnova </a:t>
            </a:r>
            <a:r>
              <a:rPr lang="cs-CZ" altLang="cs-CZ" sz="2000"/>
              <a:t>jeruzalémských hradeb</a:t>
            </a:r>
            <a:r>
              <a:rPr lang="cs-CZ" altLang="cs-CZ" sz="2000"/>
              <a:t>, </a:t>
            </a:r>
            <a:r>
              <a:rPr lang="cs-CZ" altLang="cs-CZ" sz="2000" smtClean="0"/>
              <a:t>vodovod).</a:t>
            </a:r>
            <a:endParaRPr lang="cs-CZ" alt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Náboženská očista</a:t>
            </a:r>
            <a:r>
              <a:rPr lang="cs-CZ" altLang="cs-CZ" sz="2000" smtClean="0"/>
              <a:t> (polyjahvismus).</a:t>
            </a:r>
            <a:endParaRPr lang="cs-CZ" alt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Válečný střet s asyrským králem Sinacheribem </a:t>
            </a:r>
            <a:r>
              <a:rPr lang="cs-CZ" altLang="cs-CZ" sz="2000" smtClean="0"/>
              <a:t>(</a:t>
            </a:r>
            <a:r>
              <a:rPr lang="cs-CZ" altLang="cs-CZ" sz="2000"/>
              <a:t>701 </a:t>
            </a:r>
            <a:r>
              <a:rPr lang="cs-CZ" altLang="cs-CZ" sz="2000"/>
              <a:t>př.n.l</a:t>
            </a:r>
            <a:r>
              <a:rPr lang="cs-CZ" altLang="cs-CZ" sz="2000" smtClean="0"/>
              <a:t>.): dobytí Lakíše, obléhání Jeruzaléma.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endParaRPr lang="cs-CZ" altLang="cs-CZ" smtClean="0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altLang="cs-CZ" smtClean="0"/>
              <a:t>Judsko a asyrské provincie severně od Judska v</a:t>
            </a:r>
            <a:r>
              <a:rPr lang="cs-CZ"/>
              <a:t> </a:t>
            </a:r>
            <a:r>
              <a:rPr lang="cs-CZ" altLang="cs-CZ" smtClean="0"/>
              <a:t>2.</a:t>
            </a:r>
            <a:r>
              <a:rPr lang="cs-CZ"/>
              <a:t> </a:t>
            </a:r>
            <a:r>
              <a:rPr lang="cs-CZ" altLang="cs-CZ" smtClean="0"/>
              <a:t>polovině 8. století př.n.l.</a:t>
            </a:r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194876" cy="45365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630972" y="1628800"/>
            <a:ext cx="369332" cy="27619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Finkelstein – Silberman 2010, s</a:t>
            </a:r>
            <a:r>
              <a:rPr lang="cs-CZ" sz="1200"/>
              <a:t>. </a:t>
            </a:r>
            <a:r>
              <a:rPr lang="cs-CZ" sz="1200" smtClean="0"/>
              <a:t>106.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92735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217685" cy="46821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53781" y="1557848"/>
            <a:ext cx="369332" cy="27619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Finkelstein – Silberman 2010, s</a:t>
            </a:r>
            <a:r>
              <a:rPr lang="cs-CZ" sz="1200"/>
              <a:t>. </a:t>
            </a:r>
            <a:r>
              <a:rPr lang="cs-CZ" sz="1200" smtClean="0"/>
              <a:t>110.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307127" y="1637654"/>
            <a:ext cx="496855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Rozvoj Jeruzaléma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Rozšíření osídlené plochy města</a:t>
            </a:r>
            <a:r>
              <a:rPr lang="cs-CZ" sz="2000" smtClean="0"/>
              <a:t> z</a:t>
            </a:r>
            <a:r>
              <a:rPr lang="cs-CZ" sz="2000"/>
              <a:t> </a:t>
            </a:r>
            <a:r>
              <a:rPr lang="cs-CZ" sz="2000" smtClean="0"/>
              <a:t>původního Davidova města na Západní pahorek.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Obnova a rozšíření </a:t>
            </a:r>
            <a:r>
              <a:rPr lang="cs-CZ" sz="2000" b="1" smtClean="0"/>
              <a:t>městských hradeb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Vybudování </a:t>
            </a:r>
            <a:r>
              <a:rPr lang="cs-CZ" sz="2000" b="1" smtClean="0"/>
              <a:t>vodovodu</a:t>
            </a:r>
            <a:r>
              <a:rPr lang="cs-CZ" sz="2000" smtClean="0"/>
              <a:t> spojujícího Gíchónský pramen vně hradeb s nádržemi uvnitř města (Chizkijášův tunel; srov. </a:t>
            </a:r>
            <a:r>
              <a:rPr lang="cs-CZ" sz="2000" i="1" smtClean="0"/>
              <a:t>2 Kr</a:t>
            </a:r>
            <a:r>
              <a:rPr lang="cs-CZ" sz="2000" smtClean="0"/>
              <a:t> 20,20).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endParaRPr lang="cs-CZ" smtClean="0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endParaRPr lang="cs-CZ" smtClean="0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endParaRPr lang="cs-CZ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smtClean="0"/>
              <a:t>Rozšíření Jeruzaléma v 2. polovině 8. století př.n.l.</a:t>
            </a:r>
            <a:r>
              <a:rPr lang="cs-CZ" sz="2000" i="1" smtClean="0"/>
              <a:t>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39920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49771" y="4005064"/>
            <a:ext cx="8064897" cy="198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/>
              <a:t>(4</a:t>
            </a:r>
            <a:r>
              <a:rPr lang="cs-CZ" sz="2000"/>
              <a:t>) </a:t>
            </a:r>
            <a:r>
              <a:rPr lang="en-US" sz="2000" smtClean="0"/>
              <a:t>[</a:t>
            </a:r>
            <a:r>
              <a:rPr lang="cs-CZ" sz="2000" smtClean="0"/>
              <a:t>Chizkijáš o</a:t>
            </a:r>
            <a:r>
              <a:rPr lang="en-US" sz="2000" smtClean="0"/>
              <a:t>]</a:t>
            </a:r>
            <a:r>
              <a:rPr lang="cs-CZ" sz="2000" smtClean="0"/>
              <a:t>dstranil </a:t>
            </a:r>
            <a:r>
              <a:rPr lang="cs-CZ" sz="2000" b="1">
                <a:solidFill>
                  <a:srgbClr val="FF0000"/>
                </a:solidFill>
              </a:rPr>
              <a:t>posvátná návrší (</a:t>
            </a:r>
            <a:r>
              <a:rPr lang="cs-CZ" sz="2000" b="1" i="1">
                <a:solidFill>
                  <a:srgbClr val="FF0000"/>
                </a:solidFill>
              </a:rPr>
              <a:t>bamot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, rozbil </a:t>
            </a:r>
            <a:r>
              <a:rPr lang="cs-CZ" sz="2000" b="1">
                <a:solidFill>
                  <a:srgbClr val="FF0000"/>
                </a:solidFill>
              </a:rPr>
              <a:t>posvátné sloupy (</a:t>
            </a:r>
            <a:r>
              <a:rPr lang="cs-CZ" sz="2000" b="1" i="1">
                <a:solidFill>
                  <a:srgbClr val="FF0000"/>
                </a:solidFill>
              </a:rPr>
              <a:t>macevot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, skácel </a:t>
            </a:r>
            <a:r>
              <a:rPr lang="cs-CZ" sz="2000" b="1">
                <a:solidFill>
                  <a:srgbClr val="FF0000"/>
                </a:solidFill>
              </a:rPr>
              <a:t>posvátný kůl (</a:t>
            </a:r>
            <a:r>
              <a:rPr lang="cs-CZ" sz="2000" b="1" i="1">
                <a:solidFill>
                  <a:srgbClr val="FF0000"/>
                </a:solidFill>
              </a:rPr>
              <a:t>ašera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, na kusy roztloukl bronzového hada, kterého udělal Mojžíš a jemuž až do oněch dnů Izraelci pálili kadidlo; nazvali jej Nechuštán. (5) Doufal v Hospodina, Boha Izraele. Po něm už nebyl mezi všemi judskými králi žádný jemu podobný, ani mezi těmi, kteří byli před </a:t>
            </a:r>
            <a:r>
              <a:rPr lang="cs-CZ" sz="2000"/>
              <a:t>ním</a:t>
            </a:r>
            <a:r>
              <a:rPr lang="cs-CZ" sz="2000" smtClean="0"/>
              <a:t>.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2 Královská</a:t>
            </a:r>
            <a:r>
              <a:rPr lang="cs-CZ" smtClean="0"/>
              <a:t> 18,4-5 </a:t>
            </a:r>
            <a:r>
              <a:rPr lang="cs-CZ"/>
              <a:t>(ČEP </a:t>
            </a:r>
            <a:r>
              <a:rPr lang="cs-CZ" baseline="30000"/>
              <a:t>22/9</a:t>
            </a:r>
            <a:r>
              <a:rPr lang="cs-CZ"/>
              <a:t>2019).</a:t>
            </a:r>
            <a:endParaRPr lang="cs-CZ" i="1"/>
          </a:p>
        </p:txBody>
      </p:sp>
      <p:sp>
        <p:nvSpPr>
          <p:cNvPr id="4" name="TextovéPole 3"/>
          <p:cNvSpPr txBox="1"/>
          <p:nvPr/>
        </p:nvSpPr>
        <p:spPr>
          <a:xfrm>
            <a:off x="261740" y="1628800"/>
            <a:ext cx="86409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Chizkijášova náboženská reforma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Obtížné </a:t>
            </a:r>
            <a:r>
              <a:rPr lang="cs-CZ" sz="2000"/>
              <a:t>rozlišit, které z náboženských změn mohly náležet již do </a:t>
            </a:r>
            <a:r>
              <a:rPr lang="cs-CZ" sz="2000" b="1"/>
              <a:t>doby </a:t>
            </a:r>
            <a:r>
              <a:rPr lang="cs-CZ" sz="2000" b="1" smtClean="0"/>
              <a:t>Chizkijáše </a:t>
            </a:r>
            <a:r>
              <a:rPr lang="cs-CZ" sz="2000" smtClean="0"/>
              <a:t>(ca 727-698 př.n.l.) </a:t>
            </a:r>
            <a:r>
              <a:rPr lang="cs-CZ" sz="2000"/>
              <a:t>a které spadají </a:t>
            </a:r>
            <a:r>
              <a:rPr lang="cs-CZ" sz="2000" b="1"/>
              <a:t>až do doby krále Jóšijáše </a:t>
            </a:r>
            <a:r>
              <a:rPr lang="cs-CZ" sz="2000"/>
              <a:t>(639-609 </a:t>
            </a:r>
            <a:r>
              <a:rPr lang="cs-CZ" sz="2000"/>
              <a:t>př.n.l</a:t>
            </a:r>
            <a:r>
              <a:rPr lang="cs-CZ" sz="2000" smtClean="0"/>
              <a:t>.).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/>
              <a:t>Archeologické </a:t>
            </a:r>
            <a:r>
              <a:rPr lang="cs-CZ" sz="2000" b="1"/>
              <a:t>doklady </a:t>
            </a:r>
            <a:r>
              <a:rPr lang="cs-CZ" sz="2000" smtClean="0"/>
              <a:t>(Arad, Beerševa) </a:t>
            </a:r>
            <a:r>
              <a:rPr lang="cs-CZ" sz="2000"/>
              <a:t>nicméně naznačují, že k určitým změnám ve státním kultu došlo již za vlády Chizkijáše.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20287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pic>
        <p:nvPicPr>
          <p:cNvPr id="3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27" y="1700808"/>
            <a:ext cx="3496555" cy="3118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" y="2204864"/>
            <a:ext cx="3813622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91527" y="4894545"/>
            <a:ext cx="37331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/>
              <a:t>Chrámová cela během vykopávek</a:t>
            </a:r>
            <a:r>
              <a:rPr lang="cs-CZ" altLang="cs-CZ"/>
              <a:t>. </a:t>
            </a:r>
            <a:r>
              <a:rPr lang="cs-CZ" altLang="cs-CZ" smtClean="0"/>
              <a:t>V</a:t>
            </a:r>
            <a:r>
              <a:rPr lang="cs-CZ"/>
              <a:t> </a:t>
            </a:r>
            <a:r>
              <a:rPr lang="cs-CZ" altLang="cs-CZ" smtClean="0"/>
              <a:t>popředí </a:t>
            </a:r>
            <a:r>
              <a:rPr lang="cs-CZ" altLang="cs-CZ"/>
              <a:t>dva převrácené kadidlové oltáře různé velikosti; při zadní stěně povalená stéla</a:t>
            </a:r>
            <a:r>
              <a:rPr lang="cs-CZ" altLang="cs-CZ"/>
              <a:t>, </a:t>
            </a:r>
            <a:r>
              <a:rPr lang="cs-CZ" altLang="cs-CZ" smtClean="0"/>
              <a:t>druhá, </a:t>
            </a:r>
            <a:r>
              <a:rPr lang="cs-CZ" altLang="cs-CZ"/>
              <a:t>stojící stéla je součástí zadní stěny.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9321" y="53012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/>
              <a:t>Rekonstrukce </a:t>
            </a:r>
            <a:r>
              <a:rPr lang="cs-CZ" altLang="cs-CZ"/>
              <a:t>cely </a:t>
            </a:r>
            <a:r>
              <a:rPr lang="cs-CZ" altLang="cs-CZ" smtClean="0"/>
              <a:t>chrámu před jeho zrušením koncem 8. stol. př.n.l. Izraelské muzeum, Jeruzalém.</a:t>
            </a:r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506382" y="1700808"/>
            <a:ext cx="369332" cy="22436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pl-PL" altLang="cs-CZ" sz="1200"/>
              <a:t>Zdroj: Zevit 2001, s. 166, obr. </a:t>
            </a:r>
            <a:r>
              <a:rPr lang="pl-PL" altLang="cs-CZ" sz="1200"/>
              <a:t>3.20</a:t>
            </a:r>
            <a:r>
              <a:rPr lang="pl-PL" altLang="cs-CZ" sz="1200" smtClean="0"/>
              <a:t>.</a:t>
            </a:r>
            <a:endParaRPr lang="cs-CZ" alt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4282943" y="2197903"/>
            <a:ext cx="369332" cy="19673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altLang="cs-CZ" sz="1200"/>
              <a:t>Foto: Dalibor Papoušek, </a:t>
            </a:r>
            <a:r>
              <a:rPr lang="cs-CZ" altLang="cs-CZ" sz="1200"/>
              <a:t>2013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1599183"/>
            <a:ext cx="207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Chrám v Aradu</a:t>
            </a:r>
            <a:endParaRPr lang="cs-CZ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2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1677"/>
            <a:ext cx="3771991" cy="3056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01193"/>
            <a:ext cx="4117008" cy="3057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44008" y="5589240"/>
            <a:ext cx="41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Rozebraný oltář, druhotně použitý ve stěně budovy skladiště (vrstva </a:t>
            </a:r>
            <a:r>
              <a:rPr lang="cs-CZ"/>
              <a:t>II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5589240"/>
            <a:ext cx="377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Rekonstrukce </a:t>
            </a:r>
            <a:r>
              <a:rPr lang="cs-CZ"/>
              <a:t>oltáře </a:t>
            </a:r>
            <a:r>
              <a:rPr lang="cs-CZ" smtClean="0"/>
              <a:t>(vrstva III). Izraelské muzeum, Jeruzalém.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83915" y="1556792"/>
            <a:ext cx="228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Oltář v Beerševě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97738" y="2093998"/>
            <a:ext cx="2059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altLang="cs-CZ" sz="1200"/>
              <a:t>Foto: Dalibor Papoušek, </a:t>
            </a:r>
            <a:r>
              <a:rPr lang="cs-CZ" altLang="cs-CZ" sz="1200"/>
              <a:t>2013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6461275" y="2107906"/>
            <a:ext cx="229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200"/>
              <a:t>Zdroj: Zevit 2001, s. 173, obr</a:t>
            </a:r>
            <a:r>
              <a:rPr lang="pl-PL" sz="1200"/>
              <a:t>. </a:t>
            </a:r>
            <a:r>
              <a:rPr lang="pl-PL" sz="1200" smtClean="0"/>
              <a:t>3.22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402660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15548"/>
            <a:ext cx="3936492" cy="42976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014224" y="1446812"/>
            <a:ext cx="2854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/>
              <a:t>Zdroj: Finkelstein – Silberman 2010, s</a:t>
            </a:r>
            <a:r>
              <a:rPr lang="cs-CZ" sz="1200"/>
              <a:t>. </a:t>
            </a:r>
            <a:r>
              <a:rPr lang="cs-CZ" sz="1200" smtClean="0"/>
              <a:t>153.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555863"/>
            <a:ext cx="4680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Král Jóšijáš (639-609 </a:t>
            </a:r>
            <a:r>
              <a:rPr lang="cs-CZ" sz="2400" b="1">
                <a:solidFill>
                  <a:srgbClr val="C00000"/>
                </a:solidFill>
              </a:rPr>
              <a:t>př.n.l</a:t>
            </a:r>
            <a:r>
              <a:rPr lang="cs-CZ" sz="2400" b="1" smtClean="0">
                <a:solidFill>
                  <a:srgbClr val="C00000"/>
                </a:solidFill>
              </a:rPr>
              <a:t>.)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Snaha využít </a:t>
            </a:r>
            <a:r>
              <a:rPr lang="cs-CZ" altLang="cs-CZ" sz="2000" b="1" smtClean="0"/>
              <a:t>úpadku Novoasyrské říše</a:t>
            </a:r>
            <a:r>
              <a:rPr lang="cs-CZ" altLang="cs-CZ" sz="2000" smtClean="0"/>
              <a:t> a</a:t>
            </a:r>
            <a:r>
              <a:rPr lang="cs-CZ" sz="2000"/>
              <a:t> </a:t>
            </a:r>
            <a:r>
              <a:rPr lang="cs-CZ" altLang="cs-CZ" sz="2000" smtClean="0"/>
              <a:t>ovládnout severní oblasti </a:t>
            </a:r>
            <a:r>
              <a:rPr lang="cs-CZ" altLang="cs-CZ" sz="2000" b="1" smtClean="0"/>
              <a:t>někdejšího Izraelského království</a:t>
            </a:r>
            <a:r>
              <a:rPr lang="cs-CZ" alt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R</a:t>
            </a:r>
            <a:r>
              <a:rPr lang="cs-CZ" sz="2000" smtClean="0"/>
              <a:t>adikální proměna </a:t>
            </a:r>
            <a:r>
              <a:rPr lang="cs-CZ" sz="2000" b="1"/>
              <a:t>státní </a:t>
            </a:r>
            <a:r>
              <a:rPr lang="cs-CZ" sz="2000" b="1"/>
              <a:t>ideologie </a:t>
            </a:r>
            <a:r>
              <a:rPr lang="cs-CZ" sz="2000" smtClean="0"/>
              <a:t>a</a:t>
            </a:r>
            <a:r>
              <a:rPr lang="cs-CZ" sz="2000"/>
              <a:t> </a:t>
            </a:r>
            <a:r>
              <a:rPr lang="cs-CZ" sz="2000" b="1" smtClean="0"/>
              <a:t>náboženského </a:t>
            </a:r>
            <a:r>
              <a:rPr lang="cs-CZ" sz="2000" b="1"/>
              <a:t>provozu </a:t>
            </a:r>
            <a:r>
              <a:rPr lang="cs-CZ" sz="2000" smtClean="0"/>
              <a:t>Judského království (monojahvismus).</a:t>
            </a:r>
            <a:r>
              <a:rPr lang="cs-CZ" altLang="cs-CZ" sz="2000" smtClean="0"/>
              <a:t> 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/>
              <a:t>R</a:t>
            </a:r>
            <a:r>
              <a:rPr lang="cs-CZ" altLang="cs-CZ" sz="2000" smtClean="0"/>
              <a:t>eforma stvrzena </a:t>
            </a:r>
            <a:r>
              <a:rPr lang="cs-CZ" altLang="cs-CZ" sz="2000" b="1" smtClean="0"/>
              <a:t>622 př.n.l. </a:t>
            </a:r>
            <a:r>
              <a:rPr lang="cs-CZ" altLang="cs-CZ" sz="2000" smtClean="0"/>
              <a:t>„objevem“ </a:t>
            </a:r>
            <a:r>
              <a:rPr lang="cs-CZ" altLang="cs-CZ" sz="2000" b="1" smtClean="0"/>
              <a:t>Knihy zákona </a:t>
            </a:r>
            <a:r>
              <a:rPr lang="cs-CZ" altLang="cs-CZ" sz="2000" smtClean="0"/>
              <a:t>při opravě Jeruzalémského chrámu </a:t>
            </a:r>
            <a:r>
              <a:rPr lang="cs-CZ" sz="2000"/>
              <a:t>(</a:t>
            </a:r>
            <a:r>
              <a:rPr lang="cs-CZ" sz="2000" i="1"/>
              <a:t>2Kr</a:t>
            </a:r>
            <a:r>
              <a:rPr lang="cs-CZ" sz="2000"/>
              <a:t> </a:t>
            </a:r>
            <a:r>
              <a:rPr lang="cs-CZ" sz="2000"/>
              <a:t>22,8-23,3</a:t>
            </a:r>
            <a:r>
              <a:rPr lang="cs-CZ" sz="2000" smtClean="0"/>
              <a:t>)</a:t>
            </a:r>
            <a:r>
              <a:rPr lang="cs-CZ" altLang="cs-CZ" sz="2000" smtClean="0"/>
              <a:t>. Text knihy </a:t>
            </a:r>
            <a:r>
              <a:rPr lang="cs-CZ" altLang="cs-CZ" sz="2000" b="1" smtClean="0"/>
              <a:t>totožný s jádrem </a:t>
            </a:r>
            <a:r>
              <a:rPr lang="cs-CZ" altLang="cs-CZ" sz="2000" b="1" i="1" smtClean="0"/>
              <a:t>Deuteronomia.</a:t>
            </a:r>
            <a:endParaRPr lang="cs-CZ" altLang="cs-CZ" sz="2000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Deuteronomistická teologie </a:t>
            </a:r>
            <a:r>
              <a:rPr lang="cs-CZ" altLang="cs-CZ" sz="2000" smtClean="0"/>
              <a:t>opírající se o </a:t>
            </a:r>
            <a:r>
              <a:rPr lang="cs-CZ" altLang="cs-CZ" sz="2000" b="1" smtClean="0"/>
              <a:t>centralizaci jahvistického kultu do Jeruzaléma</a:t>
            </a:r>
            <a:r>
              <a:rPr lang="cs-CZ" altLang="cs-CZ" sz="2000" smtClean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32040" y="6013228"/>
            <a:ext cx="24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Judsko za vlády </a:t>
            </a:r>
            <a:r>
              <a:rPr lang="cs-CZ"/>
              <a:t>Jóšijáše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62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916832"/>
            <a:ext cx="194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Šalomounův chrám v</a:t>
            </a:r>
            <a:r>
              <a:rPr lang="cs-CZ" sz="2400"/>
              <a:t> </a:t>
            </a:r>
            <a:r>
              <a:rPr lang="cs-CZ" sz="2400" b="1" smtClean="0">
                <a:solidFill>
                  <a:srgbClr val="C00000"/>
                </a:solidFill>
              </a:rPr>
              <a:t>Jeruzalémě</a:t>
            </a:r>
            <a:endParaRPr lang="cs-CZ" sz="2000" b="1"/>
          </a:p>
        </p:txBody>
      </p:sp>
      <p:sp>
        <p:nvSpPr>
          <p:cNvPr id="6" name="TextovéPole 5"/>
          <p:cNvSpPr txBox="1"/>
          <p:nvPr/>
        </p:nvSpPr>
        <p:spPr>
          <a:xfrm>
            <a:off x="267649" y="5589240"/>
            <a:ext cx="790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I</a:t>
            </a:r>
            <a:r>
              <a:rPr lang="cs-CZ" smtClean="0"/>
              <a:t>deální rekonstrukce podle </a:t>
            </a:r>
            <a:r>
              <a:rPr lang="cs-CZ" i="1" smtClean="0"/>
              <a:t>1</a:t>
            </a:r>
            <a:r>
              <a:rPr lang="cs-CZ"/>
              <a:t> </a:t>
            </a:r>
            <a:r>
              <a:rPr lang="cs-CZ" i="1" smtClean="0"/>
              <a:t>Kr</a:t>
            </a:r>
            <a:r>
              <a:rPr lang="cs-CZ" smtClean="0"/>
              <a:t> 6. Půdorys chrámu nepřímo dokládají jeho nejbližší archeologické analogie </a:t>
            </a:r>
            <a:r>
              <a:rPr lang="cs-CZ"/>
              <a:t>v severní Sýrii (Ajn Dara</a:t>
            </a:r>
            <a:r>
              <a:rPr lang="cs-CZ"/>
              <a:t>) </a:t>
            </a:r>
            <a:r>
              <a:rPr lang="cs-CZ" smtClean="0"/>
              <a:t>a</a:t>
            </a:r>
            <a:r>
              <a:rPr lang="cs-CZ"/>
              <a:t> </a:t>
            </a:r>
            <a:r>
              <a:rPr lang="cs-CZ" smtClean="0"/>
              <a:t>jižním </a:t>
            </a:r>
            <a:r>
              <a:rPr lang="cs-CZ"/>
              <a:t>Turecku (Tel </a:t>
            </a:r>
            <a:r>
              <a:rPr lang="cs-CZ"/>
              <a:t>Tajinat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80786" y="1550977"/>
            <a:ext cx="231428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cs-CZ" altLang="cs-CZ" sz="1200"/>
              <a:t>Zdroj: Prosecký et al. 1999, s. </a:t>
            </a:r>
            <a:r>
              <a:rPr lang="cs-CZ" altLang="cs-CZ" sz="1200"/>
              <a:t>163</a:t>
            </a:r>
            <a:r>
              <a:rPr lang="cs-CZ" altLang="cs-CZ" sz="1200" smtClean="0"/>
              <a:t>.</a:t>
            </a:r>
            <a:endParaRPr lang="cs-CZ" altLang="cs-CZ" sz="120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43" y="1844085"/>
            <a:ext cx="6591831" cy="36772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8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8" descr="Star-00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5" y="548680"/>
            <a:ext cx="8448675" cy="51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71800" y="5805264"/>
            <a:ext cx="385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smtClean="0">
                <a:solidFill>
                  <a:srgbClr val="C00000"/>
                </a:solidFill>
              </a:rPr>
              <a:t>Starověký Přední východ</a:t>
            </a:r>
            <a:endParaRPr lang="cs-CZ" sz="2800" b="1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25411" y="260647"/>
            <a:ext cx="395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altLang="cs-CZ" sz="1200" smtClean="0"/>
              <a:t>Zdroj: Prosecký et al. 1999, s. 433 (autor mapy Pavel Rajský).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50741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70855" y="3789040"/>
            <a:ext cx="7356629" cy="2348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2000"/>
              <a:t>(3) </a:t>
            </a:r>
            <a:r>
              <a:rPr lang="cs-CZ" altLang="cs-CZ" sz="2000" b="1">
                <a:solidFill>
                  <a:srgbClr val="FF0000"/>
                </a:solidFill>
              </a:rPr>
              <a:t>Nebudeš mít jiného boha mimo mne.</a:t>
            </a:r>
          </a:p>
          <a:p>
            <a:r>
              <a:rPr lang="cs-CZ" altLang="cs-CZ" sz="2000"/>
              <a:t>(4) Nezobrazíš si Boha zpodobením ničeho, co je nahoře na nebi, dole na zemi nebo ve vodách pod zemí. Nebudeš se ničemu takovému klanět ani tomu sloužit. </a:t>
            </a:r>
          </a:p>
          <a:p>
            <a:r>
              <a:rPr lang="en-US" altLang="cs-CZ" sz="2000"/>
              <a:t>[</a:t>
            </a:r>
            <a:r>
              <a:rPr lang="cs-CZ" altLang="cs-CZ" sz="2000"/>
              <a:t>…</a:t>
            </a:r>
            <a:r>
              <a:rPr lang="en-US" altLang="cs-CZ" sz="2000"/>
              <a:t>]</a:t>
            </a:r>
            <a:endParaRPr lang="cs-CZ" altLang="cs-CZ" sz="2000"/>
          </a:p>
          <a:p>
            <a:r>
              <a:rPr lang="cs-CZ" altLang="cs-CZ" sz="2000"/>
              <a:t>(7) Nezneužiješ jména Hospodina, svého </a:t>
            </a:r>
            <a:r>
              <a:rPr lang="cs-CZ" altLang="cs-CZ" sz="2000"/>
              <a:t>Boha</a:t>
            </a:r>
            <a:r>
              <a:rPr lang="cs-CZ" altLang="cs-CZ" sz="2000" smtClean="0"/>
              <a:t>.</a:t>
            </a:r>
          </a:p>
          <a:p>
            <a:pPr algn="r">
              <a:spcBef>
                <a:spcPts val="600"/>
              </a:spcBef>
            </a:pPr>
            <a:r>
              <a:rPr lang="cs-CZ" altLang="cs-CZ" i="1"/>
              <a:t>Exodus</a:t>
            </a:r>
            <a:r>
              <a:rPr lang="cs-CZ" altLang="cs-CZ"/>
              <a:t> 20,3-7; srov. </a:t>
            </a:r>
            <a:r>
              <a:rPr lang="cs-CZ" altLang="cs-CZ" i="1"/>
              <a:t>Deuteronomium</a:t>
            </a:r>
            <a:r>
              <a:rPr lang="cs-CZ" altLang="cs-CZ"/>
              <a:t> </a:t>
            </a:r>
            <a:r>
              <a:rPr lang="cs-CZ" altLang="cs-CZ" smtClean="0"/>
              <a:t>5,7-11 </a:t>
            </a:r>
            <a:r>
              <a:rPr lang="cs-CZ"/>
              <a:t>(ČEP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72705" y="1484784"/>
            <a:ext cx="83529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Desatero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Základní text </a:t>
            </a:r>
            <a:r>
              <a:rPr lang="cs-CZ" sz="2000" b="1" smtClean="0"/>
              <a:t>deuteronomistické reformy</a:t>
            </a:r>
            <a:r>
              <a:rPr lang="cs-CZ" sz="2000" smtClean="0"/>
              <a:t>. Má formu </a:t>
            </a:r>
            <a:r>
              <a:rPr lang="cs-CZ" sz="2000" b="1" smtClean="0"/>
              <a:t>smlouvy</a:t>
            </a:r>
            <a:r>
              <a:rPr lang="cs-CZ" sz="2000" b="1" i="1" smtClean="0"/>
              <a:t> </a:t>
            </a:r>
            <a:r>
              <a:rPr lang="cs-CZ" sz="2000" b="1" smtClean="0"/>
              <a:t>mezi </a:t>
            </a:r>
            <a:r>
              <a:rPr lang="cs-CZ" sz="2000" b="1"/>
              <a:t>Hospodinem a </a:t>
            </a:r>
            <a:r>
              <a:rPr lang="cs-CZ" sz="2000" b="1"/>
              <a:t>lidem </a:t>
            </a:r>
            <a:r>
              <a:rPr lang="cs-CZ" sz="2000" b="1" smtClean="0"/>
              <a:t>Izraele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T</a:t>
            </a:r>
            <a:r>
              <a:rPr lang="cs-CZ" sz="2000" smtClean="0"/>
              <a:t>ext zřejmě inspirován </a:t>
            </a:r>
            <a:r>
              <a:rPr lang="cs-CZ" sz="2000" b="1" smtClean="0"/>
              <a:t>vazalskými smlouvami</a:t>
            </a:r>
            <a:r>
              <a:rPr lang="cs-CZ" sz="2000" smtClean="0"/>
              <a:t> mezi asyrskými panovníky a podrobenými národy.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Často interpretováno jako doklad </a:t>
            </a:r>
            <a:r>
              <a:rPr lang="cs-CZ" sz="2000" b="1" smtClean="0"/>
              <a:t>henoteismu</a:t>
            </a:r>
            <a:r>
              <a:rPr lang="cs-CZ" sz="2000" smtClean="0"/>
              <a:t> či </a:t>
            </a:r>
            <a:r>
              <a:rPr lang="cs-CZ" sz="2000" b="1" smtClean="0"/>
              <a:t>monolatrie</a:t>
            </a:r>
            <a:r>
              <a:rPr lang="cs-CZ" sz="2000" smtClean="0"/>
              <a:t>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65936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Chizkijášova a Jóšijášova náboženská reforma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4096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/>
              <a:t>(4) Nato </a:t>
            </a:r>
            <a:r>
              <a:rPr lang="cs-CZ" sz="2000"/>
              <a:t>král </a:t>
            </a:r>
            <a:r>
              <a:rPr lang="en-US" sz="2000" smtClean="0"/>
              <a:t>[</a:t>
            </a:r>
            <a:r>
              <a:rPr lang="cs-CZ" sz="2000" smtClean="0"/>
              <a:t>Jóšijáš</a:t>
            </a:r>
            <a:r>
              <a:rPr lang="en-US" sz="2000" smtClean="0"/>
              <a:t>]</a:t>
            </a:r>
            <a:r>
              <a:rPr lang="cs-CZ" sz="2000" smtClean="0"/>
              <a:t> přikázal </a:t>
            </a:r>
            <a:r>
              <a:rPr lang="cs-CZ" sz="2000"/>
              <a:t>veleknězi Chilkijášovi a kněžským zástupcům i strážcům prahu, aby vynesli z Hospodinova chrámu všechny předměty zhotovené pro </a:t>
            </a:r>
            <a:r>
              <a:rPr lang="cs-CZ" sz="2000" b="1">
                <a:solidFill>
                  <a:srgbClr val="FF0000"/>
                </a:solidFill>
              </a:rPr>
              <a:t>Baala, Ašéru a veškerý nebeský zástup</a:t>
            </a:r>
            <a:r>
              <a:rPr lang="cs-CZ" sz="2000"/>
              <a:t>. Venku za Jeruzalémem na polích kidrónských je spálili a prach z nich odnesli do Bét-elu. (5) Zakázal činnost žrecům, které dosadili judští králové a kteří pálili kadidlo na </a:t>
            </a:r>
            <a:r>
              <a:rPr lang="cs-CZ" sz="2000" b="1">
                <a:solidFill>
                  <a:srgbClr val="FF0000"/>
                </a:solidFill>
              </a:rPr>
              <a:t>posvátných návrších (</a:t>
            </a:r>
            <a:r>
              <a:rPr lang="cs-CZ" sz="2000" b="1" i="1">
                <a:solidFill>
                  <a:srgbClr val="FF0000"/>
                </a:solidFill>
              </a:rPr>
              <a:t>bamot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 judských měst a v </a:t>
            </a:r>
            <a:r>
              <a:rPr lang="cs-CZ" sz="2000"/>
              <a:t>okolí </a:t>
            </a:r>
            <a:r>
              <a:rPr lang="cs-CZ" sz="2000" smtClean="0"/>
              <a:t>Jeruzaléma </a:t>
            </a:r>
            <a:r>
              <a:rPr lang="en-US" sz="2000" smtClean="0"/>
              <a:t>[...]</a:t>
            </a:r>
            <a:r>
              <a:rPr lang="cs-CZ" sz="2000" smtClean="0"/>
              <a:t>. </a:t>
            </a:r>
            <a:r>
              <a:rPr lang="cs-CZ" sz="2000"/>
              <a:t>(6) Dal vynést z Hospodinova domu </a:t>
            </a:r>
            <a:r>
              <a:rPr lang="cs-CZ" sz="2000" b="1">
                <a:solidFill>
                  <a:srgbClr val="FF0000"/>
                </a:solidFill>
              </a:rPr>
              <a:t>posvátný kůl (</a:t>
            </a:r>
            <a:r>
              <a:rPr lang="cs-CZ" sz="2000" b="1" i="1">
                <a:solidFill>
                  <a:srgbClr val="FF0000"/>
                </a:solidFill>
              </a:rPr>
              <a:t>ašera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 ven za Jeruzalém do Kidrónského úvalu. V Kidrónském úvalu jej spálil, rozdrtil na prach a prach z něho rozházel po hrobech prostého lidu</a:t>
            </a:r>
            <a:r>
              <a:rPr lang="cs-CZ" sz="2000"/>
              <a:t>. </a:t>
            </a:r>
            <a:r>
              <a:rPr lang="en-US" sz="2000" smtClean="0"/>
              <a:t>[...]</a:t>
            </a:r>
            <a:r>
              <a:rPr lang="cs-CZ" sz="2000" smtClean="0"/>
              <a:t> </a:t>
            </a:r>
            <a:r>
              <a:rPr lang="cs-CZ" sz="2000"/>
              <a:t>(10) Poskvrnil i </a:t>
            </a:r>
            <a:r>
              <a:rPr lang="cs-CZ" sz="2000" b="1">
                <a:solidFill>
                  <a:srgbClr val="FF0000"/>
                </a:solidFill>
              </a:rPr>
              <a:t>Tófet v Údolí syna Hinómova</a:t>
            </a:r>
            <a:r>
              <a:rPr lang="cs-CZ" sz="2000"/>
              <a:t>, aby už nikdo </a:t>
            </a:r>
            <a:r>
              <a:rPr lang="cs-CZ" sz="2000" b="1">
                <a:solidFill>
                  <a:srgbClr val="FF0000"/>
                </a:solidFill>
              </a:rPr>
              <a:t>neprovedl svého syna nebo dceru ohněm k poctě Molekově</a:t>
            </a:r>
            <a:r>
              <a:rPr lang="cs-CZ" sz="2000"/>
              <a:t>. </a:t>
            </a:r>
            <a:r>
              <a:rPr lang="en-US" sz="2000" smtClean="0"/>
              <a:t>[...]</a:t>
            </a:r>
            <a:r>
              <a:rPr lang="cs-CZ" sz="2000" smtClean="0"/>
              <a:t> </a:t>
            </a:r>
            <a:r>
              <a:rPr lang="cs-CZ" sz="2000"/>
              <a:t>(13) Též posvátná návrší (</a:t>
            </a:r>
            <a:r>
              <a:rPr lang="cs-CZ" sz="2000" i="1"/>
              <a:t>bamot</a:t>
            </a:r>
            <a:r>
              <a:rPr lang="cs-CZ" sz="2000"/>
              <a:t>) naproti Jeruzalému, jižně od Hory zkázy [Olivová hora], jež vybudoval Šalomoun, král izraelský, pro </a:t>
            </a:r>
            <a:r>
              <a:rPr lang="cs-CZ" sz="2000" b="1">
                <a:solidFill>
                  <a:srgbClr val="FF0000"/>
                </a:solidFill>
              </a:rPr>
              <a:t>Aštoretu</a:t>
            </a:r>
            <a:r>
              <a:rPr lang="cs-CZ" sz="2000"/>
              <a:t>, ohyzdnou modlu Sidóňanů, pro </a:t>
            </a:r>
            <a:r>
              <a:rPr lang="cs-CZ" sz="2000" b="1">
                <a:solidFill>
                  <a:srgbClr val="FF0000"/>
                </a:solidFill>
              </a:rPr>
              <a:t>Kemóše</a:t>
            </a:r>
            <a:r>
              <a:rPr lang="cs-CZ" sz="2000"/>
              <a:t>, ohyzdnou modlu Moábců, a pro </a:t>
            </a:r>
            <a:r>
              <a:rPr lang="cs-CZ" sz="2000" b="1">
                <a:solidFill>
                  <a:srgbClr val="FF0000"/>
                </a:solidFill>
              </a:rPr>
              <a:t>Milkóma</a:t>
            </a:r>
            <a:r>
              <a:rPr lang="cs-CZ" sz="2000"/>
              <a:t>, ohavnou modlu Amónovců, král poskvrnil. (14) </a:t>
            </a:r>
            <a:r>
              <a:rPr lang="cs-CZ" sz="2000" b="1">
                <a:solidFill>
                  <a:srgbClr val="FF0000"/>
                </a:solidFill>
              </a:rPr>
              <a:t>Posvátné sloupy (</a:t>
            </a:r>
            <a:r>
              <a:rPr lang="cs-CZ" sz="2000" b="1" i="1">
                <a:solidFill>
                  <a:srgbClr val="FF0000"/>
                </a:solidFill>
              </a:rPr>
              <a:t>macevot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 roztříštil, </a:t>
            </a:r>
            <a:r>
              <a:rPr lang="cs-CZ" sz="2000" b="1">
                <a:solidFill>
                  <a:srgbClr val="FF0000"/>
                </a:solidFill>
              </a:rPr>
              <a:t>posvátné kůly (</a:t>
            </a:r>
            <a:r>
              <a:rPr lang="cs-CZ" sz="2000" b="1" i="1">
                <a:solidFill>
                  <a:srgbClr val="FF0000"/>
                </a:solidFill>
              </a:rPr>
              <a:t>ašerim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/>
              <a:t> skácel a místa po nich naplnil lidskými </a:t>
            </a:r>
            <a:r>
              <a:rPr lang="cs-CZ" sz="2000"/>
              <a:t>kostmi</a:t>
            </a:r>
            <a:r>
              <a:rPr lang="cs-CZ" sz="2000" smtClean="0"/>
              <a:t>.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2 Královská </a:t>
            </a:r>
            <a:r>
              <a:rPr lang="cs-CZ" smtClean="0"/>
              <a:t>23,4-14</a:t>
            </a:r>
            <a:r>
              <a:rPr lang="cs-CZ"/>
              <a:t> (ČEP </a:t>
            </a:r>
            <a:r>
              <a:rPr lang="cs-CZ" baseline="30000"/>
              <a:t>22/9</a:t>
            </a:r>
            <a:r>
              <a:rPr lang="cs-CZ"/>
              <a:t>2019).</a:t>
            </a:r>
          </a:p>
        </p:txBody>
      </p:sp>
    </p:spTree>
    <p:extLst>
      <p:ext uri="{BB962C8B-B14F-4D97-AF65-F5344CB8AC3E}">
        <p14:creationId xmlns:p14="http://schemas.microsoft.com/office/powerpoint/2010/main" val="3984487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8291"/>
            <a:ext cx="5594057" cy="43924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997412" y="1501292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/>
              <a:t>Zdroj: Barnavi 1995, s. </a:t>
            </a:r>
            <a:r>
              <a:rPr lang="cs-CZ" sz="1200"/>
              <a:t>25</a:t>
            </a:r>
            <a:r>
              <a:rPr lang="cs-CZ" sz="1200" smtClean="0"/>
              <a:t>.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639791"/>
            <a:ext cx="2952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Vzestup Babylónie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mtClean="0"/>
              <a:t>Po </a:t>
            </a:r>
            <a:r>
              <a:rPr lang="cs-CZ"/>
              <a:t>pádu </a:t>
            </a:r>
            <a:r>
              <a:rPr lang="cs-CZ"/>
              <a:t>Asýrie </a:t>
            </a:r>
            <a:r>
              <a:rPr lang="cs-CZ" smtClean="0"/>
              <a:t>612 </a:t>
            </a:r>
            <a:r>
              <a:rPr lang="cs-CZ"/>
              <a:t>př.n.l. se </a:t>
            </a:r>
            <a:r>
              <a:rPr lang="cs-CZ" b="1"/>
              <a:t>Novobabylónská říše</a:t>
            </a:r>
            <a:r>
              <a:rPr lang="cs-CZ"/>
              <a:t> postupně zmocnila velké části Předního východu</a:t>
            </a:r>
            <a:r>
              <a:rPr lang="cs-CZ"/>
              <a:t>. </a:t>
            </a:r>
            <a:endParaRPr lang="cs-CZ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mtClean="0"/>
              <a:t>Za </a:t>
            </a:r>
            <a:r>
              <a:rPr lang="cs-CZ"/>
              <a:t>vlády </a:t>
            </a:r>
            <a:r>
              <a:rPr lang="cs-CZ" b="1" smtClean="0"/>
              <a:t>Nabukadnezara </a:t>
            </a:r>
            <a:r>
              <a:rPr lang="cs-CZ" b="1"/>
              <a:t>II</a:t>
            </a:r>
            <a:r>
              <a:rPr lang="cs-CZ" b="1"/>
              <a:t>.</a:t>
            </a:r>
            <a:r>
              <a:rPr lang="cs-CZ"/>
              <a:t> </a:t>
            </a:r>
            <a:r>
              <a:rPr lang="cs-CZ" smtClean="0"/>
              <a:t>(604-562 př.n.l.) dobyli </a:t>
            </a:r>
            <a:r>
              <a:rPr lang="cs-CZ"/>
              <a:t>Babylóňané dvakrát za sebou Jeruzalém</a:t>
            </a:r>
            <a:r>
              <a:rPr lang="cs-CZ"/>
              <a:t>. </a:t>
            </a:r>
            <a:endParaRPr lang="cs-CZ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mtClean="0"/>
              <a:t>Při </a:t>
            </a:r>
            <a:r>
              <a:rPr lang="cs-CZ"/>
              <a:t>druhém </a:t>
            </a:r>
            <a:r>
              <a:rPr lang="cs-CZ"/>
              <a:t>tažení </a:t>
            </a:r>
            <a:r>
              <a:rPr lang="cs-CZ" b="1" smtClean="0"/>
              <a:t>586 </a:t>
            </a:r>
            <a:r>
              <a:rPr lang="cs-CZ" b="1"/>
              <a:t>př.n.l</a:t>
            </a:r>
            <a:r>
              <a:rPr lang="cs-CZ" b="1"/>
              <a:t>. </a:t>
            </a:r>
            <a:r>
              <a:rPr lang="cs-CZ" smtClean="0"/>
              <a:t>Babylóňané</a:t>
            </a:r>
            <a:r>
              <a:rPr lang="cs-CZ" b="1" smtClean="0"/>
              <a:t> rozbořili </a:t>
            </a:r>
            <a:r>
              <a:rPr lang="cs-CZ" b="1"/>
              <a:t>Jeruzalémský chrám</a:t>
            </a:r>
            <a:r>
              <a:rPr lang="cs-CZ"/>
              <a:t> a judské elity </a:t>
            </a:r>
            <a:r>
              <a:rPr lang="cs-CZ" b="1"/>
              <a:t>deportovali do Babylónie</a:t>
            </a:r>
            <a:r>
              <a:rPr lang="cs-CZ"/>
              <a:t>. </a:t>
            </a:r>
            <a:endParaRPr lang="cs-CZ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b="1" smtClean="0"/>
              <a:t>Judské </a:t>
            </a:r>
            <a:r>
              <a:rPr lang="cs-CZ" b="1"/>
              <a:t>království </a:t>
            </a:r>
            <a:r>
              <a:rPr lang="cs-CZ" b="1" smtClean="0"/>
              <a:t>zaniklo.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019817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28690" y="16288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Babylónský exil (586-539 př.n.l.)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08191"/>
              </p:ext>
            </p:extLst>
          </p:nvPr>
        </p:nvGraphicFramePr>
        <p:xfrm>
          <a:off x="251520" y="2203688"/>
          <a:ext cx="86409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altLang="cs-CZ" sz="2000" b="1" smtClean="0">
                          <a:solidFill>
                            <a:schemeClr val="bg1"/>
                          </a:solidFill>
                        </a:rPr>
                        <a:t>Důsledky babylónského vpádu</a:t>
                      </a:r>
                      <a:endParaRPr lang="cs-CZ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000" b="1" smtClean="0">
                          <a:solidFill>
                            <a:schemeClr val="bg1"/>
                          </a:solidFill>
                        </a:rPr>
                        <a:t>Proměny judského náboženství v exilu</a:t>
                      </a:r>
                      <a:endParaRPr lang="cs-CZ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sz="2000" smtClean="0"/>
                        <a:t>Zánik Judského království</a:t>
                      </a:r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smtClean="0"/>
                        <a:t>Protosynagogální forma bohoslužby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sz="2000" smtClean="0"/>
                        <a:t>Zničení Jeruzalémského chrámu</a:t>
                      </a:r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smtClean="0"/>
                        <a:t>Písemná fixace náboženských tradic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sz="2000" smtClean="0"/>
                        <a:t>Přerušení chrámových obětí</a:t>
                      </a:r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smtClean="0"/>
                        <a:t>Idea nebeského chrámu (</a:t>
                      </a:r>
                      <a:r>
                        <a:rPr lang="cs-CZ" altLang="cs-CZ" sz="2000" i="1" smtClean="0"/>
                        <a:t>Ezechiel</a:t>
                      </a:r>
                      <a:r>
                        <a:rPr lang="cs-CZ" altLang="cs-CZ" sz="200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sz="2000" smtClean="0"/>
                        <a:t>Deportace judských elit do Babylónie</a:t>
                      </a:r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smtClean="0"/>
                        <a:t>Důraz na odlišnost a rituální čistotu.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smtClean="0"/>
                        <a:t>Nucený pobyt v doméně cizích božstev</a:t>
                      </a:r>
                      <a:endParaRPr lang="cs-CZ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smtClean="0"/>
                        <a:t>Exkluzívní monoteismus (</a:t>
                      </a:r>
                      <a:r>
                        <a:rPr lang="cs-CZ" altLang="cs-CZ" sz="2000" i="1" smtClean="0"/>
                        <a:t>Deuteroizajáš</a:t>
                      </a:r>
                      <a:r>
                        <a:rPr lang="cs-CZ" altLang="cs-CZ" sz="200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2978" y="4653136"/>
            <a:ext cx="8640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Roku </a:t>
            </a:r>
            <a:r>
              <a:rPr lang="cs-CZ" sz="2000" b="1"/>
              <a:t>539 př.n.l</a:t>
            </a:r>
            <a:r>
              <a:rPr lang="cs-CZ" sz="2000" b="1"/>
              <a:t>.</a:t>
            </a:r>
            <a:r>
              <a:rPr lang="cs-CZ" sz="2000"/>
              <a:t> </a:t>
            </a:r>
            <a:r>
              <a:rPr lang="cs-CZ" sz="2000" smtClean="0"/>
              <a:t>dobyl Babylón </a:t>
            </a:r>
            <a:r>
              <a:rPr lang="cs-CZ" sz="2000" b="1" smtClean="0"/>
              <a:t>perský král Kýros II. </a:t>
            </a:r>
            <a:r>
              <a:rPr lang="cs-CZ" sz="2000" smtClean="0"/>
              <a:t>(559-530 př.n.l.) a </a:t>
            </a:r>
            <a:r>
              <a:rPr lang="cs-CZ" sz="2000"/>
              <a:t>ukončil existenci </a:t>
            </a:r>
            <a:r>
              <a:rPr lang="cs-CZ" sz="2000" b="1"/>
              <a:t>Novobabylonské říše</a:t>
            </a:r>
            <a:r>
              <a:rPr lang="cs-CZ" sz="2000"/>
              <a:t>, zmítané za vlády </a:t>
            </a:r>
            <a:r>
              <a:rPr lang="cs-CZ" sz="2000" b="1"/>
              <a:t>posledního </a:t>
            </a:r>
            <a:r>
              <a:rPr lang="cs-CZ" sz="2000" b="1" smtClean="0"/>
              <a:t>babylónského krále </a:t>
            </a:r>
            <a:r>
              <a:rPr lang="cs-CZ" sz="2000" b="1"/>
              <a:t>Nabonida</a:t>
            </a:r>
            <a:r>
              <a:rPr lang="cs-CZ" sz="2000"/>
              <a:t> </a:t>
            </a:r>
            <a:r>
              <a:rPr lang="cs-CZ" sz="2000" smtClean="0"/>
              <a:t>(555-539 př.n.l.) vnitřními </a:t>
            </a:r>
            <a:r>
              <a:rPr lang="cs-CZ" sz="2000"/>
              <a:t>rozpory</a:t>
            </a:r>
            <a:r>
              <a:rPr lang="cs-CZ" sz="2000"/>
              <a:t>. </a:t>
            </a:r>
            <a:endParaRPr lang="cs-CZ" sz="2000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Připojením Babylónie se </a:t>
            </a:r>
            <a:r>
              <a:rPr lang="cs-CZ" sz="2000" b="1" smtClean="0"/>
              <a:t>Perská říše </a:t>
            </a:r>
            <a:r>
              <a:rPr lang="cs-CZ" sz="2000" smtClean="0"/>
              <a:t>stala největším státním útvarem, jaký byl dosud znám.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82747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Exkluzivní monoteismus</a:t>
            </a:r>
            <a:endParaRPr lang="cs-CZ" b="1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61" y="1578863"/>
            <a:ext cx="3749551" cy="42805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19515" y="1802978"/>
            <a:ext cx="369332" cy="27619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Finkelstein – Silberman 2010, s</a:t>
            </a:r>
            <a:r>
              <a:rPr lang="cs-CZ" sz="1200"/>
              <a:t>. </a:t>
            </a:r>
            <a:r>
              <a:rPr lang="cs-CZ" sz="1200" smtClean="0"/>
              <a:t>184.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251521" y="1484784"/>
            <a:ext cx="45365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Perské období </a:t>
            </a:r>
            <a:r>
              <a:rPr lang="cs-CZ" sz="2400" b="1">
                <a:solidFill>
                  <a:srgbClr val="C00000"/>
                </a:solidFill>
              </a:rPr>
              <a:t>(</a:t>
            </a:r>
            <a:r>
              <a:rPr lang="cs-CZ" sz="2400" b="1" smtClean="0">
                <a:solidFill>
                  <a:srgbClr val="C00000"/>
                </a:solidFill>
              </a:rPr>
              <a:t>539-332 </a:t>
            </a:r>
            <a:r>
              <a:rPr lang="cs-CZ" sz="2400" b="1">
                <a:solidFill>
                  <a:srgbClr val="C00000"/>
                </a:solidFill>
              </a:rPr>
              <a:t>př.n.l</a:t>
            </a:r>
            <a:r>
              <a:rPr lang="cs-CZ" sz="2400" b="1" smtClean="0">
                <a:solidFill>
                  <a:srgbClr val="C00000"/>
                </a:solidFill>
              </a:rPr>
              <a:t>.)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Judsko začleněno do Perské říše jako </a:t>
            </a:r>
            <a:r>
              <a:rPr lang="cs-CZ" altLang="cs-CZ" sz="2000"/>
              <a:t>provincie </a:t>
            </a:r>
            <a:r>
              <a:rPr lang="cs-CZ" altLang="cs-CZ" sz="2000" b="1" smtClean="0"/>
              <a:t>Jehud</a:t>
            </a:r>
            <a:r>
              <a:rPr lang="cs-CZ" altLang="cs-CZ" sz="2000" smtClean="0"/>
              <a:t>.</a:t>
            </a:r>
            <a:endParaRPr lang="cs-CZ" alt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Jehud spravován </a:t>
            </a:r>
            <a:r>
              <a:rPr lang="cs-CZ" altLang="cs-CZ" sz="2000" b="1" smtClean="0"/>
              <a:t>perskými úředníky judského původu</a:t>
            </a:r>
            <a:r>
              <a:rPr lang="cs-CZ" altLang="cs-CZ" sz="2000" smtClean="0"/>
              <a:t> (Ezdráš, Nehemjáš).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Střet </a:t>
            </a:r>
            <a:r>
              <a:rPr lang="cs-CZ" altLang="cs-CZ" sz="2000" b="1" smtClean="0"/>
              <a:t>tradičního judského náboženství </a:t>
            </a:r>
            <a:r>
              <a:rPr lang="cs-CZ" altLang="cs-CZ" sz="2000" smtClean="0"/>
              <a:t>s </a:t>
            </a:r>
            <a:r>
              <a:rPr lang="cs-CZ" altLang="cs-CZ" sz="2000" b="1" smtClean="0"/>
              <a:t>transformovaným náboženstvím navrátilců </a:t>
            </a:r>
            <a:r>
              <a:rPr lang="cs-CZ" altLang="cs-CZ" sz="2000" smtClean="0"/>
              <a:t>(tlak na rozlučování smíšených manželství).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Teokracie </a:t>
            </a:r>
            <a:r>
              <a:rPr lang="cs-CZ" altLang="cs-CZ" sz="2000" smtClean="0"/>
              <a:t>jako důsledek selhání judské monarchie, vývoj k </a:t>
            </a:r>
            <a:r>
              <a:rPr lang="cs-CZ" altLang="cs-CZ" sz="2000" b="1" smtClean="0"/>
              <a:t>mesianismu</a:t>
            </a:r>
            <a:r>
              <a:rPr lang="cs-CZ" altLang="cs-CZ" sz="2000" smtClean="0"/>
              <a:t>.</a:t>
            </a:r>
            <a:endParaRPr lang="cs-CZ" alt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Obnovení </a:t>
            </a:r>
            <a:r>
              <a:rPr lang="cs-CZ" altLang="cs-CZ" sz="2000" b="1" smtClean="0"/>
              <a:t>Jeruzalémského chrámu</a:t>
            </a:r>
            <a:r>
              <a:rPr lang="cs-CZ" altLang="cs-CZ" sz="2000" smtClean="0"/>
              <a:t> (Zerubábelův chrám, 520-515 </a:t>
            </a:r>
            <a:r>
              <a:rPr lang="cs-CZ" altLang="cs-CZ" sz="2000"/>
              <a:t>př.n.l.)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Samařané vyloučeni </a:t>
            </a:r>
            <a:r>
              <a:rPr lang="cs-CZ" altLang="cs-CZ" sz="2000" smtClean="0"/>
              <a:t>z lidu Izraele.</a:t>
            </a:r>
            <a:endParaRPr lang="cs-CZ" altLang="cs-CZ" sz="2000"/>
          </a:p>
        </p:txBody>
      </p:sp>
      <p:sp>
        <p:nvSpPr>
          <p:cNvPr id="6" name="TextovéPole 5"/>
          <p:cNvSpPr txBox="1"/>
          <p:nvPr/>
        </p:nvSpPr>
        <p:spPr>
          <a:xfrm>
            <a:off x="4857161" y="5925172"/>
            <a:ext cx="32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Perské provincie Jehud a Samaří.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373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0992" y="1491432"/>
            <a:ext cx="8591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Kýrův </a:t>
            </a:r>
            <a:r>
              <a:rPr lang="cs-CZ" sz="2400" b="1" smtClean="0">
                <a:solidFill>
                  <a:srgbClr val="C00000"/>
                </a:solidFill>
              </a:rPr>
              <a:t>válec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Akkadský nápis </a:t>
            </a:r>
            <a:r>
              <a:rPr lang="cs-CZ" sz="2000" b="1" smtClean="0"/>
              <a:t>perského krále Kýra II.</a:t>
            </a:r>
            <a:r>
              <a:rPr lang="cs-CZ" sz="2000" smtClean="0"/>
              <a:t> (559-530 př.n.l.), zhotovený krátce po získání Babylónu Peršany v roce </a:t>
            </a:r>
            <a:r>
              <a:rPr lang="cs-CZ" sz="2000" b="1" smtClean="0"/>
              <a:t>539 př.n.l.</a:t>
            </a:r>
            <a:endParaRPr lang="en-US" sz="2000" b="1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Doložen ve více verzích, což svědčí o jeho </a:t>
            </a:r>
            <a:r>
              <a:rPr lang="cs-CZ" sz="2000" b="1" smtClean="0"/>
              <a:t>propagandistickém šíření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endParaRPr lang="cs-CZ" sz="2000" b="1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05248"/>
            <a:ext cx="6057782" cy="30808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616883" y="2798861"/>
            <a:ext cx="369332" cy="33608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Pearce 2016, s. 52; srov. Rogerson 1996, s. 17.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286374" y="3574394"/>
            <a:ext cx="2256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Hliněný válec 22 x 10 cm (max. průměr),</a:t>
            </a:r>
            <a:r>
              <a:rPr lang="en-US" smtClean="0"/>
              <a:t> </a:t>
            </a:r>
            <a:r>
              <a:rPr lang="cs-CZ" smtClean="0"/>
              <a:t>dodatečně vyplněný sádrou. Nalezen </a:t>
            </a:r>
            <a:r>
              <a:rPr lang="cs-CZ"/>
              <a:t>1879 </a:t>
            </a:r>
            <a:r>
              <a:rPr lang="cs-CZ" smtClean="0"/>
              <a:t> v základech Mardukova chrámu Ésagil v Babylónu. Britské muzeum, Londýn.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91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66053" y="1627104"/>
            <a:ext cx="8597690" cy="475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smtClean="0"/>
              <a:t>(20) Já jsem Kýros, král veškerenstva, </a:t>
            </a:r>
            <a:r>
              <a:rPr lang="en-US" sz="2000" smtClean="0"/>
              <a:t>[...]</a:t>
            </a:r>
            <a:r>
              <a:rPr lang="cs-CZ" sz="2000" smtClean="0"/>
              <a:t> král Babylónu, král země Sumeru a</a:t>
            </a:r>
            <a:r>
              <a:rPr lang="cs-CZ" sz="2000"/>
              <a:t> </a:t>
            </a:r>
            <a:r>
              <a:rPr lang="cs-CZ" sz="2000" smtClean="0"/>
              <a:t>Akkadu, </a:t>
            </a:r>
            <a:r>
              <a:rPr lang="en-US" sz="2000" smtClean="0"/>
              <a:t>[...]</a:t>
            </a:r>
            <a:r>
              <a:rPr lang="cs-CZ" sz="2000" smtClean="0"/>
              <a:t>, věčné královské sémě, jehož vládu si bohové </a:t>
            </a:r>
            <a:r>
              <a:rPr lang="cs-CZ" sz="2000" b="1" smtClean="0">
                <a:solidFill>
                  <a:srgbClr val="FF0000"/>
                </a:solidFill>
              </a:rPr>
              <a:t>Bél </a:t>
            </a:r>
            <a:r>
              <a:rPr lang="en-US" sz="2000" b="1">
                <a:solidFill>
                  <a:srgbClr val="FF0000"/>
                </a:solidFill>
              </a:rPr>
              <a:t>[</a:t>
            </a:r>
            <a:r>
              <a:rPr lang="cs-CZ" sz="2000" b="1">
                <a:solidFill>
                  <a:srgbClr val="FF0000"/>
                </a:solidFill>
              </a:rPr>
              <a:t>tj</a:t>
            </a:r>
            <a:r>
              <a:rPr lang="cs-CZ" sz="2000" b="1">
                <a:solidFill>
                  <a:srgbClr val="FF0000"/>
                </a:solidFill>
              </a:rPr>
              <a:t>. </a:t>
            </a:r>
            <a:r>
              <a:rPr lang="cs-CZ" sz="2000" b="1" smtClean="0">
                <a:solidFill>
                  <a:srgbClr val="FF0000"/>
                </a:solidFill>
              </a:rPr>
              <a:t>Marduk</a:t>
            </a:r>
            <a:r>
              <a:rPr lang="en-US" sz="2000" b="1" smtClean="0">
                <a:solidFill>
                  <a:srgbClr val="FF0000"/>
                </a:solidFill>
              </a:rPr>
              <a:t>]</a:t>
            </a:r>
            <a:r>
              <a:rPr lang="cs-CZ" sz="2000" b="1" smtClean="0">
                <a:solidFill>
                  <a:srgbClr val="FF0000"/>
                </a:solidFill>
              </a:rPr>
              <a:t> a</a:t>
            </a:r>
            <a:r>
              <a:rPr lang="cs-CZ" sz="2000"/>
              <a:t> </a:t>
            </a:r>
            <a:r>
              <a:rPr lang="cs-CZ" sz="2000" b="1" smtClean="0">
                <a:solidFill>
                  <a:srgbClr val="FF0000"/>
                </a:solidFill>
              </a:rPr>
              <a:t>Nabú </a:t>
            </a:r>
            <a:r>
              <a:rPr lang="cs-CZ" sz="2000" smtClean="0"/>
              <a:t>zamilovali a po jehož k</a:t>
            </a:r>
            <a:r>
              <a:rPr lang="en-US" sz="2000" smtClean="0"/>
              <a:t>[</a:t>
            </a:r>
            <a:r>
              <a:rPr lang="cs-CZ" sz="2000" smtClean="0"/>
              <a:t>ralo</a:t>
            </a:r>
            <a:r>
              <a:rPr lang="en-US" sz="2000" smtClean="0"/>
              <a:t>]</a:t>
            </a:r>
            <a:r>
              <a:rPr lang="cs-CZ" sz="2000" smtClean="0"/>
              <a:t>vání pro spokojenost svých srdcí zatoužili.</a:t>
            </a:r>
          </a:p>
          <a:p>
            <a:r>
              <a:rPr lang="cs-CZ" sz="2000" smtClean="0"/>
              <a:t>Když d</a:t>
            </a:r>
            <a:r>
              <a:rPr lang="en-US" sz="2000" smtClean="0"/>
              <a:t>[o</a:t>
            </a:r>
            <a:r>
              <a:rPr lang="cs-CZ" sz="2000" smtClean="0"/>
              <a:t> ni</a:t>
            </a:r>
            <a:r>
              <a:rPr lang="en-US" sz="2000" smtClean="0"/>
              <a:t>]</a:t>
            </a:r>
            <a:r>
              <a:rPr lang="cs-CZ" sz="2000" smtClean="0"/>
              <a:t>tra Babylónu v míru jsem vstoupil, v radosti a jásotu jsem v</a:t>
            </a:r>
            <a:r>
              <a:rPr lang="cs-CZ" sz="2000"/>
              <a:t> </a:t>
            </a:r>
            <a:r>
              <a:rPr lang="cs-CZ" sz="2000" smtClean="0"/>
              <a:t>královském paláci zřídil sídlo svého panství. </a:t>
            </a:r>
            <a:r>
              <a:rPr lang="en-US" sz="2000" smtClean="0"/>
              <a:t>[...] </a:t>
            </a:r>
            <a:r>
              <a:rPr lang="cs-CZ" sz="2000" smtClean="0"/>
              <a:t>Mé početné vojsko vpochodovalo do nitra Babylónu v míru a já jsem nedopustil, aby se celé zem</a:t>
            </a:r>
            <a:r>
              <a:rPr lang="en-US" sz="2000" smtClean="0"/>
              <a:t>[</a:t>
            </a:r>
            <a:r>
              <a:rPr lang="cs-CZ" sz="2000" smtClean="0"/>
              <a:t>ě Sumeru</a:t>
            </a:r>
            <a:r>
              <a:rPr lang="en-US" sz="2000" smtClean="0"/>
              <a:t>]</a:t>
            </a:r>
            <a:r>
              <a:rPr lang="cs-CZ" sz="2000" smtClean="0"/>
              <a:t> a Akkadu zmocnil buřič </a:t>
            </a:r>
            <a:r>
              <a:rPr lang="en-US" sz="2000" smtClean="0"/>
              <a:t>[</a:t>
            </a:r>
            <a:r>
              <a:rPr lang="cs-CZ" sz="2000" smtClean="0"/>
              <a:t>tj. poslední babylonský král Nabonid</a:t>
            </a:r>
            <a:r>
              <a:rPr lang="en-US" sz="2000" smtClean="0"/>
              <a:t>]</a:t>
            </a:r>
            <a:r>
              <a:rPr lang="cs-CZ" sz="2000" smtClean="0"/>
              <a:t>. (25) O</a:t>
            </a:r>
            <a:r>
              <a:rPr lang="cs-CZ" sz="2000"/>
              <a:t> </a:t>
            </a:r>
            <a:r>
              <a:rPr lang="cs-CZ" sz="2000" smtClean="0"/>
              <a:t>blahobyt města Babylónu a</a:t>
            </a:r>
            <a:r>
              <a:rPr lang="cs-CZ" sz="2000"/>
              <a:t> </a:t>
            </a:r>
            <a:r>
              <a:rPr lang="cs-CZ" sz="2000" smtClean="0"/>
              <a:t>všech jeho svatyní jsem pečoval.</a:t>
            </a:r>
            <a:r>
              <a:rPr lang="en-US" sz="2000" smtClean="0"/>
              <a:t> [...] </a:t>
            </a:r>
          </a:p>
          <a:p>
            <a:r>
              <a:rPr lang="cs-CZ" sz="2000" smtClean="0"/>
              <a:t>(30) </a:t>
            </a:r>
            <a:r>
              <a:rPr lang="en-US" sz="2000" smtClean="0"/>
              <a:t>[...] Od [</a:t>
            </a:r>
            <a:r>
              <a:rPr lang="cs-CZ" sz="2000" smtClean="0"/>
              <a:t>Babylónu</a:t>
            </a:r>
            <a:r>
              <a:rPr lang="en-US" sz="2000" smtClean="0"/>
              <a:t>]</a:t>
            </a:r>
            <a:r>
              <a:rPr lang="cs-CZ" sz="2000" smtClean="0"/>
              <a:t> až po město Aššur a Súsy </a:t>
            </a:r>
            <a:r>
              <a:rPr lang="en-US" sz="2000" smtClean="0"/>
              <a:t>[</a:t>
            </a:r>
            <a:r>
              <a:rPr lang="cs-CZ" sz="2000" smtClean="0"/>
              <a:t>...</a:t>
            </a:r>
            <a:r>
              <a:rPr lang="en-US" sz="2000" smtClean="0"/>
              <a:t>]</a:t>
            </a:r>
            <a:r>
              <a:rPr lang="cs-CZ" sz="2000" smtClean="0"/>
              <a:t>, kde od minulých časů opuštěna byla jejich sídla, </a:t>
            </a:r>
            <a:r>
              <a:rPr lang="cs-CZ" sz="2000" b="1" smtClean="0">
                <a:solidFill>
                  <a:srgbClr val="FF0000"/>
                </a:solidFill>
              </a:rPr>
              <a:t>bohy</a:t>
            </a:r>
            <a:r>
              <a:rPr lang="cs-CZ" sz="2000" smtClean="0"/>
              <a:t>, již tam přebývali, </a:t>
            </a:r>
            <a:r>
              <a:rPr lang="cs-CZ" sz="2000" b="1" smtClean="0">
                <a:solidFill>
                  <a:srgbClr val="FF0000"/>
                </a:solidFill>
              </a:rPr>
              <a:t>jsem navrátil do jejich míst a</a:t>
            </a:r>
            <a:r>
              <a:rPr lang="cs-CZ" sz="2000"/>
              <a:t> </a:t>
            </a:r>
            <a:r>
              <a:rPr lang="cs-CZ" sz="2000" b="1" smtClean="0">
                <a:solidFill>
                  <a:srgbClr val="FF0000"/>
                </a:solidFill>
              </a:rPr>
              <a:t>zřídil </a:t>
            </a:r>
            <a:r>
              <a:rPr lang="cs-CZ" sz="2000" smtClean="0"/>
              <a:t>(jim tam) </a:t>
            </a:r>
            <a:r>
              <a:rPr lang="cs-CZ" sz="2000" b="1" smtClean="0">
                <a:solidFill>
                  <a:srgbClr val="FF0000"/>
                </a:solidFill>
              </a:rPr>
              <a:t>věčný příbytek. Všechen jejich lid jsem shromáždil a navrátil do jeho obydlí.</a:t>
            </a:r>
            <a:r>
              <a:rPr lang="cs-CZ" sz="2000" smtClean="0"/>
              <a:t> </a:t>
            </a:r>
            <a:r>
              <a:rPr lang="en-US" sz="2000" smtClean="0"/>
              <a:t>[...] </a:t>
            </a:r>
          </a:p>
          <a:p>
            <a:r>
              <a:rPr lang="cs-CZ" sz="2000" b="1" smtClean="0">
                <a:solidFill>
                  <a:srgbClr val="FF0000"/>
                </a:solidFill>
              </a:rPr>
              <a:t>Všichni bohové, které jsem uvedl do jejich svatyní</a:t>
            </a:r>
            <a:r>
              <a:rPr lang="cs-CZ" sz="2000" smtClean="0"/>
              <a:t>, (35) každý den </a:t>
            </a:r>
            <a:r>
              <a:rPr lang="cs-CZ" sz="2000" b="1" smtClean="0">
                <a:solidFill>
                  <a:srgbClr val="FF0000"/>
                </a:solidFill>
              </a:rPr>
              <a:t>před</a:t>
            </a:r>
            <a:r>
              <a:rPr lang="cs-CZ" sz="2000" smtClean="0"/>
              <a:t> </a:t>
            </a:r>
            <a:r>
              <a:rPr lang="cs-CZ" sz="2000" b="1" smtClean="0">
                <a:solidFill>
                  <a:srgbClr val="FF0000"/>
                </a:solidFill>
              </a:rPr>
              <a:t>Bélem a</a:t>
            </a:r>
            <a:r>
              <a:rPr lang="cs-CZ" sz="2000" smtClean="0"/>
              <a:t> </a:t>
            </a:r>
            <a:r>
              <a:rPr lang="cs-CZ" sz="2000" b="1" smtClean="0">
                <a:solidFill>
                  <a:srgbClr val="FF0000"/>
                </a:solidFill>
              </a:rPr>
              <a:t>Nabúem</a:t>
            </a:r>
            <a:r>
              <a:rPr lang="cs-CZ" sz="2000" smtClean="0"/>
              <a:t> o délce mých dnů nechť hovoří, nechť slova mně příznivá promlouvají</a:t>
            </a:r>
            <a:r>
              <a:rPr lang="en-US" sz="2000" smtClean="0"/>
              <a:t>[.]</a:t>
            </a:r>
            <a:endParaRPr lang="cs-CZ" sz="2000" smtClean="0"/>
          </a:p>
          <a:p>
            <a:pPr algn="r">
              <a:spcBef>
                <a:spcPts val="600"/>
              </a:spcBef>
            </a:pPr>
            <a:r>
              <a:rPr lang="cs-CZ" i="1" smtClean="0"/>
              <a:t>Kýrův válec</a:t>
            </a:r>
            <a:r>
              <a:rPr lang="cs-CZ" smtClean="0"/>
              <a:t> 20-35 (Prosecký 2015, s. 301-302). 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2355830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0724" y="2420888"/>
            <a:ext cx="8640960" cy="3831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smtClean="0"/>
              <a:t>(1) V prvním roce vlády Kýra, krále perského, se splnilo slovo Hospodinovo, (které mluvil) ústy Jeremjáše. </a:t>
            </a:r>
            <a:r>
              <a:rPr lang="cs-CZ" sz="2000" b="1" smtClean="0">
                <a:solidFill>
                  <a:srgbClr val="FF0000"/>
                </a:solidFill>
              </a:rPr>
              <a:t>Hospodin vzbudil ducha perského krále Kýra</a:t>
            </a:r>
            <a:r>
              <a:rPr lang="cs-CZ" sz="2000" smtClean="0"/>
              <a:t>, že dal po celém svém království rozhlásit a také zapsat: (2) „Toto praví Kýros, král perský: ,</a:t>
            </a:r>
            <a:r>
              <a:rPr lang="cs-CZ" sz="2000" b="1" smtClean="0">
                <a:solidFill>
                  <a:srgbClr val="FF0000"/>
                </a:solidFill>
              </a:rPr>
              <a:t>Hospodin</a:t>
            </a:r>
            <a:r>
              <a:rPr lang="cs-CZ" sz="2000" smtClean="0"/>
              <a:t>, Bůh nebes, </a:t>
            </a:r>
            <a:r>
              <a:rPr lang="cs-CZ" sz="2000" b="1" smtClean="0">
                <a:solidFill>
                  <a:srgbClr val="FF0000"/>
                </a:solidFill>
              </a:rPr>
              <a:t>mi dal všechna království země.</a:t>
            </a:r>
            <a:r>
              <a:rPr lang="cs-CZ" sz="2000" smtClean="0"/>
              <a:t> Pověřil mě, abych </a:t>
            </a:r>
            <a:r>
              <a:rPr lang="cs-CZ" sz="2000" b="1" smtClean="0">
                <a:solidFill>
                  <a:srgbClr val="FF0000"/>
                </a:solidFill>
              </a:rPr>
              <a:t>vybudoval dům v Jeruzalémě</a:t>
            </a:r>
            <a:r>
              <a:rPr lang="cs-CZ" sz="2000" smtClean="0"/>
              <a:t>, který je v Judsku. (3) Kdokoli z vás, ze všeho jeho lidu – Bůh buď s ním – se </a:t>
            </a:r>
            <a:r>
              <a:rPr lang="cs-CZ" sz="2000" b="1" smtClean="0">
                <a:solidFill>
                  <a:srgbClr val="FF0000"/>
                </a:solidFill>
              </a:rPr>
              <a:t>může vydat </a:t>
            </a:r>
            <a:r>
              <a:rPr lang="cs-CZ" sz="2000" smtClean="0"/>
              <a:t>(na cestu)</a:t>
            </a:r>
            <a:r>
              <a:rPr lang="cs-CZ" sz="2000" b="1" smtClean="0">
                <a:solidFill>
                  <a:srgbClr val="FF0000"/>
                </a:solidFill>
              </a:rPr>
              <a:t> do Jeruzaléma</a:t>
            </a:r>
            <a:r>
              <a:rPr lang="cs-CZ" sz="2000" smtClean="0"/>
              <a:t>, který je v Judsku, a </a:t>
            </a:r>
            <a:r>
              <a:rPr lang="cs-CZ" sz="2000" b="1" smtClean="0">
                <a:solidFill>
                  <a:srgbClr val="FF0000"/>
                </a:solidFill>
              </a:rPr>
              <a:t>stavět dům Hospodina</a:t>
            </a:r>
            <a:r>
              <a:rPr lang="cs-CZ" sz="2000" smtClean="0"/>
              <a:t>, Boha Izraele, toho Boha, který je v Jeruzalémě. </a:t>
            </a:r>
            <a:r>
              <a:rPr lang="en-US" sz="2000" smtClean="0"/>
              <a:t>[...]</a:t>
            </a:r>
            <a:r>
              <a:rPr lang="cs-CZ" sz="2000" smtClean="0"/>
              <a:t>‘“</a:t>
            </a:r>
          </a:p>
          <a:p>
            <a:r>
              <a:rPr lang="cs-CZ" sz="2000" smtClean="0"/>
              <a:t>(5) Tu se vydali na cestu představitelé judských a benjamínských rodů, kněží a</a:t>
            </a:r>
            <a:r>
              <a:rPr lang="cs-CZ" sz="2000"/>
              <a:t> </a:t>
            </a:r>
            <a:r>
              <a:rPr lang="cs-CZ" sz="2000" smtClean="0"/>
              <a:t>levité, všichni, jejichž ducha probudil Bůh, aby </a:t>
            </a:r>
            <a:r>
              <a:rPr lang="cs-CZ" sz="2000" b="1" smtClean="0">
                <a:solidFill>
                  <a:srgbClr val="FF0000"/>
                </a:solidFill>
              </a:rPr>
              <a:t>stavěli Hospodinův dům v</a:t>
            </a:r>
            <a:r>
              <a:rPr lang="cs-CZ" sz="2000"/>
              <a:t> </a:t>
            </a:r>
            <a:r>
              <a:rPr lang="cs-CZ" sz="2000" b="1" smtClean="0">
                <a:solidFill>
                  <a:srgbClr val="FF0000"/>
                </a:solidFill>
              </a:rPr>
              <a:t>Jeruzalémě</a:t>
            </a:r>
            <a:r>
              <a:rPr lang="cs-CZ" sz="2000" smtClean="0"/>
              <a:t>. </a:t>
            </a:r>
            <a:r>
              <a:rPr lang="en-US" sz="2000" smtClean="0"/>
              <a:t>[...]</a:t>
            </a:r>
            <a:r>
              <a:rPr lang="cs-CZ" sz="2000" smtClean="0"/>
              <a:t> (7) Král Kýros také </a:t>
            </a:r>
            <a:r>
              <a:rPr lang="cs-CZ" sz="2000" b="1" smtClean="0">
                <a:solidFill>
                  <a:srgbClr val="FF0000"/>
                </a:solidFill>
              </a:rPr>
              <a:t>vydal předměty Hospodinova domu</a:t>
            </a:r>
            <a:r>
              <a:rPr lang="cs-CZ" sz="2000" smtClean="0"/>
              <a:t>, které Nebúkadnesar odnesl z Jeruzaléma a dal do domu svého boha. </a:t>
            </a:r>
            <a:r>
              <a:rPr lang="en-US" sz="2000" smtClean="0"/>
              <a:t>[...]</a:t>
            </a:r>
            <a:endParaRPr lang="cs-CZ" sz="2000" smtClean="0"/>
          </a:p>
          <a:p>
            <a:pPr algn="r">
              <a:spcBef>
                <a:spcPts val="600"/>
              </a:spcBef>
            </a:pPr>
            <a:r>
              <a:rPr lang="cs-CZ" i="1" smtClean="0"/>
              <a:t>Ezdráš </a:t>
            </a:r>
            <a:r>
              <a:rPr lang="cs-CZ" smtClean="0"/>
              <a:t>1,1-8; srov. </a:t>
            </a:r>
            <a:r>
              <a:rPr lang="cs-CZ" i="1" smtClean="0"/>
              <a:t>2 Paralipomenon </a:t>
            </a:r>
            <a:r>
              <a:rPr lang="cs-CZ" smtClean="0"/>
              <a:t>36,22-23; </a:t>
            </a:r>
            <a:r>
              <a:rPr lang="cs-CZ" i="1" smtClean="0"/>
              <a:t>Ezdráš </a:t>
            </a:r>
            <a:r>
              <a:rPr lang="cs-CZ" smtClean="0"/>
              <a:t>6,1-5 (</a:t>
            </a:r>
            <a:r>
              <a:rPr lang="cs-CZ"/>
              <a:t>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9818" y="1484784"/>
            <a:ext cx="863186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Ohlas Kýrova nápisu v Bibli</a:t>
            </a:r>
            <a:endParaRPr lang="en-US" sz="2400" b="1" smtClean="0">
              <a:solidFill>
                <a:srgbClr val="C00000"/>
              </a:solidFill>
            </a:endParaRP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Specifické využití, neboť nápis se zmiňuje </a:t>
            </a:r>
            <a:r>
              <a:rPr lang="cs-CZ" sz="2000" b="1" smtClean="0"/>
              <a:t>jen o oblastech východně od Tigridu</a:t>
            </a:r>
            <a:r>
              <a:rPr lang="cs-CZ" sz="20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2185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312783" y="2996952"/>
            <a:ext cx="4525598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altLang="cs-CZ" sz="2000"/>
              <a:t>(5) </a:t>
            </a:r>
            <a:r>
              <a:rPr lang="cs-CZ" altLang="cs-CZ" sz="2000" b="1">
                <a:solidFill>
                  <a:srgbClr val="FF0000"/>
                </a:solidFill>
              </a:rPr>
              <a:t>Já jsem Hospodin a jiného už není, </a:t>
            </a:r>
          </a:p>
          <a:p>
            <a:r>
              <a:rPr lang="cs-CZ" altLang="cs-CZ" sz="2000" b="1">
                <a:solidFill>
                  <a:srgbClr val="FF0000"/>
                </a:solidFill>
              </a:rPr>
              <a:t>mimo mne žádného Boha není</a:t>
            </a:r>
            <a:r>
              <a:rPr lang="cs-CZ" altLang="cs-CZ" sz="2000"/>
              <a:t>.</a:t>
            </a:r>
          </a:p>
          <a:p>
            <a:r>
              <a:rPr lang="cs-CZ" altLang="cs-CZ" sz="2000"/>
              <a:t>Přepásal jsem tě </a:t>
            </a:r>
            <a:r>
              <a:rPr lang="en-US" altLang="cs-CZ" sz="2000"/>
              <a:t>[K</a:t>
            </a:r>
            <a:r>
              <a:rPr lang="cs-CZ" altLang="cs-CZ" sz="2000"/>
              <a:t>ýra</a:t>
            </a:r>
            <a:r>
              <a:rPr lang="en-US" altLang="cs-CZ" sz="2000"/>
              <a:t>]</a:t>
            </a:r>
            <a:r>
              <a:rPr lang="cs-CZ" altLang="cs-CZ" sz="2000"/>
              <a:t>, ač jsi mě neznal, </a:t>
            </a:r>
          </a:p>
          <a:p>
            <a:r>
              <a:rPr lang="cs-CZ" altLang="cs-CZ" sz="2000"/>
              <a:t>(6) aby poznali od slunce východu</a:t>
            </a:r>
          </a:p>
          <a:p>
            <a:r>
              <a:rPr lang="cs-CZ" altLang="cs-CZ" sz="2000"/>
              <a:t>až na západ, že kromě mne nic není.</a:t>
            </a:r>
          </a:p>
          <a:p>
            <a:r>
              <a:rPr lang="cs-CZ" altLang="cs-CZ" sz="2000"/>
              <a:t>(7) </a:t>
            </a:r>
            <a:r>
              <a:rPr lang="cs-CZ" altLang="cs-CZ" sz="2000" b="1">
                <a:solidFill>
                  <a:srgbClr val="FF0000"/>
                </a:solidFill>
              </a:rPr>
              <a:t>Já jsem Hospodin a jiného už není.</a:t>
            </a:r>
          </a:p>
          <a:p>
            <a:r>
              <a:rPr lang="cs-CZ" altLang="cs-CZ" sz="2000"/>
              <a:t>Já vytvářím světlo a tvořím tmu,</a:t>
            </a:r>
          </a:p>
          <a:p>
            <a:r>
              <a:rPr lang="cs-CZ" altLang="cs-CZ" sz="2000"/>
              <a:t>Působím pokoj a tvořím zlo,</a:t>
            </a:r>
          </a:p>
          <a:p>
            <a:r>
              <a:rPr lang="cs-CZ" altLang="cs-CZ" sz="2000" b="1">
                <a:solidFill>
                  <a:srgbClr val="FF0000"/>
                </a:solidFill>
              </a:rPr>
              <a:t>Já Hospodin konám všechny tyto věci.</a:t>
            </a:r>
          </a:p>
          <a:p>
            <a:pPr algn="r">
              <a:spcBef>
                <a:spcPts val="600"/>
              </a:spcBef>
            </a:pPr>
            <a:r>
              <a:rPr lang="cs-CZ" altLang="cs-CZ" i="1"/>
              <a:t>Izajáš</a:t>
            </a:r>
            <a:r>
              <a:rPr lang="cs-CZ" altLang="cs-CZ"/>
              <a:t> </a:t>
            </a:r>
            <a:r>
              <a:rPr lang="cs-CZ" altLang="cs-CZ" smtClean="0"/>
              <a:t>45,5-7 </a:t>
            </a:r>
            <a:r>
              <a:rPr lang="cs-CZ"/>
              <a:t>(ČEP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1518" y="2667546"/>
            <a:ext cx="40612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V konfrontaci s cizími bohy se </a:t>
            </a:r>
            <a:r>
              <a:rPr lang="cs-CZ" sz="2000" i="1" smtClean="0"/>
              <a:t>Deuteroizajáš</a:t>
            </a:r>
            <a:r>
              <a:rPr lang="cs-CZ" sz="2000" smtClean="0"/>
              <a:t> uchýlil k radikálnímu řešení </a:t>
            </a:r>
            <a:r>
              <a:rPr lang="cs-CZ" sz="2000"/>
              <a:t>– </a:t>
            </a:r>
            <a:r>
              <a:rPr lang="cs-CZ" sz="2000" b="1" smtClean="0"/>
              <a:t>popřel jejich existenci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Bohové cizích národů (</a:t>
            </a:r>
            <a:r>
              <a:rPr lang="cs-CZ" sz="2000" i="1" smtClean="0"/>
              <a:t>gojim</a:t>
            </a:r>
            <a:r>
              <a:rPr lang="cs-CZ" sz="2000" smtClean="0"/>
              <a:t>) jsou </a:t>
            </a:r>
            <a:r>
              <a:rPr lang="cs-CZ" sz="2000" b="1" smtClean="0"/>
              <a:t>bezmocné modly </a:t>
            </a:r>
            <a:r>
              <a:rPr lang="cs-CZ" sz="2000" smtClean="0"/>
              <a:t>(</a:t>
            </a:r>
            <a:r>
              <a:rPr lang="cs-CZ" sz="2000" i="1" smtClean="0"/>
              <a:t>pesel</a:t>
            </a:r>
            <a:r>
              <a:rPr lang="cs-CZ" sz="2000" smtClean="0"/>
              <a:t>), protože jde jen o lidské výtvory. Odtud </a:t>
            </a:r>
            <a:r>
              <a:rPr lang="cs-CZ" sz="2000" b="1" smtClean="0"/>
              <a:t>modloslužebnictví</a:t>
            </a:r>
            <a:r>
              <a:rPr lang="cs-CZ" sz="2000" smtClean="0"/>
              <a:t> (idolatrie).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Exkluzívní monoteismus přesto umožňuje </a:t>
            </a:r>
            <a:r>
              <a:rPr lang="cs-CZ" sz="2000"/>
              <a:t>označit </a:t>
            </a:r>
            <a:r>
              <a:rPr lang="cs-CZ" sz="2000" b="1"/>
              <a:t>Kýra</a:t>
            </a:r>
            <a:r>
              <a:rPr lang="cs-CZ" sz="2000"/>
              <a:t> </a:t>
            </a:r>
            <a:r>
              <a:rPr lang="cs-CZ" sz="2000" smtClean="0"/>
              <a:t>za (neznalého) </a:t>
            </a:r>
            <a:r>
              <a:rPr lang="cs-CZ" sz="2000" b="1"/>
              <a:t>„Hospodinova pomazaného</a:t>
            </a:r>
            <a:r>
              <a:rPr lang="cs-CZ" sz="2000" b="1"/>
              <a:t>“ </a:t>
            </a:r>
            <a:r>
              <a:rPr lang="cs-CZ" sz="2000" smtClean="0"/>
              <a:t>(</a:t>
            </a:r>
            <a:r>
              <a:rPr lang="cs-CZ" sz="2000" i="1" smtClean="0"/>
              <a:t>mašíach</a:t>
            </a:r>
            <a:r>
              <a:rPr lang="cs-CZ" sz="2000" smtClean="0"/>
              <a:t>; </a:t>
            </a:r>
            <a:r>
              <a:rPr lang="cs-CZ" sz="2000" i="1" smtClean="0"/>
              <a:t>Iz</a:t>
            </a:r>
            <a:r>
              <a:rPr lang="cs-CZ" sz="2000" smtClean="0"/>
              <a:t> </a:t>
            </a:r>
            <a:r>
              <a:rPr lang="cs-CZ" sz="2000"/>
              <a:t>45,1</a:t>
            </a:r>
            <a:r>
              <a:rPr lang="cs-CZ" sz="2000" smtClean="0"/>
              <a:t>).</a:t>
            </a:r>
            <a:endParaRPr lang="cs-CZ" sz="2000"/>
          </a:p>
        </p:txBody>
      </p:sp>
      <p:sp>
        <p:nvSpPr>
          <p:cNvPr id="8" name="TextovéPole 7"/>
          <p:cNvSpPr txBox="1"/>
          <p:nvPr/>
        </p:nvSpPr>
        <p:spPr>
          <a:xfrm>
            <a:off x="251519" y="1513384"/>
            <a:ext cx="85868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sz="2400" b="1">
                <a:solidFill>
                  <a:srgbClr val="C00000"/>
                </a:solidFill>
              </a:rPr>
              <a:t>Nejstarší exkluzivně monoteistická proklamace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Mladší vrstva knihy </a:t>
            </a:r>
            <a:r>
              <a:rPr lang="cs-CZ" sz="2000" i="1" smtClean="0"/>
              <a:t>Izajáš</a:t>
            </a:r>
            <a:r>
              <a:rPr lang="cs-CZ" sz="2000" smtClean="0"/>
              <a:t>, </a:t>
            </a:r>
            <a:r>
              <a:rPr lang="cs-CZ" sz="2000"/>
              <a:t>spadající do </a:t>
            </a:r>
            <a:r>
              <a:rPr lang="cs-CZ" sz="2000" b="1"/>
              <a:t>poslední třetiny 6. stol. př.n.l</a:t>
            </a:r>
            <a:r>
              <a:rPr lang="cs-CZ" sz="2000" b="1"/>
              <a:t>.</a:t>
            </a:r>
            <a:r>
              <a:rPr lang="cs-CZ" sz="2000"/>
              <a:t> </a:t>
            </a:r>
            <a:r>
              <a:rPr lang="cs-CZ" sz="2000" smtClean="0"/>
              <a:t>a</a:t>
            </a:r>
            <a:r>
              <a:rPr lang="cs-CZ" sz="2000"/>
              <a:t> </a:t>
            </a:r>
            <a:r>
              <a:rPr lang="cs-CZ" sz="2000" smtClean="0"/>
              <a:t>označovaná </a:t>
            </a:r>
            <a:r>
              <a:rPr lang="cs-CZ" sz="2000"/>
              <a:t>jako </a:t>
            </a:r>
            <a:r>
              <a:rPr lang="cs-CZ" sz="2000" b="1" i="1"/>
              <a:t>Deuteroizajáš</a:t>
            </a:r>
            <a:r>
              <a:rPr lang="cs-CZ" sz="2000"/>
              <a:t> (dosl. „druhý Izajáš“; </a:t>
            </a:r>
            <a:r>
              <a:rPr lang="cs-CZ" sz="2000" i="1"/>
              <a:t>Iz</a:t>
            </a:r>
            <a:r>
              <a:rPr lang="cs-CZ" sz="2000"/>
              <a:t> </a:t>
            </a:r>
            <a:r>
              <a:rPr lang="cs-CZ" sz="2000"/>
              <a:t>40-55</a:t>
            </a:r>
            <a:r>
              <a:rPr lang="cs-CZ" sz="2000" smtClean="0"/>
              <a:t>).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765230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0699" y="1510333"/>
            <a:ext cx="85689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Invektivy </a:t>
            </a:r>
            <a:r>
              <a:rPr lang="cs-CZ" sz="2400" b="1" i="1" smtClean="0">
                <a:solidFill>
                  <a:srgbClr val="C00000"/>
                </a:solidFill>
              </a:rPr>
              <a:t>Deuteroizajáše</a:t>
            </a:r>
            <a:r>
              <a:rPr lang="cs-CZ" sz="2400" b="1" smtClean="0">
                <a:solidFill>
                  <a:srgbClr val="C00000"/>
                </a:solidFill>
              </a:rPr>
              <a:t> proti idolatrii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Kýros je ve své dějinné roli uznáván, přestože se </a:t>
            </a:r>
            <a:r>
              <a:rPr lang="cs-CZ" sz="2000" i="1" smtClean="0"/>
              <a:t>Deuteroizajáš</a:t>
            </a:r>
            <a:r>
              <a:rPr lang="cs-CZ" sz="2000" smtClean="0"/>
              <a:t> </a:t>
            </a:r>
            <a:r>
              <a:rPr lang="cs-CZ" sz="2000" b="1" smtClean="0"/>
              <a:t>vysmívá babylónským bohům</a:t>
            </a:r>
            <a:r>
              <a:rPr lang="cs-CZ" sz="2000" smtClean="0"/>
              <a:t>, kterých se perský král dovolává.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0699" y="2672189"/>
            <a:ext cx="8496944" cy="13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/>
              <a:t>(9) Výrobci </a:t>
            </a:r>
            <a:r>
              <a:rPr lang="cs-CZ" sz="2000" b="1">
                <a:solidFill>
                  <a:srgbClr val="FF0000"/>
                </a:solidFill>
              </a:rPr>
              <a:t>model (</a:t>
            </a:r>
            <a:r>
              <a:rPr lang="cs-CZ" sz="2000" b="1" i="1">
                <a:solidFill>
                  <a:srgbClr val="FF0000"/>
                </a:solidFill>
              </a:rPr>
              <a:t>pesel</a:t>
            </a:r>
            <a:r>
              <a:rPr lang="cs-CZ" sz="2000" b="1">
                <a:solidFill>
                  <a:srgbClr val="FF0000"/>
                </a:solidFill>
              </a:rPr>
              <a:t>)</a:t>
            </a:r>
            <a:r>
              <a:rPr lang="cs-CZ" sz="2000" i="1"/>
              <a:t> </a:t>
            </a:r>
            <a:r>
              <a:rPr lang="cs-CZ" sz="2000"/>
              <a:t>jsou všichni k ničemu; modly, které mají za žádoucí, jim nijak neprospějí. Jejich svědkové, ti nic nevidí a nic nevědí, jsou jen pro ostudu. (10) Kdo si boha vyrábí, jen modlu si odlévá; nebude z toho mít žádný prospěch.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Izajáš</a:t>
            </a:r>
            <a:r>
              <a:rPr lang="cs-CZ" smtClean="0"/>
              <a:t> 44,9-10 (</a:t>
            </a:r>
            <a:r>
              <a:rPr lang="cs-CZ"/>
              <a:t>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9902" y="4184357"/>
            <a:ext cx="8496943" cy="13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smtClean="0">
                <a:solidFill>
                  <a:srgbClr val="FF0000"/>
                </a:solidFill>
              </a:rPr>
              <a:t>Bél </a:t>
            </a:r>
            <a:r>
              <a:rPr lang="en-US" sz="2000" b="1" smtClean="0">
                <a:solidFill>
                  <a:srgbClr val="FF0000"/>
                </a:solidFill>
              </a:rPr>
              <a:t>[</a:t>
            </a:r>
            <a:r>
              <a:rPr lang="cs-CZ" sz="2000" b="1" smtClean="0">
                <a:solidFill>
                  <a:srgbClr val="FF0000"/>
                </a:solidFill>
              </a:rPr>
              <a:t>tj. Marduk</a:t>
            </a:r>
            <a:r>
              <a:rPr lang="en-US" sz="2000" b="1" smtClean="0">
                <a:solidFill>
                  <a:srgbClr val="FF0000"/>
                </a:solidFill>
              </a:rPr>
              <a:t>]</a:t>
            </a:r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cs-CZ" sz="2000" smtClean="0"/>
              <a:t>klesl</a:t>
            </a:r>
            <a:r>
              <a:rPr lang="cs-CZ" sz="2000"/>
              <a:t>, </a:t>
            </a:r>
            <a:r>
              <a:rPr lang="cs-CZ" sz="2000" b="1">
                <a:solidFill>
                  <a:srgbClr val="FF0000"/>
                </a:solidFill>
              </a:rPr>
              <a:t>Nébo </a:t>
            </a:r>
            <a:r>
              <a:rPr lang="en-US" sz="2000" b="1" smtClean="0">
                <a:solidFill>
                  <a:srgbClr val="FF0000"/>
                </a:solidFill>
              </a:rPr>
              <a:t>[</a:t>
            </a:r>
            <a:r>
              <a:rPr lang="cs-CZ" sz="2000" b="1" smtClean="0">
                <a:solidFill>
                  <a:srgbClr val="FF0000"/>
                </a:solidFill>
              </a:rPr>
              <a:t>tj. Nabú</a:t>
            </a:r>
            <a:r>
              <a:rPr lang="en-US" sz="2000" b="1" smtClean="0">
                <a:solidFill>
                  <a:srgbClr val="FF0000"/>
                </a:solidFill>
              </a:rPr>
              <a:t>]</a:t>
            </a:r>
            <a:r>
              <a:rPr lang="cs-CZ" sz="2000" smtClean="0"/>
              <a:t> se </a:t>
            </a:r>
            <a:r>
              <a:rPr lang="cs-CZ" sz="2000"/>
              <a:t>zhroutil, </a:t>
            </a:r>
          </a:p>
          <a:p>
            <a:r>
              <a:rPr lang="cs-CZ" sz="2000"/>
              <a:t>jejich modlářské stvůry</a:t>
            </a:r>
          </a:p>
          <a:p>
            <a:r>
              <a:rPr lang="cs-CZ" sz="2000"/>
              <a:t>byly </a:t>
            </a:r>
            <a:r>
              <a:rPr lang="cs-CZ" sz="2000" smtClean="0"/>
              <a:t>(naloženy) </a:t>
            </a:r>
            <a:r>
              <a:rPr lang="cs-CZ" sz="2000"/>
              <a:t>na zvěř a na </a:t>
            </a:r>
            <a:r>
              <a:rPr lang="cs-CZ" sz="2000"/>
              <a:t>dobytek</a:t>
            </a:r>
            <a:r>
              <a:rPr lang="cs-CZ" sz="2000" smtClean="0"/>
              <a:t>[.]</a:t>
            </a:r>
          </a:p>
          <a:p>
            <a:pPr algn="r">
              <a:spcBef>
                <a:spcPts val="600"/>
              </a:spcBef>
            </a:pPr>
            <a:r>
              <a:rPr lang="cs-CZ" i="1" smtClean="0"/>
              <a:t>Izajáš</a:t>
            </a:r>
            <a:r>
              <a:rPr lang="cs-CZ" smtClean="0"/>
              <a:t> 46,1 </a:t>
            </a:r>
            <a:r>
              <a:rPr lang="cs-CZ"/>
              <a:t>(ČEP </a:t>
            </a:r>
            <a:r>
              <a:rPr lang="cs-CZ" baseline="30000"/>
              <a:t>22/9</a:t>
            </a:r>
            <a:r>
              <a:rPr lang="cs-CZ"/>
              <a:t>2019</a:t>
            </a:r>
            <a:r>
              <a:rPr lang="cs-CZ" smtClean="0"/>
              <a:t>).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99902" y="5661248"/>
            <a:ext cx="849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Biblické pojetí </a:t>
            </a:r>
            <a:r>
              <a:rPr lang="cs-CZ" sz="2000" b="1"/>
              <a:t>pohanství</a:t>
            </a:r>
            <a:r>
              <a:rPr lang="cs-CZ" sz="2000"/>
              <a:t> natolik sugestivní, že dlouho </a:t>
            </a:r>
            <a:r>
              <a:rPr lang="cs-CZ" sz="2000"/>
              <a:t>podvazovalo </a:t>
            </a:r>
            <a:r>
              <a:rPr lang="cs-CZ" sz="2000" smtClean="0"/>
              <a:t>religionistický </a:t>
            </a:r>
            <a:r>
              <a:rPr lang="cs-CZ" sz="2000"/>
              <a:t>výzkum starověkých náboženství</a:t>
            </a:r>
            <a:r>
              <a:rPr lang="cs-CZ" sz="2000"/>
              <a:t>.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98550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9912"/>
            <a:ext cx="2954547" cy="583954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8606667" y="339912"/>
            <a:ext cx="369332" cy="28909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Pečírka et al. </a:t>
            </a:r>
            <a:r>
              <a:rPr lang="cs-CZ" sz="1200" baseline="30000"/>
              <a:t>3</a:t>
            </a:r>
            <a:r>
              <a:rPr lang="cs-CZ" sz="1200"/>
              <a:t>1989, díl I, s. 318, obr. 9</a:t>
            </a:r>
            <a:r>
              <a:rPr lang="cs-CZ" sz="1200" smtClean="0"/>
              <a:t>.</a:t>
            </a:r>
            <a:endParaRPr lang="cs-CZ" sz="120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53876"/>
            <a:ext cx="54006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Starověká Syropalestina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Oblast při </a:t>
            </a:r>
            <a:r>
              <a:rPr lang="cs-CZ" sz="2000" b="1" smtClean="0"/>
              <a:t>východním pobřeží Středozemního moře</a:t>
            </a:r>
            <a:r>
              <a:rPr lang="cs-CZ" sz="2000" smtClean="0"/>
              <a:t> (dn. Kypr, Libanon, Sýrie, jv. Turecko, Izrael, Palestina, Jordánsko).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Levanta</a:t>
            </a:r>
            <a:r>
              <a:rPr lang="cs-CZ" sz="2000" smtClean="0"/>
              <a:t> – raně novověké označení (z </a:t>
            </a:r>
            <a:r>
              <a:rPr lang="en-US" sz="2000" smtClean="0"/>
              <a:t>fr.</a:t>
            </a:r>
            <a:r>
              <a:rPr lang="cs-CZ" sz="2000" smtClean="0"/>
              <a:t> </a:t>
            </a:r>
            <a:r>
              <a:rPr lang="en-US" sz="2000" i="1" smtClean="0"/>
              <a:t>soleil</a:t>
            </a:r>
            <a:r>
              <a:rPr lang="en-US" sz="2000" smtClean="0"/>
              <a:t> </a:t>
            </a:r>
            <a:r>
              <a:rPr lang="cs-CZ" sz="2000" i="1" smtClean="0"/>
              <a:t>levant – </a:t>
            </a:r>
            <a:r>
              <a:rPr lang="cs-CZ" sz="2000" smtClean="0"/>
              <a:t>„vycházející slunce“).</a:t>
            </a:r>
            <a:endParaRPr lang="en-US" sz="2000" smtClean="0"/>
          </a:p>
          <a:p>
            <a:pPr marL="288000" indent="-288000">
              <a:spcBef>
                <a:spcPts val="3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en-US" sz="2000" b="1" smtClean="0"/>
              <a:t>Kana</a:t>
            </a:r>
            <a:r>
              <a:rPr lang="cs-CZ" sz="2000" b="1" smtClean="0"/>
              <a:t>án</a:t>
            </a:r>
            <a:r>
              <a:rPr lang="cs-CZ" sz="2000" smtClean="0"/>
              <a:t> – starověké označení (akkad. </a:t>
            </a:r>
            <a:r>
              <a:rPr lang="cs-CZ" sz="2000" i="1" smtClean="0"/>
              <a:t>kinachchu – „</a:t>
            </a:r>
            <a:r>
              <a:rPr lang="cs-CZ" sz="2000" smtClean="0"/>
              <a:t>purpur“, barvivo vyvážené z Foiníkie). </a:t>
            </a:r>
          </a:p>
          <a:p>
            <a:pPr>
              <a:spcBef>
                <a:spcPts val="600"/>
              </a:spcBef>
            </a:pPr>
            <a:r>
              <a:rPr lang="cs-CZ" sz="2000" b="1" smtClean="0">
                <a:solidFill>
                  <a:srgbClr val="C00000"/>
                </a:solidFill>
              </a:rPr>
              <a:t>Sýrie</a:t>
            </a:r>
          </a:p>
          <a:p>
            <a:pPr marL="288000" indent="-288000"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mtClean="0"/>
              <a:t>Města: Ugarit, Aleppo, Ebla, Damašek.</a:t>
            </a:r>
          </a:p>
          <a:p>
            <a:pPr>
              <a:spcBef>
                <a:spcPts val="300"/>
              </a:spcBef>
            </a:pPr>
            <a:r>
              <a:rPr lang="cs-CZ" sz="2000" b="1" smtClean="0">
                <a:solidFill>
                  <a:srgbClr val="C00000"/>
                </a:solidFill>
              </a:rPr>
              <a:t>Foiníkie </a:t>
            </a:r>
            <a:r>
              <a:rPr lang="cs-CZ" sz="2000" b="1" smtClean="0"/>
              <a:t>(dn. Libanon)</a:t>
            </a:r>
          </a:p>
          <a:p>
            <a:pPr marL="288000" indent="-288000"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Města</a:t>
            </a:r>
            <a:r>
              <a:rPr lang="cs-CZ" smtClean="0"/>
              <a:t>: Byblos (Gebal, dn. Džubajl), Bérytos (dn. Bejrút), Sidón (dn. Sajdá), Tyros (dn. Súr).</a:t>
            </a:r>
            <a:endParaRPr lang="cs-CZ"/>
          </a:p>
          <a:p>
            <a:pPr>
              <a:spcBef>
                <a:spcPts val="300"/>
              </a:spcBef>
            </a:pPr>
            <a:r>
              <a:rPr lang="cs-CZ" sz="2000" b="1" smtClean="0">
                <a:solidFill>
                  <a:srgbClr val="C00000"/>
                </a:solidFill>
              </a:rPr>
              <a:t>Palestina </a:t>
            </a:r>
            <a:r>
              <a:rPr lang="cs-CZ" sz="2000" b="1" smtClean="0"/>
              <a:t>(dn. Stát Izrael a Palestinský stát)</a:t>
            </a:r>
          </a:p>
          <a:p>
            <a:pPr marL="288000" indent="-288000"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Města</a:t>
            </a:r>
            <a:r>
              <a:rPr lang="cs-CZ" smtClean="0"/>
              <a:t>: Chasór, Megido, Samaří, Jericho, Jeruzalém, Ekron, Ašdod, Aškalón, Gáza.</a:t>
            </a:r>
            <a:endParaRPr lang="cs-CZ"/>
          </a:p>
          <a:p>
            <a:pPr>
              <a:spcBef>
                <a:spcPts val="300"/>
              </a:spcBef>
            </a:pPr>
            <a:r>
              <a:rPr lang="cs-CZ" sz="2000" b="1" smtClean="0">
                <a:solidFill>
                  <a:srgbClr val="C00000"/>
                </a:solidFill>
              </a:rPr>
              <a:t>Zajordání </a:t>
            </a:r>
            <a:r>
              <a:rPr lang="cs-CZ" sz="2000" b="1" smtClean="0"/>
              <a:t>(dn. Jordánsko)</a:t>
            </a:r>
          </a:p>
          <a:p>
            <a:pPr marL="288000" indent="-288000"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Města</a:t>
            </a:r>
            <a:r>
              <a:rPr lang="cs-CZ" smtClean="0"/>
              <a:t>: Rabat-amón (dn. Ammán), Díbón.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87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Exkluzivní monoteismus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556792"/>
            <a:ext cx="863505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Politické prosazení exkluzívního monoteismu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Přes revoluční význam </a:t>
            </a:r>
            <a:r>
              <a:rPr lang="cs-CZ" sz="2000" i="1"/>
              <a:t>Deuteroizajášových</a:t>
            </a:r>
            <a:r>
              <a:rPr lang="cs-CZ" sz="2000"/>
              <a:t> proklamací zůstával exkluzívní monoteismus </a:t>
            </a:r>
            <a:r>
              <a:rPr lang="cs-CZ" sz="2000" b="1"/>
              <a:t>pouze na úrovni </a:t>
            </a:r>
            <a:r>
              <a:rPr lang="cs-CZ" sz="2000" b="1"/>
              <a:t>prorocké </a:t>
            </a:r>
            <a:r>
              <a:rPr lang="cs-CZ" sz="2000" b="1" smtClean="0"/>
              <a:t>rétoriky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Postupné </a:t>
            </a:r>
            <a:r>
              <a:rPr lang="cs-CZ" sz="2000"/>
              <a:t>a bolestné prosazování nového </a:t>
            </a:r>
            <a:r>
              <a:rPr lang="cs-CZ" sz="2000"/>
              <a:t>pojetí </a:t>
            </a:r>
            <a:r>
              <a:rPr lang="cs-CZ" sz="2000" smtClean="0"/>
              <a:t>poexilního náboženského života spojeno</a:t>
            </a:r>
            <a:r>
              <a:rPr lang="cs-CZ" sz="2000"/>
              <a:t> </a:t>
            </a:r>
            <a:r>
              <a:rPr lang="cs-CZ" sz="2000" smtClean="0"/>
              <a:t>především </a:t>
            </a:r>
            <a:r>
              <a:rPr lang="cs-CZ" sz="2000"/>
              <a:t>s </a:t>
            </a:r>
            <a:r>
              <a:rPr lang="cs-CZ" sz="2000" b="1"/>
              <a:t>Ezdrášem </a:t>
            </a:r>
            <a:r>
              <a:rPr lang="cs-CZ" sz="2000" b="1"/>
              <a:t>a </a:t>
            </a:r>
            <a:r>
              <a:rPr lang="cs-CZ" sz="2000" b="1" smtClean="0"/>
              <a:t>Nehemjášem</a:t>
            </a:r>
            <a:r>
              <a:rPr lang="cs-CZ" sz="2000" smtClean="0"/>
              <a:t>, kteří mohli využít</a:t>
            </a:r>
            <a:r>
              <a:rPr lang="cs-CZ" sz="2000" b="1" smtClean="0"/>
              <a:t> mocenské podpory perského státu</a:t>
            </a:r>
            <a:r>
              <a:rPr lang="cs-CZ" sz="2000" smtClean="0"/>
              <a:t>.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Jeho </a:t>
            </a:r>
            <a:r>
              <a:rPr lang="cs-CZ" sz="2000"/>
              <a:t>těžištěm </a:t>
            </a:r>
            <a:r>
              <a:rPr lang="cs-CZ" sz="2000"/>
              <a:t>však </a:t>
            </a:r>
            <a:r>
              <a:rPr lang="cs-CZ" sz="2000" smtClean="0"/>
              <a:t>především </a:t>
            </a:r>
            <a:r>
              <a:rPr lang="cs-CZ" sz="2000"/>
              <a:t>praktické uplatňování exilem inspirovaných náboženských změn, jež se soustředily spíše na </a:t>
            </a:r>
            <a:r>
              <a:rPr lang="cs-CZ" sz="2000" b="1"/>
              <a:t>rituální čistotu</a:t>
            </a:r>
            <a:r>
              <a:rPr lang="cs-CZ" sz="2000"/>
              <a:t> a </a:t>
            </a:r>
            <a:r>
              <a:rPr lang="cs-CZ" sz="2000" b="1"/>
              <a:t>obnovu chrámového provozu</a:t>
            </a:r>
            <a:r>
              <a:rPr lang="cs-CZ" sz="2000"/>
              <a:t> než na </a:t>
            </a:r>
            <a:r>
              <a:rPr lang="cs-CZ" sz="2000" b="1"/>
              <a:t>exkluzívní monoteismus v dogmatickém </a:t>
            </a:r>
            <a:r>
              <a:rPr lang="cs-CZ" sz="2000" b="1"/>
              <a:t>smyslu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/>
              <a:t>Řada proměn, pevněji usazujících exkluzívní monoteismus v samotném judaismu, se zřejmě odehrála později, </a:t>
            </a:r>
            <a:r>
              <a:rPr lang="cs-CZ" sz="2000" b="1"/>
              <a:t>až v helénistickém a římském </a:t>
            </a:r>
            <a:r>
              <a:rPr lang="cs-CZ" sz="2000" b="1"/>
              <a:t>období</a:t>
            </a:r>
            <a:r>
              <a:rPr 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Nejstarším </a:t>
            </a:r>
            <a:r>
              <a:rPr lang="cs-CZ" sz="2000"/>
              <a:t>nežidovským pramenem, který zmiňuje </a:t>
            </a:r>
            <a:r>
              <a:rPr lang="cs-CZ" sz="2000" b="1"/>
              <a:t>monoteistický a anikonický charakter judaismu</a:t>
            </a:r>
            <a:r>
              <a:rPr lang="cs-CZ" sz="2000"/>
              <a:t>, je dílo </a:t>
            </a:r>
            <a:r>
              <a:rPr lang="cs-CZ" sz="2000" i="1"/>
              <a:t>Peri Iúdaión </a:t>
            </a:r>
            <a:r>
              <a:rPr lang="cs-CZ" sz="2000"/>
              <a:t> (O Židech) řeckého autora Hekataia z Abdér, sepsané kolem 300 př.n.l</a:t>
            </a:r>
            <a:r>
              <a:rPr lang="cs-CZ" sz="2000"/>
              <a:t>. </a:t>
            </a:r>
            <a:r>
              <a:rPr lang="cs-CZ" sz="2000" smtClean="0"/>
              <a:t>(dochované </a:t>
            </a:r>
            <a:r>
              <a:rPr lang="cs-CZ" sz="2000"/>
              <a:t>u Diodóra </a:t>
            </a:r>
            <a:r>
              <a:rPr lang="cs-CZ" sz="2000"/>
              <a:t>Sicilského </a:t>
            </a:r>
            <a:r>
              <a:rPr lang="cs-CZ" sz="2000" smtClean="0"/>
              <a:t>XL,3,1-7</a:t>
            </a:r>
            <a:r>
              <a:rPr lang="cs-CZ" sz="2000"/>
              <a:t>).</a:t>
            </a:r>
            <a:r>
              <a:rPr lang="cs-CZ" sz="2000"/>
              <a:t>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710531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Použité </a:t>
            </a:r>
            <a:r>
              <a:rPr lang="cs-CZ" b="1" smtClean="0"/>
              <a:t>zdroje I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752528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cs-CZ" sz="1800"/>
              <a:t>Barnavi, Eli (</a:t>
            </a:r>
            <a:r>
              <a:rPr lang="cs-CZ" sz="1800"/>
              <a:t>ed</a:t>
            </a:r>
            <a:r>
              <a:rPr lang="cs-CZ" sz="1800" smtClean="0"/>
              <a:t>.) (995): </a:t>
            </a:r>
            <a:r>
              <a:rPr lang="cs-CZ" sz="1800" i="1"/>
              <a:t>Atlas univerzálních dějin židovského národa od časů biblických praotců do současnosti</a:t>
            </a:r>
            <a:r>
              <a:rPr lang="cs-CZ" sz="1800"/>
              <a:t>, Praha: </a:t>
            </a:r>
            <a:r>
              <a:rPr lang="cs-CZ" sz="1800"/>
              <a:t>Victoria </a:t>
            </a:r>
            <a:r>
              <a:rPr lang="cs-CZ" sz="1800" smtClean="0"/>
              <a:t>Publishing.</a:t>
            </a:r>
            <a:endParaRPr lang="cs-CZ" sz="1800"/>
          </a:p>
          <a:p>
            <a:pPr lvl="0">
              <a:buFont typeface="Calibri" panose="020F0502020204030204" pitchFamily="34" charset="0"/>
              <a:buChar char="●"/>
            </a:pPr>
            <a:r>
              <a:rPr lang="cs-CZ" sz="1800" smtClean="0"/>
              <a:t>ČEP </a:t>
            </a:r>
            <a:r>
              <a:rPr lang="cs-CZ" sz="1800" baseline="30000" smtClean="0"/>
              <a:t>22/9</a:t>
            </a:r>
            <a:r>
              <a:rPr lang="cs-CZ" sz="1800" smtClean="0"/>
              <a:t>2019: </a:t>
            </a:r>
            <a:r>
              <a:rPr lang="cs-CZ" sz="1800" i="1"/>
              <a:t>Bible: Písmo svaté Starého a Nového zákona: </a:t>
            </a:r>
            <a:r>
              <a:rPr lang="cs-CZ" sz="1800" i="1" smtClean="0"/>
              <a:t>Český </a:t>
            </a:r>
            <a:r>
              <a:rPr lang="cs-CZ" sz="1800" i="1"/>
              <a:t>ekumenický </a:t>
            </a:r>
            <a:r>
              <a:rPr lang="cs-CZ" sz="1800" i="1" smtClean="0"/>
              <a:t>překlad</a:t>
            </a:r>
            <a:r>
              <a:rPr lang="cs-CZ" sz="1800" smtClean="0"/>
              <a:t>, Praha</a:t>
            </a:r>
            <a:r>
              <a:rPr lang="cs-CZ" sz="1800"/>
              <a:t>: Česká biblická </a:t>
            </a:r>
            <a:r>
              <a:rPr lang="cs-CZ" sz="1800" smtClean="0"/>
              <a:t>společnost </a:t>
            </a:r>
            <a:r>
              <a:rPr lang="cs-CZ" sz="1800" baseline="30000" smtClean="0"/>
              <a:t>22/9</a:t>
            </a:r>
            <a:r>
              <a:rPr lang="cs-CZ" sz="1800" smtClean="0"/>
              <a:t>2019</a:t>
            </a:r>
            <a:r>
              <a:rPr lang="cs-CZ" sz="1800"/>
              <a:t>.</a:t>
            </a:r>
            <a:endParaRPr lang="cs-CZ" sz="1800" smtClean="0"/>
          </a:p>
          <a:p>
            <a:pPr>
              <a:buFont typeface="Calibri" panose="020F0502020204030204" pitchFamily="34" charset="0"/>
              <a:buChar char="●"/>
            </a:pPr>
            <a:r>
              <a:rPr lang="en-US" sz="1800"/>
              <a:t>Dever, William G.</a:t>
            </a:r>
            <a:r>
              <a:rPr lang="cs-CZ" sz="1800"/>
              <a:t> (2005):</a:t>
            </a:r>
            <a:r>
              <a:rPr lang="en-US" sz="1800"/>
              <a:t> </a:t>
            </a:r>
            <a:r>
              <a:rPr lang="en-US" sz="1800" i="1"/>
              <a:t>Did God Have a Wife? Archaeology and Folk Religion in Ancient Israel</a:t>
            </a:r>
            <a:r>
              <a:rPr lang="en-US" sz="1800"/>
              <a:t>, Grand Rapids: W. B. Eerdmans.</a:t>
            </a:r>
            <a:endParaRPr lang="cs-CZ" sz="1800"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cs-CZ" sz="1800" smtClean="0"/>
              <a:t>Dušek</a:t>
            </a:r>
            <a:r>
              <a:rPr lang="cs-CZ" sz="1800"/>
              <a:t>, Jan (</a:t>
            </a:r>
            <a:r>
              <a:rPr lang="cs-CZ" sz="1800" smtClean="0"/>
              <a:t>2013a): „Nápisy z Kuntillet Adžrúd“, </a:t>
            </a:r>
            <a:r>
              <a:rPr lang="cs-CZ" sz="1800"/>
              <a:t>in: Jan Dušek – Dalibor Antalík – Pavel Čech – Jana Mynářová (eds.), </a:t>
            </a:r>
            <a:r>
              <a:rPr lang="cs-CZ" sz="1800" i="1"/>
              <a:t>Jako pták v kleci: Epigrafické památky starověké Levanty</a:t>
            </a:r>
            <a:r>
              <a:rPr lang="cs-CZ" sz="1800"/>
              <a:t>, (Starověké písemnictví Levanty 5), Praha: Oikúmené, s. </a:t>
            </a:r>
            <a:r>
              <a:rPr lang="cs-CZ" sz="1800" smtClean="0"/>
              <a:t>179-186.</a:t>
            </a:r>
            <a:endParaRPr lang="cs-CZ" sz="1800"/>
          </a:p>
          <a:p>
            <a:pPr marL="288000" indent="-28800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cs-CZ" sz="1800"/>
              <a:t>Dušek, Jan (</a:t>
            </a:r>
            <a:r>
              <a:rPr lang="cs-CZ" sz="1800" smtClean="0"/>
              <a:t>2013b): </a:t>
            </a:r>
            <a:r>
              <a:rPr lang="cs-CZ" sz="1800"/>
              <a:t>„Nápisy z </a:t>
            </a:r>
            <a:r>
              <a:rPr lang="cs-CZ" sz="1800" smtClean="0"/>
              <a:t>Chirbet el-Kóm“, </a:t>
            </a:r>
            <a:r>
              <a:rPr lang="cs-CZ" sz="1800"/>
              <a:t>in: Jan Dušek – Dalibor Antalík – Pavel Čech – Jana Mynářová (eds.), </a:t>
            </a:r>
            <a:r>
              <a:rPr lang="cs-CZ" sz="1800" i="1"/>
              <a:t>Jako pták v kleci: Epigrafické památky starověké Levanty</a:t>
            </a:r>
            <a:r>
              <a:rPr lang="cs-CZ" sz="1800"/>
              <a:t>, (Starověké písemnictví Levanty 5), Praha: Oikúmené, s. </a:t>
            </a:r>
            <a:r>
              <a:rPr lang="cs-CZ" sz="1800" smtClean="0"/>
              <a:t>211-213.</a:t>
            </a:r>
            <a:endParaRPr lang="cs-CZ" sz="1800"/>
          </a:p>
          <a:p>
            <a:pPr lvl="0">
              <a:buFont typeface="Calibri" panose="020F0502020204030204" pitchFamily="34" charset="0"/>
              <a:buChar char="●"/>
            </a:pPr>
            <a:r>
              <a:rPr lang="cs-CZ" sz="1800" smtClean="0"/>
              <a:t>Dušek</a:t>
            </a:r>
            <a:r>
              <a:rPr lang="cs-CZ" sz="1800"/>
              <a:t>, Jan (</a:t>
            </a:r>
            <a:r>
              <a:rPr lang="cs-CZ" sz="1800" smtClean="0"/>
              <a:t>2013c): </a:t>
            </a:r>
            <a:r>
              <a:rPr lang="cs-CZ" sz="1800"/>
              <a:t>„Komemorativní nápis krále Méši na stéle z Díbánu“, in: Jan Dušek – Dalibor Antalík – Pavel Čech – Jana Mynářová (eds.), </a:t>
            </a:r>
            <a:r>
              <a:rPr lang="cs-CZ" sz="1800" i="1"/>
              <a:t>Jako pták </a:t>
            </a:r>
            <a:r>
              <a:rPr lang="cs-CZ" sz="1800" i="1" smtClean="0"/>
              <a:t>v </a:t>
            </a:r>
            <a:r>
              <a:rPr lang="cs-CZ" sz="1800" i="1"/>
              <a:t>kleci: Epigrafické památky starověké Levanty</a:t>
            </a:r>
            <a:r>
              <a:rPr lang="cs-CZ" sz="1800"/>
              <a:t>, (Starověké písemnictví Levanty 5), Praha: </a:t>
            </a:r>
            <a:r>
              <a:rPr lang="cs-CZ" sz="1800" smtClean="0"/>
              <a:t>Oikúmené, s. 243-250</a:t>
            </a:r>
            <a:r>
              <a:rPr lang="cs-CZ" sz="1800" smtClean="0"/>
              <a:t>.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231489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Použité </a:t>
            </a:r>
            <a:r>
              <a:rPr lang="cs-CZ" b="1"/>
              <a:t>zdroje </a:t>
            </a:r>
            <a:r>
              <a:rPr lang="cs-CZ" b="1" smtClean="0"/>
              <a:t>II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00808"/>
            <a:ext cx="86409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Finkelstein, Israel – Neil Asher Silberman (2010): </a:t>
            </a:r>
            <a:r>
              <a:rPr lang="cs-CZ" i="1"/>
              <a:t>David a Šalomoun: Počátky mesianismu ve světle moderní archeologie</a:t>
            </a:r>
            <a:r>
              <a:rPr lang="cs-CZ"/>
              <a:t>, Praha: Vyšehrad.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>
                <a:cs typeface="Times New Roman" panose="02020603050405020304" pitchFamily="18" charset="0"/>
              </a:rPr>
              <a:t>Finkelstein, Israel – Neil Asher Silberman (2007): </a:t>
            </a:r>
            <a:r>
              <a:rPr lang="cs-CZ" i="1">
                <a:cs typeface="Times New Roman" panose="02020603050405020304" pitchFamily="18" charset="0"/>
              </a:rPr>
              <a:t>Objevování Bible: Svatá Písma Izraele ve světle moderní archeologie</a:t>
            </a:r>
            <a:r>
              <a:rPr lang="cs-CZ">
                <a:cs typeface="Times New Roman" panose="02020603050405020304" pitchFamily="18" charset="0"/>
              </a:rPr>
              <a:t>, Praha: Vyšehrad.</a:t>
            </a:r>
          </a:p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Fritz, Volkmar (1993): </a:t>
            </a:r>
            <a:r>
              <a:rPr lang="cs-CZ" i="1"/>
              <a:t>Einführung in die Biblische Archäologie</a:t>
            </a:r>
            <a:r>
              <a:rPr lang="cs-CZ"/>
              <a:t>, Darmstadt: Wissenschaftliche Buchgesellschaft.</a:t>
            </a:r>
          </a:p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Greenstein, Edward L. (2010): „Texts from Ugarit Solve Biblical Puzzles“, </a:t>
            </a:r>
            <a:r>
              <a:rPr lang="cs-CZ" i="1"/>
              <a:t>Biblical Archaeology Review</a:t>
            </a:r>
            <a:r>
              <a:rPr lang="cs-CZ"/>
              <a:t> 36/6, s. 48-53, 70.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Keel, Othmar (</a:t>
            </a:r>
            <a:r>
              <a:rPr lang="cs-CZ" baseline="30000">
                <a:cs typeface="Times New Roman" panose="02020603050405020304" pitchFamily="18" charset="0"/>
              </a:rPr>
              <a:t>2</a:t>
            </a:r>
            <a:r>
              <a:rPr lang="cs-CZ"/>
              <a:t>2010): </a:t>
            </a:r>
            <a:r>
              <a:rPr lang="cs-CZ" i="1"/>
              <a:t>Gott weiblich: Eine verborgene Seite des biblischen Gottes</a:t>
            </a:r>
            <a:r>
              <a:rPr lang="cs-CZ"/>
              <a:t>, G</a:t>
            </a:r>
            <a:r>
              <a:rPr lang="de-DE"/>
              <a:t>ütersloh: Gütersloher Verlagshaus.</a:t>
            </a:r>
            <a:endParaRPr lang="cs-CZ"/>
          </a:p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Mackerle, Adam – Veronika Kučerová (2011): „Co mají společného Méšova stéla a 2 Král 3?“, </a:t>
            </a:r>
            <a:r>
              <a:rPr lang="cs-CZ" i="1"/>
              <a:t>Studia Theologica</a:t>
            </a:r>
            <a:r>
              <a:rPr lang="cs-CZ"/>
              <a:t> 13/4, s. 1-24.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Mazar, Amihai (1992): </a:t>
            </a:r>
            <a:r>
              <a:rPr lang="cs-CZ" i="1"/>
              <a:t>Archaeology of the Land of the Bible </a:t>
            </a:r>
            <a:r>
              <a:rPr lang="cs-CZ"/>
              <a:t>I:</a:t>
            </a:r>
            <a:r>
              <a:rPr lang="cs-CZ" i="1"/>
              <a:t> 10,000 – 586 B.C.E.</a:t>
            </a:r>
            <a:r>
              <a:rPr lang="cs-CZ"/>
              <a:t>, New York: Doubleday.</a:t>
            </a:r>
            <a:endParaRPr lang="cs-CZ">
              <a:cs typeface="Times New Roman" panose="02020603050405020304" pitchFamily="18" charset="0"/>
            </a:endParaRP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324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/>
              <a:t>Použité </a:t>
            </a:r>
            <a:r>
              <a:rPr lang="cs-CZ" b="1"/>
              <a:t>zdroje </a:t>
            </a:r>
            <a:r>
              <a:rPr lang="cs-CZ" b="1" smtClean="0"/>
              <a:t>III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19" y="1628800"/>
            <a:ext cx="86409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Misch-Brandl, Osnat (</a:t>
            </a:r>
            <a:r>
              <a:rPr lang="cs-CZ" baseline="30000"/>
              <a:t>3</a:t>
            </a:r>
            <a:r>
              <a:rPr lang="cs-CZ"/>
              <a:t>2013): „The Land of Canaan: 3500-1200 BCE“, in: Michal Dayagi-Mendels – Silvia Rozenberg (eds.), </a:t>
            </a:r>
            <a:r>
              <a:rPr lang="cs-CZ" i="1"/>
              <a:t>Chronicles of the Land: Archaeology in The Israel Museum Jerusalem</a:t>
            </a:r>
            <a:r>
              <a:rPr lang="cs-CZ"/>
              <a:t>, Jerusalem: The Israel Museum, s. 36-61. </a:t>
            </a:r>
          </a:p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Pečírka, Jan et al. (</a:t>
            </a:r>
            <a:r>
              <a:rPr lang="cs-CZ" baseline="30000"/>
              <a:t>3</a:t>
            </a:r>
            <a:r>
              <a:rPr lang="cs-CZ"/>
              <a:t>1989): </a:t>
            </a:r>
            <a:r>
              <a:rPr lang="cs-CZ" i="1"/>
              <a:t>Dějiny pravěku a starověku</a:t>
            </a:r>
            <a:r>
              <a:rPr lang="cs-CZ"/>
              <a:t> I-II, Praha: Státní pedagogické nakladatelství.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Prosecký, Jiří (2015): </a:t>
            </a:r>
            <a:r>
              <a:rPr lang="cs-CZ" i="1"/>
              <a:t>Když království sestoupilo z nebes: Mezopotamské kroniky od časů nejstarších až do doby perské vlády</a:t>
            </a:r>
            <a:r>
              <a:rPr lang="cs-CZ"/>
              <a:t>, (Orient 25), Praha: Academia.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Prosecký, Jiří et al. (2003): </a:t>
            </a:r>
            <a:r>
              <a:rPr lang="cs-CZ" i="1"/>
              <a:t>Encyklopedie mytologie starověkého Předního východu</a:t>
            </a:r>
            <a:r>
              <a:rPr lang="cs-CZ"/>
              <a:t>, Praha: Libri.</a:t>
            </a:r>
          </a:p>
          <a:p>
            <a:pPr marL="288000" lvl="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Prosecký, Jiří et al. (1999): </a:t>
            </a:r>
            <a:r>
              <a:rPr lang="cs-CZ" i="1"/>
              <a:t>Encyklopedie starověkého Předního východu</a:t>
            </a:r>
            <a:r>
              <a:rPr lang="cs-CZ"/>
              <a:t>, Praha: Libri.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/>
              <a:t>Rogerson, John (1996): </a:t>
            </a:r>
            <a:r>
              <a:rPr lang="cs-CZ" i="1"/>
              <a:t>Svět Bible: Kulturní atlas</a:t>
            </a:r>
            <a:r>
              <a:rPr lang="cs-CZ"/>
              <a:t>, Praha: Knižní klub.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>
                <a:cs typeface="Times New Roman" panose="02020603050405020304" pitchFamily="18" charset="0"/>
              </a:rPr>
              <a:t>Zevit, Ziony (2001): </a:t>
            </a:r>
            <a:r>
              <a:rPr lang="cs-CZ" i="1">
                <a:cs typeface="Times New Roman" panose="02020603050405020304" pitchFamily="18" charset="0"/>
              </a:rPr>
              <a:t>The Religions of Ancient Israel: A Synthesis of Parallactic Approaches</a:t>
            </a:r>
            <a:r>
              <a:rPr lang="cs-CZ">
                <a:cs typeface="Times New Roman" panose="02020603050405020304" pitchFamily="18" charset="0"/>
              </a:rPr>
              <a:t>, London – New York: </a:t>
            </a:r>
            <a:r>
              <a:rPr lang="cs-CZ">
                <a:cs typeface="Times New Roman" panose="02020603050405020304" pitchFamily="18" charset="0"/>
              </a:rPr>
              <a:t>Continuum</a:t>
            </a:r>
            <a:r>
              <a:rPr lang="cs-CZ" smtClean="0">
                <a:cs typeface="Times New Roman" panose="02020603050405020304" pitchFamily="18" charset="0"/>
              </a:rPr>
              <a:t>.</a:t>
            </a:r>
            <a:endParaRPr lang="cs-CZ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26148"/>
              </p:ext>
            </p:extLst>
          </p:nvPr>
        </p:nvGraphicFramePr>
        <p:xfrm>
          <a:off x="179512" y="836712"/>
          <a:ext cx="8795550" cy="5097937"/>
        </p:xfrm>
        <a:graphic>
          <a:graphicData uri="http://schemas.openxmlformats.org/drawingml/2006/table">
            <a:tbl>
              <a:tblPr firstRow="1" bandRow="1">
                <a:solidFill>
                  <a:srgbClr val="FFFF99"/>
                </a:solidFill>
                <a:tableStyleId>{5940675A-B579-460E-94D1-54222C63F5DA}</a:tableStyleId>
              </a:tblPr>
              <a:tblGrid>
                <a:gridCol w="2018650"/>
                <a:gridCol w="861670"/>
                <a:gridCol w="2094211"/>
                <a:gridCol w="858117"/>
                <a:gridCol w="2097824"/>
                <a:gridCol w="865078"/>
              </a:tblGrid>
              <a:tr h="3205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</a:rPr>
                        <a:t>Egypt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</a:rPr>
                        <a:t>Syropalestina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</a:rPr>
                        <a:t>Mezopotámie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50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Naqáda I-II	 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3800-3500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Chalkolit 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3600-3150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Obejdská kultura	</a:t>
                      </a: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4300-3500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Urucká kultura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3500-3200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300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Předdynastičtí králové (0)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3000-2950</a:t>
                      </a:r>
                    </a:p>
                  </a:txBody>
                  <a:tcPr marL="54000" marR="54000" marT="54000" marB="5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Raná doba bronzová I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3150-2950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546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Džemdet-nasrská kultura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546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3200-2900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38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Archaická doba (1-2)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2970-2635</a:t>
                      </a:r>
                    </a:p>
                  </a:txBody>
                  <a:tcPr marL="54000" marR="54000" marT="54000" marB="5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Raná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bronzová II	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endParaRPr lang="cs-CZ" sz="1300" b="1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Raná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bronzová III	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endParaRPr lang="cs-CZ" sz="1300" b="1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Raná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bronzová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IV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2950-2650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endParaRPr lang="cs-CZ" sz="1300" b="1" smtClean="0">
                        <a:effectLst/>
                        <a:latin typeface="+mn-lt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2650-2350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endParaRPr lang="cs-CZ" sz="1300" b="1" smtClean="0">
                        <a:effectLst/>
                        <a:latin typeface="+mn-lt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2350-2150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Raně dynastické období I	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Raně dynastické období II	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Raně dynastické období III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2900-2700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2700-2500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	2500-2340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9949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Stará říše (3-8)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2635-2135</a:t>
                      </a:r>
                    </a:p>
                  </a:txBody>
                  <a:tcPr marL="54000" marR="54000" marT="54000" marB="5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87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endParaRPr lang="cs-CZ" sz="1300" b="1" smtClean="0">
                        <a:effectLst/>
                        <a:latin typeface="+mn-lt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Staroakkadské období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2340-2150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300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První mezidobí (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9-11)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2134-1991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Střední doba bronzová I	</a:t>
                      </a:r>
                    </a:p>
                    <a:p>
                      <a:pPr algn="l">
                        <a:spcAft>
                          <a:spcPts val="120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Střední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bronzová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IIA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	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Střední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bronzová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IIB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2150-1950</a:t>
                      </a:r>
                    </a:p>
                    <a:p>
                      <a:pPr algn="r">
                        <a:spcAft>
                          <a:spcPts val="120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1950-1750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1750-1550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3. dynastie z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Uru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2110-2005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300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Střední říše (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12-14)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2061-1785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Dynastie z Isinu a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Larsy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	2020-1760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387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Druhé mezidobí (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15-17)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1785-1552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Starobabylónské období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1894-1594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4948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Nová říše (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18-20)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1552-1070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Pozdní doba bronzová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</a:t>
                      </a:r>
                      <a:endParaRPr lang="cs-CZ" sz="1300" b="1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Pozdní doba bronzová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II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	1550-1400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1400-1200</a:t>
                      </a:r>
                      <a:endParaRPr lang="cs-CZ" sz="1300" b="1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Středoasyrské / středobabylónské období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1500-1000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3004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Doba železná I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1200-1000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42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Pozdní </a:t>
                      </a:r>
                      <a:r>
                        <a:rPr lang="cs-CZ" sz="1300" b="1">
                          <a:effectLst/>
                          <a:latin typeface="+mn-lt"/>
                        </a:rPr>
                        <a:t>doba (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21-26)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 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1070-525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Doba železná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II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1000-587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546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Novoasyrská říše	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546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911-612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3004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Novobabylónská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říše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626-539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</a:tr>
              <a:tr h="309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290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Perská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nadvláda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290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525-404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Perská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doba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587-332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12925" algn="r"/>
                        </a:tabLst>
                      </a:pPr>
                      <a:r>
                        <a:rPr lang="cs-CZ" sz="1300" b="1">
                          <a:effectLst/>
                          <a:latin typeface="+mn-lt"/>
                        </a:rPr>
                        <a:t>Perská </a:t>
                      </a:r>
                      <a:r>
                        <a:rPr lang="cs-CZ" sz="1300" b="1" smtClean="0">
                          <a:effectLst/>
                          <a:latin typeface="+mn-lt"/>
                        </a:rPr>
                        <a:t>říše</a:t>
                      </a:r>
                      <a:endParaRPr lang="cs-CZ" sz="13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12925" algn="r"/>
                        </a:tabLst>
                        <a:defRPr/>
                      </a:pPr>
                      <a:r>
                        <a:rPr lang="cs-CZ" sz="1300" b="1" smtClean="0">
                          <a:effectLst/>
                          <a:latin typeface="+mn-lt"/>
                        </a:rPr>
                        <a:t>550-330</a:t>
                      </a:r>
                    </a:p>
                  </a:txBody>
                  <a:tcPr marL="54000" marR="54000" marT="54000" marB="54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032699" y="5954796"/>
            <a:ext cx="391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/>
              <a:t>Zdroj: Fritz 1993, s. 69-77; Pečírka et al. </a:t>
            </a:r>
            <a:r>
              <a:rPr lang="cs-CZ" sz="1200" baseline="30000" smtClean="0"/>
              <a:t>3</a:t>
            </a:r>
            <a:r>
              <a:rPr lang="cs-CZ" sz="1200" smtClean="0"/>
              <a:t>1989</a:t>
            </a:r>
            <a:r>
              <a:rPr lang="cs-CZ" sz="1200"/>
              <a:t>, díl I, passim.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170" y="286139"/>
            <a:ext cx="8518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smtClean="0">
                <a:solidFill>
                  <a:srgbClr val="C00000"/>
                </a:solidFill>
              </a:rPr>
              <a:t>Synchronizace chronologických systémů starověkého Předního východu</a:t>
            </a:r>
            <a:endParaRPr lang="cs-CZ" sz="2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5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Chronologie starověké Palestiny</a:t>
            </a:r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52175"/>
              </p:ext>
            </p:extLst>
          </p:nvPr>
        </p:nvGraphicFramePr>
        <p:xfrm>
          <a:off x="971600" y="1700808"/>
          <a:ext cx="7344816" cy="432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Perioda</a:t>
                      </a:r>
                      <a:endParaRPr lang="cs-CZ" sz="1800" dirty="0"/>
                    </a:p>
                  </a:txBody>
                  <a:tcPr marL="90000" marR="90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Hlavní události</a:t>
                      </a:r>
                      <a:endParaRPr lang="cs-CZ" sz="1800" dirty="0"/>
                    </a:p>
                  </a:txBody>
                  <a:tcPr marL="90000" marR="90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Raná doba bronzová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(3100 – 2100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1. osidlovací vlna na centrální vysočině</a:t>
                      </a:r>
                      <a:endParaRPr lang="cs-CZ" sz="1800" dirty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Střední doba bronzová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(2100 – 1550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2. osidlovací vlna na centrální</a:t>
                      </a:r>
                      <a:r>
                        <a:rPr lang="cs-CZ" sz="1800" baseline="0" smtClean="0"/>
                        <a:t> vysočině</a:t>
                      </a:r>
                      <a:endParaRPr lang="cs-CZ" sz="1800" dirty="0" smtClean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Pozdní doba bronzová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(1550 – 1200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Krize osídlení na centrální vysočině</a:t>
                      </a:r>
                      <a:endParaRPr lang="cs-CZ" sz="1800" dirty="0" smtClean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Doba železná 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(1200 – 900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smtClean="0"/>
                        <a:t>3. osidlovací vlna na centrální vysočině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smtClean="0"/>
                        <a:t>Vznik </a:t>
                      </a:r>
                      <a:r>
                        <a:rPr lang="cs-CZ" sz="1800" b="1" dirty="0" smtClean="0"/>
                        <a:t>Izraele </a:t>
                      </a:r>
                      <a:r>
                        <a:rPr lang="cs-CZ" sz="1800" dirty="0" smtClean="0"/>
                        <a:t>(1200 </a:t>
                      </a:r>
                      <a:r>
                        <a:rPr lang="cs-CZ" sz="1800" smtClean="0"/>
                        <a:t>př.n.l.), </a:t>
                      </a:r>
                      <a:r>
                        <a:rPr lang="cs-CZ" sz="1800" b="1" smtClean="0"/>
                        <a:t>soudci</a:t>
                      </a:r>
                      <a:endParaRPr lang="cs-CZ" sz="1800" b="1" dirty="0" smtClean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Doba železná II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(900 – 586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Izraelské království </a:t>
                      </a:r>
                      <a:r>
                        <a:rPr lang="cs-CZ" sz="1800" dirty="0" smtClean="0"/>
                        <a:t>(do 722 př.n.l.)</a:t>
                      </a:r>
                    </a:p>
                    <a:p>
                      <a:r>
                        <a:rPr lang="cs-CZ" sz="1800" b="1" dirty="0" smtClean="0"/>
                        <a:t>Judské království </a:t>
                      </a:r>
                      <a:r>
                        <a:rPr lang="cs-CZ" sz="1800" dirty="0" smtClean="0"/>
                        <a:t>(do 586 </a:t>
                      </a:r>
                      <a:r>
                        <a:rPr lang="cs-CZ" sz="1800" smtClean="0"/>
                        <a:t>př.n.l.)</a:t>
                      </a:r>
                      <a:endParaRPr lang="cs-CZ" sz="1800" dirty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Babylonská a perská doba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(doba železná III, 586 – 332 př.n.l.)</a:t>
                      </a:r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Babylonský exil </a:t>
                      </a:r>
                      <a:r>
                        <a:rPr lang="cs-CZ" sz="1800" dirty="0" smtClean="0"/>
                        <a:t>(586 – 539 př.n.l.)</a:t>
                      </a:r>
                    </a:p>
                    <a:p>
                      <a:r>
                        <a:rPr lang="cs-CZ" sz="1800" b="1" dirty="0" smtClean="0"/>
                        <a:t>Perská doba </a:t>
                      </a:r>
                      <a:r>
                        <a:rPr lang="cs-CZ" sz="1800" dirty="0" smtClean="0"/>
                        <a:t>(539 – 332 př.n.l.)</a:t>
                      </a:r>
                      <a:endParaRPr lang="cs-CZ" sz="1800" dirty="0"/>
                    </a:p>
                  </a:txBody>
                  <a:tcPr marL="90000" marR="90000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316416" y="1700808"/>
            <a:ext cx="369332" cy="27619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Finkelstein – Silberman 2007, s. 109.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06555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b="1" smtClean="0"/>
              <a:t>Zeměpisná pásma (Syro)Palestiny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77181"/>
            <a:ext cx="5629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altLang="cs-CZ" sz="2000" b="1" smtClean="0">
                <a:solidFill>
                  <a:srgbClr val="C00000"/>
                </a:solidFill>
              </a:rPr>
              <a:t>Pobřežní pás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mtClean="0"/>
              <a:t>Nížinný pás rozdělený vybíhajícím masívem </a:t>
            </a:r>
            <a:r>
              <a:rPr lang="cs-CZ" altLang="cs-CZ" b="1" smtClean="0"/>
              <a:t>Karmelu</a:t>
            </a:r>
            <a:r>
              <a:rPr lang="cs-CZ" altLang="cs-CZ" smtClean="0"/>
              <a:t>.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mtClean="0"/>
              <a:t>Severně od Karmelu </a:t>
            </a:r>
            <a:r>
              <a:rPr lang="cs-CZ" altLang="cs-CZ" b="1" smtClean="0"/>
              <a:t>foinická města</a:t>
            </a:r>
            <a:r>
              <a:rPr lang="cs-CZ" altLang="cs-CZ" smtClean="0"/>
              <a:t> v přirozených přístavech, jižně od Karmelu přímořská rovina osídlená</a:t>
            </a:r>
            <a:r>
              <a:rPr lang="cs-CZ" altLang="cs-CZ" b="1" smtClean="0"/>
              <a:t> Pelištejci</a:t>
            </a:r>
            <a:r>
              <a:rPr lang="cs-CZ" altLang="cs-CZ" smtClean="0"/>
              <a:t>, na východ od ní úrodná</a:t>
            </a:r>
            <a:r>
              <a:rPr lang="cs-CZ" altLang="cs-CZ" b="1" smtClean="0"/>
              <a:t> Šefela</a:t>
            </a:r>
            <a:r>
              <a:rPr lang="cs-CZ" altLang="cs-CZ" smtClean="0"/>
              <a:t>. </a:t>
            </a:r>
            <a:endParaRPr lang="cs-CZ" altLang="cs-CZ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altLang="cs-CZ" sz="2200"/>
              <a:t> </a:t>
            </a:r>
            <a:r>
              <a:rPr lang="cs-CZ" altLang="cs-CZ" sz="2000" b="1">
                <a:solidFill>
                  <a:srgbClr val="C00000"/>
                </a:solidFill>
              </a:rPr>
              <a:t>Horský </a:t>
            </a:r>
            <a:r>
              <a:rPr lang="cs-CZ" altLang="cs-CZ" sz="2000" b="1" smtClean="0">
                <a:solidFill>
                  <a:srgbClr val="C00000"/>
                </a:solidFill>
              </a:rPr>
              <a:t>pás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mtClean="0"/>
              <a:t>Od severu pohoří Libanon, </a:t>
            </a:r>
            <a:r>
              <a:rPr lang="cs-CZ" altLang="cs-CZ" b="1" smtClean="0"/>
              <a:t>Galilea</a:t>
            </a:r>
            <a:r>
              <a:rPr lang="cs-CZ" altLang="cs-CZ" smtClean="0"/>
              <a:t>, Jizreelské údolí, </a:t>
            </a:r>
            <a:r>
              <a:rPr lang="cs-CZ" altLang="cs-CZ" b="1" smtClean="0"/>
              <a:t>Centrální vysočina</a:t>
            </a:r>
            <a:r>
              <a:rPr lang="cs-CZ" altLang="cs-CZ" smtClean="0"/>
              <a:t> (ohnisko etnogeneze </a:t>
            </a:r>
            <a:r>
              <a:rPr lang="cs-CZ" altLang="cs-CZ" b="1" smtClean="0"/>
              <a:t>Izraele</a:t>
            </a:r>
            <a:r>
              <a:rPr lang="cs-CZ" altLang="cs-CZ" smtClean="0"/>
              <a:t>), Beerševské údolí, </a:t>
            </a:r>
            <a:r>
              <a:rPr lang="cs-CZ" altLang="cs-CZ" b="1" smtClean="0"/>
              <a:t>Negevská vrchovina</a:t>
            </a:r>
            <a:r>
              <a:rPr lang="cs-CZ" altLang="cs-CZ" smtClean="0"/>
              <a:t> (</a:t>
            </a:r>
            <a:r>
              <a:rPr lang="cs-CZ" altLang="cs-CZ" b="1" smtClean="0"/>
              <a:t>Edóm</a:t>
            </a:r>
            <a:r>
              <a:rPr lang="cs-CZ" altLang="cs-CZ" smtClean="0"/>
              <a:t>).</a:t>
            </a:r>
            <a:endParaRPr lang="cs-CZ" altLang="cs-CZ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altLang="cs-CZ" sz="2200"/>
              <a:t> </a:t>
            </a:r>
            <a:r>
              <a:rPr lang="cs-CZ" altLang="cs-CZ" sz="2000" b="1">
                <a:solidFill>
                  <a:srgbClr val="C00000"/>
                </a:solidFill>
              </a:rPr>
              <a:t>Příkopová </a:t>
            </a:r>
            <a:r>
              <a:rPr lang="cs-CZ" altLang="cs-CZ" sz="2000" b="1" smtClean="0">
                <a:solidFill>
                  <a:srgbClr val="C00000"/>
                </a:solidFill>
              </a:rPr>
              <a:t>propadlina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b="1" smtClean="0"/>
              <a:t>Jordánské údolí</a:t>
            </a:r>
            <a:r>
              <a:rPr lang="cs-CZ" altLang="cs-CZ" smtClean="0"/>
              <a:t> (Galilejské jezero a Mrtvé moře).</a:t>
            </a:r>
            <a:endParaRPr lang="cs-CZ" altLang="cs-CZ"/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altLang="cs-CZ" sz="2200"/>
              <a:t> </a:t>
            </a:r>
            <a:r>
              <a:rPr lang="cs-CZ" altLang="cs-CZ" sz="2000" b="1" smtClean="0">
                <a:solidFill>
                  <a:srgbClr val="C00000"/>
                </a:solidFill>
              </a:rPr>
              <a:t>Zajordání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mtClean="0"/>
              <a:t>Antilibanon, Zajordánská náhorní rovina (</a:t>
            </a:r>
            <a:r>
              <a:rPr lang="cs-CZ" altLang="cs-CZ" b="1" smtClean="0"/>
              <a:t>Aram</a:t>
            </a:r>
            <a:r>
              <a:rPr lang="cs-CZ" altLang="cs-CZ" smtClean="0"/>
              <a:t>, </a:t>
            </a:r>
            <a:r>
              <a:rPr lang="cs-CZ" altLang="cs-CZ" b="1" smtClean="0"/>
              <a:t>Amón</a:t>
            </a:r>
            <a:r>
              <a:rPr lang="cs-CZ" altLang="cs-CZ" smtClean="0"/>
              <a:t>,</a:t>
            </a:r>
            <a:r>
              <a:rPr lang="cs-CZ" altLang="cs-CZ" b="1" smtClean="0"/>
              <a:t> Moáb</a:t>
            </a:r>
            <a:r>
              <a:rPr lang="cs-CZ" altLang="cs-CZ" smtClean="0"/>
              <a:t>).</a:t>
            </a:r>
            <a:r>
              <a:rPr lang="cs-CZ" altLang="cs-CZ" sz="2000" smtClean="0"/>
              <a:t> </a:t>
            </a:r>
            <a:endParaRPr lang="cs-CZ" altLang="cs-CZ" sz="20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46" y="1484783"/>
            <a:ext cx="2654731" cy="48245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538589" y="1484784"/>
            <a:ext cx="369332" cy="31088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Finkelstein – Silberman 2007, s. 27, obr. 1</a:t>
            </a:r>
            <a:r>
              <a:rPr lang="cs-CZ" sz="1200" smtClean="0"/>
              <a:t>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40543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smtClean="0"/>
              <a:t>Palestina v 9. století př.n.l.</a:t>
            </a:r>
            <a:endParaRPr lang="cs-CZ" b="1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3" y="1593289"/>
            <a:ext cx="3221065" cy="46199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04448" y="1593290"/>
            <a:ext cx="369332" cy="26834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/>
              <a:t>Zdroj: Finkelstein – Silberman 2010, s. 89</a:t>
            </a:r>
            <a:r>
              <a:rPr lang="cs-CZ" sz="1200" smtClean="0"/>
              <a:t>.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263058" y="1495760"/>
            <a:ext cx="505985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85000"/>
            </a:pPr>
            <a:r>
              <a:rPr lang="cs-CZ" sz="2400" b="1" smtClean="0">
                <a:solidFill>
                  <a:srgbClr val="C00000"/>
                </a:solidFill>
              </a:rPr>
              <a:t>Izraelské království 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Rozvinutější oblast</a:t>
            </a:r>
            <a:r>
              <a:rPr lang="cs-CZ" sz="2000" smtClean="0"/>
              <a:t> (centralizovaná redistribuce zdrojů, mezinárodní obchod).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Hlavní město:</a:t>
            </a:r>
            <a:r>
              <a:rPr lang="cs-CZ" sz="2000" b="1" smtClean="0"/>
              <a:t> Samaří</a:t>
            </a:r>
            <a:r>
              <a:rPr lang="cs-CZ" sz="2000" smtClean="0"/>
              <a:t>. Vzestup již za dynastie </a:t>
            </a:r>
            <a:r>
              <a:rPr lang="cs-CZ" sz="2000" b="1" smtClean="0"/>
              <a:t>Omríovců</a:t>
            </a:r>
            <a:r>
              <a:rPr lang="cs-CZ" sz="2000" smtClean="0"/>
              <a:t> (9. stol. př.n.l.).</a:t>
            </a:r>
            <a:endParaRPr lang="cs-CZ" sz="2000" b="1" smtClean="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Království </a:t>
            </a:r>
            <a:r>
              <a:rPr lang="cs-CZ" sz="2000" b="1" smtClean="0"/>
              <a:t>vyvráceno</a:t>
            </a:r>
            <a:r>
              <a:rPr lang="cs-CZ" sz="2000"/>
              <a:t> </a:t>
            </a:r>
            <a:r>
              <a:rPr lang="cs-CZ" sz="2000" b="1" smtClean="0"/>
              <a:t>722 př.n.l.</a:t>
            </a:r>
            <a:r>
              <a:rPr lang="cs-CZ" sz="2000" smtClean="0"/>
              <a:t> </a:t>
            </a:r>
            <a:r>
              <a:rPr lang="cs-CZ" sz="2000" b="1" smtClean="0"/>
              <a:t>Asyřany</a:t>
            </a:r>
            <a:r>
              <a:rPr lang="cs-CZ" sz="2000" smtClean="0"/>
              <a:t>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cs-CZ" sz="2400" b="1" smtClean="0">
                <a:solidFill>
                  <a:srgbClr val="C00000"/>
                </a:solidFill>
              </a:rPr>
              <a:t>Judské království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b="1" smtClean="0"/>
              <a:t>Chudší oblast </a:t>
            </a:r>
            <a:r>
              <a:rPr lang="cs-CZ" sz="2000" smtClean="0"/>
              <a:t>(nízká úroveň urbanizace, autarkní hospodářství).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Hlavní město:</a:t>
            </a:r>
            <a:r>
              <a:rPr lang="cs-CZ" sz="2000" b="1" smtClean="0"/>
              <a:t> Jeruzalém</a:t>
            </a:r>
            <a:r>
              <a:rPr lang="cs-CZ" sz="2000" smtClean="0"/>
              <a:t>. Od 9. stol. př.n.l. doložena dynastie </a:t>
            </a:r>
            <a:r>
              <a:rPr lang="cs-CZ" sz="2000" b="1" smtClean="0"/>
              <a:t>Davidovců</a:t>
            </a:r>
            <a:r>
              <a:rPr lang="cs-CZ" sz="2000" smtClean="0"/>
              <a:t>.</a:t>
            </a:r>
            <a:endParaRPr lang="cs-CZ" sz="2000"/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sz="2000" smtClean="0"/>
              <a:t>Království</a:t>
            </a:r>
            <a:r>
              <a:rPr lang="cs-CZ" sz="2000" b="1" smtClean="0"/>
              <a:t> </a:t>
            </a:r>
            <a:r>
              <a:rPr lang="cs-CZ" sz="2000" smtClean="0"/>
              <a:t> </a:t>
            </a:r>
            <a:r>
              <a:rPr lang="cs-CZ" sz="2000" b="1" smtClean="0"/>
              <a:t>vyvráceno</a:t>
            </a:r>
            <a:r>
              <a:rPr lang="cs-CZ" sz="2000" smtClean="0"/>
              <a:t> </a:t>
            </a:r>
            <a:r>
              <a:rPr lang="cs-CZ" sz="2000" b="1" smtClean="0"/>
              <a:t>586</a:t>
            </a:r>
            <a:r>
              <a:rPr lang="cs-CZ" sz="2000" b="1"/>
              <a:t> </a:t>
            </a:r>
            <a:r>
              <a:rPr lang="cs-CZ" sz="2000" b="1" smtClean="0"/>
              <a:t>př.n.l. </a:t>
            </a:r>
            <a:r>
              <a:rPr lang="cs-CZ" sz="2000" b="1" smtClean="0"/>
              <a:t>Babylóňany</a:t>
            </a:r>
            <a:r>
              <a:rPr lang="cs-CZ" sz="2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9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b="1" smtClean="0"/>
              <a:t>Zdroje staroizraelských teistických představ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28800"/>
            <a:ext cx="849614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400" b="1" smtClean="0">
                <a:solidFill>
                  <a:srgbClr val="C00000"/>
                </a:solidFill>
              </a:rPr>
              <a:t>Elovské </a:t>
            </a:r>
            <a:r>
              <a:rPr lang="cs-CZ" altLang="cs-CZ" sz="2400" b="1">
                <a:solidFill>
                  <a:srgbClr val="C00000"/>
                </a:solidFill>
              </a:rPr>
              <a:t>božstvo usazených Kanaánců </a:t>
            </a:r>
            <a:endParaRPr lang="cs-CZ" altLang="cs-CZ" sz="2400" b="1" smtClean="0">
              <a:solidFill>
                <a:srgbClr val="C00000"/>
              </a:solidFill>
            </a:endParaRP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El </a:t>
            </a:r>
            <a:r>
              <a:rPr lang="cs-CZ" altLang="cs-CZ" sz="2000" smtClean="0"/>
              <a:t>– výraz </a:t>
            </a:r>
            <a:r>
              <a:rPr lang="cs-CZ" altLang="cs-CZ" sz="2000" i="1" smtClean="0"/>
              <a:t>el </a:t>
            </a:r>
            <a:r>
              <a:rPr lang="cs-CZ" altLang="cs-CZ" sz="2000" smtClean="0"/>
              <a:t>má prasemitské kořeny; v obecném smyslu znamená „bůh“ (apelativum), jako vlastní jméno „El“ (proprium).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Elohim </a:t>
            </a:r>
            <a:r>
              <a:rPr lang="cs-CZ" altLang="cs-CZ" sz="2000"/>
              <a:t>– </a:t>
            </a:r>
            <a:r>
              <a:rPr lang="cs-CZ" altLang="cs-CZ" sz="2000" smtClean="0"/>
              <a:t>biblické označení boha Izraele je plurálem výrazu </a:t>
            </a:r>
            <a:r>
              <a:rPr lang="cs-CZ" altLang="cs-CZ" sz="2000" i="1" smtClean="0"/>
              <a:t>eloah</a:t>
            </a:r>
            <a:r>
              <a:rPr lang="cs-CZ" altLang="cs-CZ" sz="2000" smtClean="0"/>
              <a:t>, který vznikl rozšířením původního kořene </a:t>
            </a:r>
            <a:r>
              <a:rPr lang="cs-CZ" altLang="cs-CZ" sz="2000" i="1" smtClean="0"/>
              <a:t>el.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Překlad:</a:t>
            </a:r>
            <a:r>
              <a:rPr lang="cs-CZ" altLang="cs-CZ" sz="2000" smtClean="0"/>
              <a:t> řec. </a:t>
            </a:r>
            <a:r>
              <a:rPr lang="cs-CZ" altLang="cs-CZ" sz="2000" i="1" smtClean="0"/>
              <a:t>Theos </a:t>
            </a:r>
            <a:r>
              <a:rPr lang="cs-CZ" altLang="cs-CZ" sz="2000" smtClean="0"/>
              <a:t>(Septuaginta), lat. </a:t>
            </a:r>
            <a:r>
              <a:rPr lang="cs-CZ" altLang="cs-CZ" sz="2000" i="1" smtClean="0"/>
              <a:t>Deus</a:t>
            </a:r>
            <a:r>
              <a:rPr lang="cs-CZ" altLang="cs-CZ" sz="2000" smtClean="0"/>
              <a:t> (Vulgáta), čes. </a:t>
            </a:r>
            <a:r>
              <a:rPr lang="cs-CZ" altLang="cs-CZ" sz="2000" b="1" smtClean="0"/>
              <a:t>Bůh</a:t>
            </a:r>
            <a:r>
              <a:rPr lang="cs-CZ" altLang="cs-CZ" sz="2000" smtClean="0"/>
              <a:t>.</a:t>
            </a:r>
            <a:endParaRPr lang="cs-CZ" altLang="cs-CZ" sz="2000"/>
          </a:p>
          <a:p>
            <a:pPr>
              <a:spcBef>
                <a:spcPts val="1200"/>
              </a:spcBef>
            </a:pPr>
            <a:r>
              <a:rPr lang="cs-CZ" altLang="cs-CZ" sz="2400" b="1">
                <a:solidFill>
                  <a:srgbClr val="C00000"/>
                </a:solidFill>
              </a:rPr>
              <a:t>Příchozí </a:t>
            </a:r>
            <a:r>
              <a:rPr lang="cs-CZ" altLang="cs-CZ" sz="2400" b="1" smtClean="0">
                <a:solidFill>
                  <a:srgbClr val="C00000"/>
                </a:solidFill>
              </a:rPr>
              <a:t>jahvismus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JHVH – </a:t>
            </a:r>
            <a:r>
              <a:rPr lang="cs-CZ" altLang="cs-CZ" sz="2000" smtClean="0"/>
              <a:t>Boží tetragram, původně snad vyslovovaný jako </a:t>
            </a:r>
            <a:r>
              <a:rPr lang="cs-CZ" altLang="cs-CZ" sz="2000" i="1" smtClean="0"/>
              <a:t>Jahú</a:t>
            </a:r>
            <a:r>
              <a:rPr lang="cs-CZ" altLang="cs-CZ" sz="2000" smtClean="0"/>
              <a:t> nebo </a:t>
            </a:r>
            <a:r>
              <a:rPr lang="cs-CZ" altLang="cs-CZ" sz="2000" i="1" smtClean="0"/>
              <a:t>Jaú</a:t>
            </a:r>
            <a:r>
              <a:rPr lang="cs-CZ" altLang="cs-CZ" sz="2000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Tradiční výslovnost </a:t>
            </a:r>
            <a:r>
              <a:rPr lang="cs-CZ" altLang="cs-CZ" sz="2000" b="1" smtClean="0"/>
              <a:t>Jahve</a:t>
            </a:r>
            <a:r>
              <a:rPr lang="cs-CZ" altLang="cs-CZ" sz="2000" smtClean="0"/>
              <a:t> vychází až z řeckého přepisu v podobě </a:t>
            </a:r>
            <a:r>
              <a:rPr lang="cs-CZ" altLang="cs-CZ" sz="2000" i="1" smtClean="0"/>
              <a:t>Iaúe</a:t>
            </a:r>
            <a:r>
              <a:rPr lang="cs-CZ" altLang="cs-CZ" sz="2000" smtClean="0"/>
              <a:t> či </a:t>
            </a:r>
            <a:r>
              <a:rPr lang="cs-CZ" altLang="cs-CZ" sz="2000" i="1" smtClean="0"/>
              <a:t>Iaúai</a:t>
            </a:r>
            <a:r>
              <a:rPr lang="cs-CZ" altLang="cs-CZ" sz="2000" b="1" i="1" smtClean="0"/>
              <a:t>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smtClean="0"/>
              <a:t>Vzhledem k tabuizaci Božího jména JHVH nahrazováno při hlasité recitaci hebrejským titulem </a:t>
            </a:r>
            <a:r>
              <a:rPr lang="cs-CZ" altLang="cs-CZ" sz="2000" b="1" smtClean="0"/>
              <a:t>Adonaj</a:t>
            </a:r>
            <a:r>
              <a:rPr lang="cs-CZ" altLang="cs-CZ" sz="2000" smtClean="0"/>
              <a:t> – „Můj Pán“.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altLang="cs-CZ" sz="2000" b="1" smtClean="0"/>
              <a:t>Překlad: </a:t>
            </a:r>
            <a:r>
              <a:rPr lang="cs-CZ" altLang="cs-CZ" sz="2000"/>
              <a:t>ř</a:t>
            </a:r>
            <a:r>
              <a:rPr lang="cs-CZ" altLang="cs-CZ" sz="2000" smtClean="0"/>
              <a:t>ec. </a:t>
            </a:r>
            <a:r>
              <a:rPr lang="cs-CZ" altLang="cs-CZ" sz="2000" i="1" smtClean="0"/>
              <a:t>Kyrios </a:t>
            </a:r>
            <a:r>
              <a:rPr lang="cs-CZ" altLang="cs-CZ" sz="2000" smtClean="0"/>
              <a:t>(Septuaginta), lat. </a:t>
            </a:r>
            <a:r>
              <a:rPr lang="cs-CZ" altLang="cs-CZ" sz="2000" i="1" smtClean="0"/>
              <a:t>Dominus</a:t>
            </a:r>
            <a:r>
              <a:rPr lang="cs-CZ" altLang="cs-CZ" sz="2000" smtClean="0"/>
              <a:t> (Vulgáta), čes. </a:t>
            </a:r>
            <a:r>
              <a:rPr lang="cs-CZ" altLang="cs-CZ" sz="2000" b="1" smtClean="0"/>
              <a:t>Hospodin</a:t>
            </a:r>
            <a:r>
              <a:rPr lang="cs-CZ" altLang="cs-CZ" sz="2000" smtClean="0"/>
              <a:t>.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298134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ožený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7893</TotalTime>
  <Words>3872</Words>
  <Application>Microsoft Office PowerPoint</Application>
  <PresentationFormat>Předvádění na obrazovce (4:3)</PresentationFormat>
  <Paragraphs>466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Administrativní</vt:lpstr>
      <vt:lpstr>Náboženství starověké Syropalestiny: Cesta k monoteismu</vt:lpstr>
      <vt:lpstr>Evoluční typologie náboženství</vt:lpstr>
      <vt:lpstr>Prezentace aplikace PowerPoint</vt:lpstr>
      <vt:lpstr>Prezentace aplikace PowerPoint</vt:lpstr>
      <vt:lpstr>Prezentace aplikace PowerPoint</vt:lpstr>
      <vt:lpstr>Chronologie starověké Palestiny</vt:lpstr>
      <vt:lpstr>Zeměpisná pásma (Syro)Palestiny</vt:lpstr>
      <vt:lpstr>Palestina v 9. století př.n.l.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Zdroje staroizraelských teistických představ</vt:lpstr>
      <vt:lpstr>Formování staroizraelského jahvismu</vt:lpstr>
      <vt:lpstr>Formování staroizraelského jahvismu</vt:lpstr>
      <vt:lpstr>Formování staroizraelského jahvismu</vt:lpstr>
      <vt:lpstr>Formování staroizraelského jahvismu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Chizkijášova a Jóšijášova náboženská reforma</vt:lpstr>
      <vt:lpstr>Exkluzivní monoteismus</vt:lpstr>
      <vt:lpstr>Exkluzivní monoteismus</vt:lpstr>
      <vt:lpstr>Exkluzivní monoteismus</vt:lpstr>
      <vt:lpstr>Exkluzivní monoteismus</vt:lpstr>
      <vt:lpstr>Exkluzivní monoteismus</vt:lpstr>
      <vt:lpstr>Exkluzivní monoteismus</vt:lpstr>
      <vt:lpstr>Exkluzivní monoteismus</vt:lpstr>
      <vt:lpstr>Exkluzivní monoteismus</vt:lpstr>
      <vt:lpstr>Exkluzivní monoteismus</vt:lpstr>
      <vt:lpstr>Použité zdroje I</vt:lpstr>
      <vt:lpstr>Použité zdroje II</vt:lpstr>
      <vt:lpstr>Použité zdroje III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starověké Mezopotámie: Řád v partikularitě lokálních center</dc:title>
  <dc:creator>Dalibor Papoušek</dc:creator>
  <cp:lastModifiedBy>Dalibor Papoušek</cp:lastModifiedBy>
  <cp:revision>299</cp:revision>
  <dcterms:created xsi:type="dcterms:W3CDTF">2020-03-03T11:06:48Z</dcterms:created>
  <dcterms:modified xsi:type="dcterms:W3CDTF">2020-04-21T20:46:53Z</dcterms:modified>
</cp:coreProperties>
</file>