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905" r:id="rId1"/>
  </p:sldMasterIdLst>
  <p:notesMasterIdLst>
    <p:notesMasterId r:id="rId75"/>
  </p:notesMasterIdLst>
  <p:sldIdLst>
    <p:sldId id="256" r:id="rId2"/>
    <p:sldId id="258" r:id="rId3"/>
    <p:sldId id="259" r:id="rId4"/>
    <p:sldId id="296" r:id="rId5"/>
    <p:sldId id="261" r:id="rId6"/>
    <p:sldId id="325" r:id="rId7"/>
    <p:sldId id="326" r:id="rId8"/>
    <p:sldId id="262" r:id="rId9"/>
    <p:sldId id="297" r:id="rId10"/>
    <p:sldId id="263" r:id="rId11"/>
    <p:sldId id="327" r:id="rId12"/>
    <p:sldId id="260" r:id="rId13"/>
    <p:sldId id="298" r:id="rId14"/>
    <p:sldId id="300" r:id="rId15"/>
    <p:sldId id="299" r:id="rId16"/>
    <p:sldId id="301" r:id="rId17"/>
    <p:sldId id="290" r:id="rId18"/>
    <p:sldId id="302" r:id="rId19"/>
    <p:sldId id="303" r:id="rId20"/>
    <p:sldId id="264" r:id="rId21"/>
    <p:sldId id="304" r:id="rId22"/>
    <p:sldId id="328" r:id="rId23"/>
    <p:sldId id="265" r:id="rId24"/>
    <p:sldId id="291" r:id="rId25"/>
    <p:sldId id="293" r:id="rId26"/>
    <p:sldId id="292" r:id="rId27"/>
    <p:sldId id="269" r:id="rId28"/>
    <p:sldId id="257" r:id="rId29"/>
    <p:sldId id="294" r:id="rId30"/>
    <p:sldId id="295" r:id="rId31"/>
    <p:sldId id="285" r:id="rId32"/>
    <p:sldId id="286" r:id="rId33"/>
    <p:sldId id="329" r:id="rId34"/>
    <p:sldId id="287" r:id="rId35"/>
    <p:sldId id="288" r:id="rId36"/>
    <p:sldId id="266" r:id="rId37"/>
    <p:sldId id="305" r:id="rId38"/>
    <p:sldId id="307" r:id="rId39"/>
    <p:sldId id="267" r:id="rId40"/>
    <p:sldId id="306" r:id="rId41"/>
    <p:sldId id="268" r:id="rId42"/>
    <p:sldId id="308" r:id="rId43"/>
    <p:sldId id="309" r:id="rId44"/>
    <p:sldId id="311" r:id="rId45"/>
    <p:sldId id="310" r:id="rId46"/>
    <p:sldId id="270" r:id="rId47"/>
    <p:sldId id="271" r:id="rId48"/>
    <p:sldId id="312" r:id="rId49"/>
    <p:sldId id="283" r:id="rId50"/>
    <p:sldId id="314" r:id="rId51"/>
    <p:sldId id="272" r:id="rId52"/>
    <p:sldId id="313" r:id="rId53"/>
    <p:sldId id="315" r:id="rId54"/>
    <p:sldId id="274" r:id="rId55"/>
    <p:sldId id="316" r:id="rId56"/>
    <p:sldId id="273" r:id="rId57"/>
    <p:sldId id="317" r:id="rId58"/>
    <p:sldId id="275" r:id="rId59"/>
    <p:sldId id="318" r:id="rId60"/>
    <p:sldId id="276" r:id="rId61"/>
    <p:sldId id="319" r:id="rId62"/>
    <p:sldId id="320" r:id="rId63"/>
    <p:sldId id="277" r:id="rId64"/>
    <p:sldId id="278" r:id="rId65"/>
    <p:sldId id="321" r:id="rId66"/>
    <p:sldId id="330" r:id="rId67"/>
    <p:sldId id="279" r:id="rId68"/>
    <p:sldId id="280" r:id="rId69"/>
    <p:sldId id="322" r:id="rId70"/>
    <p:sldId id="281" r:id="rId71"/>
    <p:sldId id="323" r:id="rId72"/>
    <p:sldId id="324" r:id="rId73"/>
    <p:sldId id="282" r:id="rId74"/>
  </p:sldIdLst>
  <p:sldSz cx="12192000" cy="6858000"/>
  <p:notesSz cx="6858000" cy="9144000"/>
  <p:embeddedFontLst>
    <p:embeddedFont>
      <p:font typeface="FZKai-Z03" panose="03000509000000000000" pitchFamily="65" charset="-122"/>
      <p:regular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SimSun" panose="02010600030101010101" pitchFamily="2" charset="-122"/>
      <p:regular r:id="rId81"/>
    </p:embeddedFont>
    <p:embeddedFont>
      <p:font typeface="Trebuchet MS" panose="020B0603020202020204" pitchFamily="3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9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1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93DC8-F6D6-4C7A-952B-DBF244E4BED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6D73A-D25A-41DF-B843-EBC4B1C747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27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6D73A-D25A-41DF-B843-EBC4B1C7471D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044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6D73A-D25A-41DF-B843-EBC4B1C7471D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56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4770-F120-4F18-B35F-6B3003335EE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0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E21EE-3AC4-4788-B5C6-519860A188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3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9B60-9376-41FC-83EE-23FF5D4CC88C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6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0A7-8ADB-4716-BDA0-7529932AFA91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61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BBDF-F78C-46CF-BC3F-295CF2E46F1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9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CBA4A-2785-4880-B585-EF4126ED430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0E9C-AB5A-4564-92D0-5CD03CFA950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6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2067-D0FB-408F-AAE4-BA929ADE3D1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6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8CBF2A6-889C-4B21-BC4B-707A32E8B916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22C4-9B1C-4B11-900F-87FE50462DF3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5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FACE-2371-4999-9B10-F5B1304A975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8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2853-8625-46F1-A2A6-62850145FD09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2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A8774-0263-4BF6-A4F1-50891E1B67B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2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E9C-1CB8-4871-AA06-353FBCF1CACE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5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27E61-68B8-411C-B225-F009C5727C6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9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7AAD-9474-4ECA-AC12-C819F9B55344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3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83C-7CD9-42A1-8AFD-126A25A8F79A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3738-E610-47C1-A75C-D62D84BB7F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70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1156444"/>
            <a:ext cx="7626070" cy="2971801"/>
          </a:xfrm>
        </p:spPr>
        <p:txBody>
          <a:bodyPr>
            <a:normAutofit/>
          </a:bodyPr>
          <a:lstStyle/>
          <a:p>
            <a:r>
              <a:rPr lang="cs-CZ" b="1" dirty="0"/>
              <a:t>Kapitoly z dějin čínského starověku </a:t>
            </a:r>
            <a:br>
              <a:rPr lang="cs-CZ" b="1" dirty="0"/>
            </a:br>
            <a:r>
              <a:rPr lang="cs-CZ" sz="3600" b="1" cap="none" dirty="0"/>
              <a:t>(do začátku 3. století n. l.)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7629960" cy="1926079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Mytičtí vládci raného starověku.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dirty="0"/>
              <a:t>Prehistorická Čína.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Archeologické nálezy z doby před rokem 2200 př. n. l.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dirty="0"/>
              <a:t>Předchůdci čínského písma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197788" y="2918012"/>
            <a:ext cx="299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PhDr. Vladimír Liščák, </a:t>
            </a:r>
            <a:r>
              <a:rPr lang="cs-CZ" dirty="0" err="1"/>
              <a:t>DSc</a:t>
            </a:r>
            <a:r>
              <a:rPr lang="cs-CZ" dirty="0"/>
              <a:t>.</a:t>
            </a:r>
          </a:p>
          <a:p>
            <a:r>
              <a:rPr lang="cs-CZ" dirty="0"/>
              <a:t>Orientální ústav AV ČR, </a:t>
            </a:r>
          </a:p>
          <a:p>
            <a:r>
              <a:rPr lang="cs-CZ" dirty="0"/>
              <a:t>v. v. i., PRAHA</a:t>
            </a:r>
          </a:p>
          <a:p>
            <a:r>
              <a:rPr lang="cs-CZ" dirty="0"/>
              <a:t>vliscak@orient.cas.cz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1365" y="2943382"/>
            <a:ext cx="590226" cy="92333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087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</a:t>
            </a:r>
            <a:r>
              <a:rPr lang="cs-CZ" dirty="0" err="1"/>
              <a:t>Šen-nung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768043" cy="4158056"/>
          </a:xfrm>
        </p:spPr>
        <p:txBody>
          <a:bodyPr>
            <a:normAutofit/>
          </a:bodyPr>
          <a:lstStyle/>
          <a:p>
            <a:r>
              <a:rPr lang="cs-CZ"/>
              <a:t>Šen-</a:t>
            </a:r>
            <a:r>
              <a:rPr lang="cs-CZ" err="1"/>
              <a:t>nung</a:t>
            </a:r>
            <a:r>
              <a:rPr lang="cs-CZ"/>
              <a:t> </a:t>
            </a:r>
            <a:r>
              <a:rPr lang="zh-CN" altLang="en-US"/>
              <a:t>神农 </a:t>
            </a:r>
            <a:r>
              <a:rPr lang="cs-CZ" i="1"/>
              <a:t>Shénnóng</a:t>
            </a:r>
            <a:r>
              <a:rPr lang="cs-CZ"/>
              <a:t> </a:t>
            </a:r>
            <a:r>
              <a:rPr lang="cs-CZ" dirty="0"/>
              <a:t>- „Božský rolník“</a:t>
            </a:r>
          </a:p>
          <a:p>
            <a:pPr lvl="1"/>
            <a:r>
              <a:rPr lang="cs-CZ" dirty="0"/>
              <a:t>s jeho postavou je spjat počátek zemědělství v Číně </a:t>
            </a:r>
          </a:p>
          <a:p>
            <a:pPr lvl="1"/>
            <a:r>
              <a:rPr lang="cs-CZ" dirty="0"/>
              <a:t>vynalezl pluh a seznámil lidi s uměním obdělávat půdu</a:t>
            </a:r>
          </a:p>
          <a:p>
            <a:r>
              <a:rPr lang="cs-CZ" dirty="0"/>
              <a:t>byl rovněž pokládán za prvního „farmakologa“</a:t>
            </a:r>
          </a:p>
          <a:p>
            <a:pPr lvl="1"/>
            <a:r>
              <a:rPr lang="cs-CZ" dirty="0"/>
              <a:t>chodil prý s červeným bičem, švihal trávy a zkoumal jejich léčivé vlastnosti a chuťové kvality</a:t>
            </a:r>
          </a:p>
          <a:p>
            <a:pPr lvl="1"/>
            <a:r>
              <a:rPr lang="cs-CZ" dirty="0"/>
              <a:t>někdy ztotožňován s </a:t>
            </a:r>
            <a:r>
              <a:rPr lang="cs-CZ"/>
              <a:t>Jao-</a:t>
            </a:r>
            <a:r>
              <a:rPr lang="cs-CZ" err="1"/>
              <a:t>wangem</a:t>
            </a:r>
            <a:r>
              <a:rPr lang="cs-CZ"/>
              <a:t> </a:t>
            </a:r>
            <a:r>
              <a:rPr lang="zh-CN" altLang="en-US"/>
              <a:t>药王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Yào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Wáng</a:t>
            </a:r>
            <a:r>
              <a:rPr lang="cs-CZ" dirty="0"/>
              <a:t>, bohem lékařství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Jen-ti </a:t>
            </a:r>
            <a:r>
              <a:rPr lang="zh-CN" altLang="en-US" dirty="0"/>
              <a:t>炎帝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Yán Dì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/>
              <a:t>sluneční božstvo </a:t>
            </a:r>
          </a:p>
          <a:p>
            <a:r>
              <a:rPr lang="cs-CZ" dirty="0"/>
              <a:t>mýty o obou postavách je velmi těžké od sebe oddělit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99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59A320-8768-45B7-97A8-030AB958DF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trom, exteriér, budova, stůl&#10;&#10;Popis vygenerován s velmi vysokou mírou spolehlivosti">
            <a:extLst>
              <a:ext uri="{FF2B5EF4-FFF2-40B4-BE49-F238E27FC236}">
                <a16:creationId xmlns:a16="http://schemas.microsoft.com/office/drawing/2014/main" id="{138C2B39-0D3D-4192-9FE8-E99C0A3F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62835A8-2097-4B5E-A03F-14D37B38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8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59" y="2344305"/>
            <a:ext cx="3154690" cy="422672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72200" y="4926106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/>
              <a:t>Žlutý císař z hrobky z pol. 2. stol. n. l.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5" y="2344305"/>
            <a:ext cx="3169037" cy="4142532"/>
          </a:xfrm>
        </p:spPr>
      </p:pic>
      <p:sp>
        <p:nvSpPr>
          <p:cNvPr id="12" name="TextovéPole 11"/>
          <p:cNvSpPr txBox="1"/>
          <p:nvPr/>
        </p:nvSpPr>
        <p:spPr>
          <a:xfrm>
            <a:off x="4380592" y="3424518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Šen-</a:t>
            </a:r>
            <a:r>
              <a:rPr lang="cs-CZ" i="1" dirty="0" err="1"/>
              <a:t>nung</a:t>
            </a:r>
            <a:r>
              <a:rPr lang="cs-CZ" i="1" dirty="0"/>
              <a:t> z hrobky z pol. 2. stol. n. l.</a:t>
            </a:r>
          </a:p>
        </p:txBody>
      </p:sp>
    </p:spTree>
    <p:extLst>
      <p:ext uri="{BB962C8B-B14F-4D97-AF65-F5344CB8AC3E}">
        <p14:creationId xmlns:p14="http://schemas.microsoft.com/office/powerpoint/2010/main" val="56489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9768043" cy="4047304"/>
          </a:xfrm>
        </p:spPr>
        <p:txBody>
          <a:bodyPr>
            <a:noAutofit/>
          </a:bodyPr>
          <a:lstStyle/>
          <a:p>
            <a:r>
              <a:rPr lang="cs-CZ" dirty="0"/>
              <a:t>Žlutý císař, Chuang-ti </a:t>
            </a:r>
            <a:r>
              <a:rPr lang="zh-CN" altLang="en-US" dirty="0"/>
              <a:t>黃帝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Huángdì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považován za ztělesnění magických sil země, jeho jméno mělo spojitost s barvou žlutých sprašových půd</a:t>
            </a:r>
          </a:p>
          <a:p>
            <a:r>
              <a:rPr lang="cs-CZ" dirty="0"/>
              <a:t>spojován s totemy různých zvířat včetně medvěda a draka</a:t>
            </a:r>
            <a:endParaRPr lang="cs-CZ" dirty="0">
              <a:cs typeface="Times New Roman" panose="02020603050405020304" pitchFamily="18" charset="0"/>
            </a:endParaRPr>
          </a:p>
          <a:p>
            <a:r>
              <a:rPr lang="cs-CZ" dirty="0">
                <a:cs typeface="Times New Roman" panose="02020603050405020304" pitchFamily="18" charset="0"/>
              </a:rPr>
              <a:t>řada vynálezů </a:t>
            </a:r>
            <a:r>
              <a:rPr lang="cs-CZ" dirty="0"/>
              <a:t>– kolo, sekyra, luk, střely, oděv a obuv, naučil prý lidi odlévat zvony a trojnožky, hloubit studně, vyrábět tažné vozy a čluny atd. i některé hudební nástroje</a:t>
            </a:r>
          </a:p>
          <a:p>
            <a:r>
              <a:rPr lang="cs-CZ" dirty="0"/>
              <a:t>pokládán rovněž za zakladatele společenského řádu - každé rodině prý přidělil jedno příjmení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3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886645" cy="4047304"/>
          </a:xfrm>
        </p:spPr>
        <p:txBody>
          <a:bodyPr>
            <a:noAutofit/>
          </a:bodyPr>
          <a:lstStyle/>
          <a:p>
            <a:r>
              <a:rPr lang="cs-CZ" dirty="0"/>
              <a:t>považován za pokračovatele Šen-</a:t>
            </a:r>
            <a:r>
              <a:rPr lang="cs-CZ" dirty="0" err="1"/>
              <a:t>nunga</a:t>
            </a:r>
            <a:r>
              <a:rPr lang="cs-CZ" dirty="0"/>
              <a:t> v určování léčivých rostlin</a:t>
            </a:r>
            <a:endParaRPr lang="cs-CZ" dirty="0">
              <a:cs typeface="Times New Roman" panose="02020603050405020304" pitchFamily="18" charset="0"/>
            </a:endParaRPr>
          </a:p>
          <a:p>
            <a:r>
              <a:rPr lang="cs-CZ" dirty="0"/>
              <a:t>je mu připisováno první lékařské dílo v Číně </a:t>
            </a:r>
            <a:r>
              <a:rPr lang="cs-CZ" i="1" dirty="0"/>
              <a:t>Chuang-ti </a:t>
            </a:r>
            <a:r>
              <a:rPr lang="cs-CZ" i="1" err="1"/>
              <a:t>nej</a:t>
            </a:r>
            <a:r>
              <a:rPr lang="cs-CZ" i="1"/>
              <a:t>-ťing </a:t>
            </a:r>
            <a:r>
              <a:rPr lang="zh-CN" altLang="en-US"/>
              <a:t>黄帝内经</a:t>
            </a:r>
            <a:r>
              <a:rPr lang="zh-CN" altLang="en-US" i="1"/>
              <a:t>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Huángdì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Nèijīng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(Vnitřní kniha Žlutého císaře)</a:t>
            </a:r>
          </a:p>
          <a:p>
            <a:r>
              <a:rPr lang="cs-CZ" dirty="0"/>
              <a:t>v náboženském taoismu je Žlutý císař uctíván jako jeden z jeho zakladatelů (spolu s Lao-</a:t>
            </a:r>
            <a:r>
              <a:rPr lang="cs-CZ" dirty="0" err="1"/>
              <a:t>c’em</a:t>
            </a:r>
            <a:r>
              <a:rPr lang="cs-CZ" dirty="0"/>
              <a:t> tvoří dvojici </a:t>
            </a:r>
            <a:r>
              <a:rPr lang="cs-CZ"/>
              <a:t>Chuang-Lao </a:t>
            </a:r>
            <a:r>
              <a:rPr lang="zh-CN" altLang="en-US"/>
              <a:t>黄老</a:t>
            </a:r>
            <a:r>
              <a:rPr lang="cs-CZ"/>
              <a:t>) </a:t>
            </a:r>
            <a:endParaRPr lang="cs-CZ" dirty="0"/>
          </a:p>
          <a:p>
            <a:r>
              <a:rPr lang="cs-CZ" dirty="0"/>
              <a:t>připisováno stvoření lidí, vynález písma, chov bource morušového, vynález hrnčířského kruhu a kompasu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3074" name="Picture 2" descr="http://img2.cn.china.cn/0/2_562_13243_622_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67" y="2336872"/>
            <a:ext cx="4316639" cy="43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1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442755"/>
            <a:ext cx="6629501" cy="4052174"/>
          </a:xfrm>
        </p:spPr>
        <p:txBody>
          <a:bodyPr>
            <a:normAutofit fontScale="92500"/>
          </a:bodyPr>
          <a:lstStyle/>
          <a:p>
            <a:r>
              <a:rPr lang="cs-CZ" dirty="0"/>
              <a:t>jeden z pěti mytických císařů  (</a:t>
            </a:r>
            <a:r>
              <a:rPr lang="cs-CZ" i="1" dirty="0" err="1"/>
              <a:t>wu</a:t>
            </a:r>
            <a:r>
              <a:rPr lang="cs-CZ" i="1" dirty="0"/>
              <a:t> ti </a:t>
            </a:r>
            <a:r>
              <a:rPr lang="zh-CN" altLang="en-US" dirty="0"/>
              <a:t>五帝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dì</a:t>
            </a:r>
            <a:r>
              <a:rPr lang="cs-CZ" dirty="0"/>
              <a:t>)</a:t>
            </a:r>
          </a:p>
          <a:p>
            <a:r>
              <a:rPr lang="cs-CZ" dirty="0"/>
              <a:t>jako vládce středu (nejdůležitější ze světových stran v čínském pojetí), měl v jejich hierarchii zároveň nejvyšší postavení</a:t>
            </a:r>
          </a:p>
          <a:p>
            <a:r>
              <a:rPr lang="cs-CZ" dirty="0"/>
              <a:t>mauzoleum Žlutého císaře </a:t>
            </a:r>
            <a:r>
              <a:rPr lang="cs-CZ" i="1" dirty="0"/>
              <a:t>Chuang-ti-ling</a:t>
            </a:r>
            <a:r>
              <a:rPr lang="cs-CZ" dirty="0"/>
              <a:t> </a:t>
            </a:r>
            <a:r>
              <a:rPr lang="zh-CN" altLang="en-US" dirty="0"/>
              <a:t>黄帝陵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Huángdì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(</a:t>
            </a:r>
            <a:r>
              <a:rPr lang="cs-CZ" dirty="0"/>
              <a:t>v Chuang-lingu </a:t>
            </a:r>
            <a:r>
              <a:rPr lang="zh-CN" altLang="en-US" dirty="0"/>
              <a:t>黄陵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Huáng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v provincii Šen-si, severně od Si-anu)</a:t>
            </a:r>
          </a:p>
          <a:p>
            <a:r>
              <a:rPr lang="cs-CZ" dirty="0"/>
              <a:t>první oběti Žlutému císaři na tomto místě již roku 442 př. n. l. </a:t>
            </a:r>
          </a:p>
          <a:p>
            <a:r>
              <a:rPr lang="cs-CZ" dirty="0"/>
              <a:t>roku 2004 každoroční oběti Žlutému císaři obnoveny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23" y="3092823"/>
            <a:ext cx="4320988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44" y="2113190"/>
            <a:ext cx="2819400" cy="4591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92" y="2289402"/>
            <a:ext cx="6600825" cy="4238625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 rot="1426939">
            <a:off x="2832311" y="3698537"/>
            <a:ext cx="3942391" cy="471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3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613860" cy="41580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Žlutý císař údajně zavedl čínský lunisolární kalendář - za první rok prvního šedesátiletého cyklu byl určen (podle pozdějších výpočtů) buď rok 2697, nebo 2637 př. n. l. 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např. rok 2018 (začal 15. února ) je 35. rokem 79. nebo 78. cyklu, popřípadě rokem 4715 nebo 4655 podle Žlutého císaře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/>
              <a:t>pozdější historická tradice zaznamenaná historikem 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err="1"/>
              <a:t>Čchienem</a:t>
            </a:r>
            <a:r>
              <a:rPr lang="cs-CZ"/>
              <a:t> </a:t>
            </a:r>
            <a:r>
              <a:rPr lang="zh-CN" altLang="en-US"/>
              <a:t>司马迁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Sīmǎ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Qiān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(145 př. n. l. nebo 135 př. n. l.? – 86 př. n. l.?) klade do období vlády Žlutého císaře i jednu z prvních známých bitev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73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Žlutý císař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613860" cy="41580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bitva u </a:t>
            </a:r>
            <a:r>
              <a:rPr lang="cs-CZ" err="1"/>
              <a:t>Čuo</a:t>
            </a:r>
            <a:r>
              <a:rPr lang="cs-CZ"/>
              <a:t>-lu </a:t>
            </a:r>
            <a:r>
              <a:rPr lang="zh-CN" altLang="en-US"/>
              <a:t>涿鹿之战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Zhuōlù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zhàn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(blízko dnešních hranic mezi provinciemi Che-</a:t>
            </a:r>
            <a:r>
              <a:rPr lang="cs-CZ" dirty="0" err="1"/>
              <a:t>pej</a:t>
            </a:r>
            <a:r>
              <a:rPr lang="cs-CZ" dirty="0"/>
              <a:t> a </a:t>
            </a:r>
            <a:r>
              <a:rPr lang="cs-CZ" dirty="0" err="1"/>
              <a:t>Liao-ning</a:t>
            </a:r>
            <a:r>
              <a:rPr lang="cs-CZ" dirty="0"/>
              <a:t>)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cs typeface="Times New Roman" panose="02020603050405020304" pitchFamily="18" charset="0"/>
              </a:rPr>
              <a:t>v ní </a:t>
            </a:r>
            <a:r>
              <a:rPr lang="cs-CZ" dirty="0"/>
              <a:t>podle tradice Žlutý císař zvítězil kolem roku 2500 př. n. l. nad několika kmeny a získal nadvládu nad střední Čínou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cs-CZ" dirty="0"/>
              <a:t>podle 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Čchiena</a:t>
            </a:r>
            <a:r>
              <a:rPr lang="cs-CZ" dirty="0"/>
              <a:t> se bitvy účastnilo 8 000  až 15 000 bojovníků, proti nimž stálo 15 000 až 26 000 válečníků ze 72 až 81 kmenů</a:t>
            </a:r>
          </a:p>
          <a:p>
            <a:pPr>
              <a:lnSpc>
                <a:spcPct val="110000"/>
              </a:lnSpc>
            </a:pPr>
            <a:r>
              <a:rPr lang="cs-CZ" dirty="0"/>
              <a:t>tato událost prý vedla k zformování čínského národa (</a:t>
            </a:r>
            <a:r>
              <a:rPr lang="cs-CZ" i="1"/>
              <a:t>Chua-</a:t>
            </a:r>
            <a:r>
              <a:rPr lang="cs-CZ" i="1" err="1"/>
              <a:t>sia</a:t>
            </a:r>
            <a:r>
              <a:rPr lang="cs-CZ" i="1"/>
              <a:t> </a:t>
            </a:r>
            <a:r>
              <a:rPr lang="zh-CN" altLang="en-US"/>
              <a:t>华夏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Huáxià</a:t>
            </a:r>
            <a:r>
              <a:rPr lang="cs-CZ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8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.wuhanart.com/lplg/1230261771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7451" cy="412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4CCD2C6C-8679-4295-BE1B-21438FDF6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16" y="2732228"/>
            <a:ext cx="5831883" cy="41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2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444449"/>
            <a:ext cx="9613860" cy="3599316"/>
          </a:xfrm>
        </p:spPr>
        <p:txBody>
          <a:bodyPr/>
          <a:lstStyle/>
          <a:p>
            <a:r>
              <a:rPr lang="cs-CZ" dirty="0"/>
              <a:t>doba pověstí a mýtů</a:t>
            </a:r>
          </a:p>
          <a:p>
            <a:r>
              <a:rPr lang="cs-CZ" i="1" dirty="0"/>
              <a:t>Veliké pojednání ke Knize proměn</a:t>
            </a:r>
            <a:r>
              <a:rPr lang="cs-CZ" dirty="0"/>
              <a:t> (</a:t>
            </a:r>
            <a:r>
              <a:rPr lang="cs-CZ" i="1" dirty="0"/>
              <a:t>I-ťing ta </a:t>
            </a:r>
            <a:r>
              <a:rPr lang="cs-CZ" i="1" dirty="0" err="1"/>
              <a:t>čuan</a:t>
            </a:r>
            <a:r>
              <a:rPr lang="cs-CZ" i="1" dirty="0"/>
              <a:t> </a:t>
            </a:r>
            <a:r>
              <a:rPr lang="zh-CN" altLang="en-US" dirty="0"/>
              <a:t>易经大传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Yìjīng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dà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zhuàn</a:t>
            </a:r>
            <a:r>
              <a:rPr lang="cs-CZ" dirty="0"/>
              <a:t>)</a:t>
            </a:r>
          </a:p>
          <a:p>
            <a:r>
              <a:rPr lang="cs-CZ" dirty="0" err="1"/>
              <a:t>Pchao</a:t>
            </a:r>
            <a:r>
              <a:rPr lang="cs-CZ" dirty="0"/>
              <a:t>-si </a:t>
            </a:r>
            <a:r>
              <a:rPr lang="zh-CN" altLang="en-US" dirty="0"/>
              <a:t>庖牺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Páoxī</a:t>
            </a:r>
            <a:r>
              <a:rPr lang="cs-CZ" dirty="0"/>
              <a:t> = Fu-si </a:t>
            </a:r>
            <a:r>
              <a:rPr lang="zh-CN" altLang="en-US" dirty="0"/>
              <a:t>伏羲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Fúxī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Božský rolník, </a:t>
            </a:r>
            <a:r>
              <a:rPr lang="cs-CZ" dirty="0" err="1"/>
              <a:t>Šen-nung</a:t>
            </a:r>
            <a:r>
              <a:rPr lang="cs-CZ" dirty="0"/>
              <a:t> </a:t>
            </a:r>
            <a:r>
              <a:rPr lang="zh-CN" altLang="en-US" dirty="0"/>
              <a:t>神农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Shénnóng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Žlutý císař, Chuang-ti </a:t>
            </a:r>
            <a:r>
              <a:rPr lang="zh-CN" altLang="en-US" dirty="0"/>
              <a:t>黄帝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Huángdì</a:t>
            </a:r>
          </a:p>
          <a:p>
            <a:r>
              <a:rPr lang="cs-CZ" dirty="0"/>
              <a:t>Jao</a:t>
            </a:r>
            <a:r>
              <a:rPr lang="zh-CN" altLang="en-US" dirty="0"/>
              <a:t> 尧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/>
              <a:t>Šun</a:t>
            </a:r>
            <a:r>
              <a:rPr lang="cs-CZ" dirty="0"/>
              <a:t> </a:t>
            </a:r>
            <a:r>
              <a:rPr lang="zh-CN" altLang="en-US" dirty="0"/>
              <a:t>舜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Shùn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2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Jao a </a:t>
            </a:r>
            <a:r>
              <a:rPr lang="cs-CZ" dirty="0" err="1"/>
              <a:t>Šun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5507597" cy="42656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panovníci </a:t>
            </a:r>
            <a:r>
              <a:rPr lang="cs-CZ" dirty="0" err="1"/>
              <a:t>Jao</a:t>
            </a:r>
            <a:r>
              <a:rPr lang="cs-CZ" dirty="0"/>
              <a:t> </a:t>
            </a:r>
            <a:r>
              <a:rPr lang="zh-CN" altLang="en-US" dirty="0"/>
              <a:t>尧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Yáo</a:t>
            </a:r>
            <a:r>
              <a:rPr lang="cs-CZ" dirty="0"/>
              <a:t> a </a:t>
            </a:r>
            <a:r>
              <a:rPr lang="cs-CZ" dirty="0" err="1"/>
              <a:t>Šun</a:t>
            </a:r>
            <a:r>
              <a:rPr lang="cs-CZ" dirty="0"/>
              <a:t> </a:t>
            </a:r>
            <a:r>
              <a:rPr lang="zh-CN" altLang="en-US" dirty="0"/>
              <a:t>舜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Shùn</a:t>
            </a:r>
            <a:r>
              <a:rPr lang="cs-CZ" dirty="0"/>
              <a:t> (podle tradice vládli ve 24. a 23. století př. n. l.)</a:t>
            </a:r>
          </a:p>
          <a:p>
            <a:pPr>
              <a:lnSpc>
                <a:spcPct val="100000"/>
              </a:lnSpc>
            </a:pPr>
            <a:r>
              <a:rPr lang="cs-CZ" dirty="0"/>
              <a:t>upravil kalendář a zavedl úřednická místa odpovědná za čtyři roční období </a:t>
            </a:r>
          </a:p>
          <a:p>
            <a:pPr>
              <a:lnSpc>
                <a:spcPct val="100000"/>
              </a:lnSpc>
            </a:pPr>
            <a:r>
              <a:rPr lang="cs-CZ" dirty="0"/>
              <a:t>deset sluncí</a:t>
            </a:r>
          </a:p>
          <a:p>
            <a:pPr>
              <a:lnSpc>
                <a:spcPct val="100000"/>
              </a:lnSpc>
            </a:pPr>
            <a:r>
              <a:rPr lang="cs-CZ" dirty="0"/>
              <a:t>božský lukostřelec </a:t>
            </a:r>
            <a:r>
              <a:rPr lang="cs-CZ" dirty="0" err="1"/>
              <a:t>Chou</a:t>
            </a:r>
            <a:r>
              <a:rPr lang="cs-CZ" dirty="0"/>
              <a:t>-i </a:t>
            </a:r>
            <a:r>
              <a:rPr lang="zh-CN" altLang="en-US" dirty="0"/>
              <a:t>夷羿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Yì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 err="1"/>
              <a:t>Šun</a:t>
            </a:r>
            <a:r>
              <a:rPr lang="cs-CZ" dirty="0"/>
              <a:t> byl údajně příslušníkem „východních barbarů“ </a:t>
            </a:r>
          </a:p>
          <a:p>
            <a:pPr>
              <a:lnSpc>
                <a:spcPct val="100000"/>
              </a:lnSpc>
            </a:pPr>
            <a:r>
              <a:rPr lang="cs-CZ" dirty="0"/>
              <a:t>vyznal se v hrnčířství a sám obdělával pole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60" y="2114189"/>
            <a:ext cx="2000475" cy="46087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17"/>
          <a:stretch/>
        </p:blipFill>
        <p:spPr>
          <a:xfrm>
            <a:off x="8405277" y="2114189"/>
            <a:ext cx="3002311" cy="28208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351488" y="4957873"/>
            <a:ext cx="3107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i="1" dirty="0"/>
              <a:t>Hedvábná vyšívaná tkanina s devíti sluncí (v pravém horním rohu) z dynastie </a:t>
            </a:r>
            <a:r>
              <a:rPr lang="cs-CZ" sz="1600" i="1"/>
              <a:t>Západní Chan</a:t>
            </a:r>
            <a:r>
              <a:rPr lang="cs-CZ" sz="1600" i="1" dirty="0"/>
              <a:t>, hrob v Ma-wang-</a:t>
            </a:r>
            <a:r>
              <a:rPr lang="cs-CZ" sz="1600" i="1" dirty="0" err="1"/>
              <a:t>tuej</a:t>
            </a:r>
            <a:r>
              <a:rPr lang="cs-CZ" sz="1600" i="1" dirty="0"/>
              <a:t> </a:t>
            </a:r>
            <a:r>
              <a:rPr lang="cs-CZ" sz="1600" dirty="0" err="1"/>
              <a:t>马王堆</a:t>
            </a:r>
            <a:r>
              <a:rPr lang="cs-CZ" sz="1600" dirty="0"/>
              <a:t>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Mǎwángduī</a:t>
            </a:r>
            <a:r>
              <a:rPr lang="cs-CZ" sz="1600" i="1" dirty="0"/>
              <a:t> </a:t>
            </a:r>
          </a:p>
          <a:p>
            <a:pPr algn="r"/>
            <a:r>
              <a:rPr lang="cs-CZ" sz="1600" i="1" dirty="0"/>
              <a:t>(2. stol. př. n. l.).</a:t>
            </a:r>
          </a:p>
        </p:txBody>
      </p:sp>
    </p:spTree>
    <p:extLst>
      <p:ext uri="{BB962C8B-B14F-4D97-AF65-F5344CB8AC3E}">
        <p14:creationId xmlns:p14="http://schemas.microsoft.com/office/powerpoint/2010/main" val="405032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Jao a </a:t>
            </a:r>
            <a:r>
              <a:rPr lang="cs-CZ" dirty="0" err="1"/>
              <a:t>Šun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656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 err="1"/>
              <a:t>Šun</a:t>
            </a:r>
            <a:r>
              <a:rPr lang="cs-CZ" dirty="0"/>
              <a:t> procestoval prý čtyři nebeské kraje</a:t>
            </a:r>
          </a:p>
          <a:p>
            <a:pPr>
              <a:lnSpc>
                <a:spcPct val="100000"/>
              </a:lnSpc>
            </a:pPr>
            <a:r>
              <a:rPr lang="cs-CZ" dirty="0"/>
              <a:t>zahnal čtyři neblahé bytosti, které střežily brány čtyř směrů</a:t>
            </a:r>
          </a:p>
          <a:p>
            <a:pPr>
              <a:lnSpc>
                <a:spcPct val="100000"/>
              </a:lnSpc>
            </a:pPr>
            <a:r>
              <a:rPr lang="cs-CZ" dirty="0"/>
              <a:t>přestože se ho otec snažil několikrát zabít, </a:t>
            </a:r>
            <a:r>
              <a:rPr lang="cs-CZ" dirty="0" err="1"/>
              <a:t>Šun</a:t>
            </a:r>
            <a:r>
              <a:rPr lang="cs-CZ" dirty="0"/>
              <a:t> se neprovinil proti synovské poslušnosti </a:t>
            </a:r>
          </a:p>
          <a:p>
            <a:pPr>
              <a:lnSpc>
                <a:spcPct val="100000"/>
              </a:lnSpc>
            </a:pPr>
            <a:r>
              <a:rPr lang="cs-CZ" dirty="0"/>
              <a:t>Jao a </a:t>
            </a:r>
            <a:r>
              <a:rPr lang="cs-CZ" dirty="0" err="1"/>
              <a:t>Šun</a:t>
            </a:r>
            <a:r>
              <a:rPr lang="cs-CZ" dirty="0"/>
              <a:t> jsou v Konfuciových </a:t>
            </a:r>
            <a:r>
              <a:rPr lang="cs-CZ" i="1" dirty="0"/>
              <a:t>Hovorech</a:t>
            </a:r>
            <a:r>
              <a:rPr lang="cs-CZ" dirty="0"/>
              <a:t> (</a:t>
            </a:r>
            <a:r>
              <a:rPr lang="cs-CZ" i="1" dirty="0"/>
              <a:t>Lun-jü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/>
              <a:t>i jiných konfuciánských spisech pro své vynikající vlastnosti pokládáni za ideální panovníky zlatého věku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03043CC2-E060-443E-BBC4-197CCD7FEF8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1454BC00-0C10-4B2D-89D5-6405C87B87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2538"/>
            <a:ext cx="5538554" cy="5925402"/>
          </a:xfrm>
          <a:prstGeom prst="rect">
            <a:avLst/>
          </a:prstGeom>
          <a:ln>
            <a:solidFill>
              <a:srgbClr val="B8B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CD6BFF0-ABAD-4639-8BBC-4F900322F5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021" y="453280"/>
            <a:ext cx="5538554" cy="5925402"/>
          </a:xfrm>
          <a:prstGeom prst="rect">
            <a:avLst/>
          </a:prstGeom>
          <a:ln>
            <a:solidFill>
              <a:srgbClr val="B8B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kniha, text&#10;&#10;Popis vygenerován s vysokou mírou spolehlivosti">
            <a:extLst>
              <a:ext uri="{FF2B5EF4-FFF2-40B4-BE49-F238E27FC236}">
                <a16:creationId xmlns:a16="http://schemas.microsoft.com/office/drawing/2014/main" id="{93DB9D80-58C2-4D1F-B93C-64D7B0757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91" y="609599"/>
            <a:ext cx="2480183" cy="5604934"/>
          </a:xfrm>
          <a:prstGeom prst="rect">
            <a:avLst/>
          </a:prstGeom>
        </p:spPr>
      </p:pic>
      <p:pic>
        <p:nvPicPr>
          <p:cNvPr id="6" name="Obrázek 5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58942EFD-8C52-4E0F-938C-625C7725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014" y="610341"/>
            <a:ext cx="4722156" cy="560493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D0EE934-B589-4DA9-B2C7-99B26074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6388014"/>
            <a:ext cx="11541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z="105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47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7715"/>
          </a:xfrm>
        </p:spPr>
        <p:txBody>
          <a:bodyPr>
            <a:normAutofit/>
          </a:bodyPr>
          <a:lstStyle/>
          <a:p>
            <a:r>
              <a:rPr lang="cs-CZ" dirty="0"/>
              <a:t>Moderní archeologické, antropologické a paleoekologické výzkumy ukazují, že tyto představy nejsou pouze pozdějšími spekulacemi, jimiž by snad měla být prokázána kulturní převaha a výjimečnost čínského světa</a:t>
            </a:r>
          </a:p>
          <a:p>
            <a:r>
              <a:rPr lang="cs-CZ" dirty="0"/>
              <a:t>Díky přírodním podmínkám a vyspělosti obyvatel patří území dnešní Číny spolu s Předním východem, jihovýchodní Asií, náhorními rovinami Mexika a vysokohorskými oblastmi Peru a Bolívie (a možná i Novou Guinejí) k těm několika místům světa, kde vzniklo a vyvinulo se </a:t>
            </a:r>
            <a:r>
              <a:rPr lang="cs-CZ" dirty="0">
                <a:solidFill>
                  <a:schemeClr val="accent4"/>
                </a:solidFill>
              </a:rPr>
              <a:t>původní zemědělství</a:t>
            </a:r>
            <a:r>
              <a:rPr lang="cs-CZ" dirty="0"/>
              <a:t>. 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9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7715"/>
          </a:xfrm>
        </p:spPr>
        <p:txBody>
          <a:bodyPr>
            <a:normAutofit/>
          </a:bodyPr>
          <a:lstStyle/>
          <a:p>
            <a:r>
              <a:rPr lang="cs-CZ" dirty="0"/>
              <a:t>Neolit představuje v Číně období asi mezi 8000 a 2000 př. n. l.</a:t>
            </a:r>
          </a:p>
          <a:p>
            <a:r>
              <a:rPr lang="cs-CZ" dirty="0"/>
              <a:t>přechod od sběračské a lovecké společnosti ke společnosti zemědělců a chovatelů dobytka, od nevýrobního hospodářství k výrobnímu – „neolitická revoluce“</a:t>
            </a:r>
          </a:p>
          <a:p>
            <a:r>
              <a:rPr lang="cs-CZ" dirty="0"/>
              <a:t>Z archeologického hlediska se neolit vyznačuje broušenými kamennými nástroji a většími sídelními společenstvími vesnického typu s příbytky obývanými více let.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7715"/>
          </a:xfrm>
        </p:spPr>
        <p:txBody>
          <a:bodyPr>
            <a:normAutofit/>
          </a:bodyPr>
          <a:lstStyle/>
          <a:p>
            <a:r>
              <a:rPr lang="cs-CZ" dirty="0"/>
              <a:t>kolem roku 8000 př. n. l. došlo současně na jihu a severu dnešní Číny ke změně, již lze shrnout ve třech bodech: </a:t>
            </a:r>
          </a:p>
          <a:p>
            <a:pPr lvl="1"/>
            <a:r>
              <a:rPr lang="cs-CZ" dirty="0"/>
              <a:t>nástup zemědělství, přičemž nejstarší kulturní plodinou bylo proso; </a:t>
            </a:r>
          </a:p>
          <a:p>
            <a:pPr lvl="1"/>
            <a:r>
              <a:rPr lang="cs-CZ" dirty="0"/>
              <a:t>objev ostření kamenů hlazením a tím mimo jiné objev výroby seker, které se používaly při mýcení atd.;  </a:t>
            </a:r>
          </a:p>
          <a:p>
            <a:pPr lvl="1"/>
            <a:r>
              <a:rPr lang="cs-CZ" dirty="0"/>
              <a:t>vynález hrnčířství, čímž člověk začal být schopen vyrábět pomůcky pro zemědělství a vaření i nádoby k uchovávání sklizně, tedy k vytváření zásob </a:t>
            </a:r>
          </a:p>
          <a:p>
            <a:r>
              <a:rPr lang="cs-CZ" dirty="0"/>
              <a:t>paralelní vývoj kultur na území Číny v období neolitu – neexistoval jeden čínský neolit, ale celá mozaika regionálních kultur</a:t>
            </a:r>
          </a:p>
          <a:p>
            <a:r>
              <a:rPr lang="cs-CZ" dirty="0"/>
              <a:t>s technickým pokrokem docházelo i k významným změnám ve společnosti</a:t>
            </a:r>
          </a:p>
          <a:p>
            <a:pPr lvl="1"/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31212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již ze 3. tisíciletí př. n. l. máme doklady počáteční metalurgie</a:t>
            </a:r>
          </a:p>
          <a:p>
            <a:pPr>
              <a:lnSpc>
                <a:spcPct val="110000"/>
              </a:lnSpc>
            </a:pPr>
            <a:r>
              <a:rPr lang="cs-CZ" dirty="0"/>
              <a:t>na keramice značky připomínající pozdější čínské znaky</a:t>
            </a:r>
          </a:p>
          <a:p>
            <a:pPr>
              <a:lnSpc>
                <a:spcPct val="110000"/>
              </a:lnSpc>
            </a:pPr>
            <a:r>
              <a:rPr lang="cs-CZ" dirty="0"/>
              <a:t>nejméně od 5. tisíciletí př. n. l. zvýšená pozornost ukládání mrtvých a vzpomínce na ně</a:t>
            </a:r>
          </a:p>
          <a:p>
            <a:pPr>
              <a:lnSpc>
                <a:spcPct val="110000"/>
              </a:lnSpc>
            </a:pPr>
            <a:r>
              <a:rPr lang="cs-CZ" dirty="0"/>
              <a:t>seskupení podle příbuzenství</a:t>
            </a:r>
          </a:p>
          <a:p>
            <a:pPr>
              <a:lnSpc>
                <a:spcPct val="110000"/>
              </a:lnSpc>
            </a:pPr>
            <a:r>
              <a:rPr lang="cs-CZ" dirty="0"/>
              <a:t>kultura Ta-</a:t>
            </a:r>
            <a:r>
              <a:rPr lang="cs-CZ" dirty="0" err="1"/>
              <a:t>wen</a:t>
            </a:r>
            <a:r>
              <a:rPr lang="cs-CZ" dirty="0"/>
              <a:t>-</a:t>
            </a:r>
            <a:r>
              <a:rPr lang="cs-CZ" dirty="0" err="1"/>
              <a:t>kchou</a:t>
            </a:r>
            <a:r>
              <a:rPr lang="cs-CZ" dirty="0"/>
              <a:t> </a:t>
            </a:r>
            <a:r>
              <a:rPr lang="zh-CN" altLang="en-US" dirty="0"/>
              <a:t>大汶口文化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Dàwènkǒu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/>
              <a:t>kultura </a:t>
            </a:r>
            <a:r>
              <a:rPr lang="cs-CZ" dirty="0">
                <a:cs typeface="Times New Roman" panose="02020603050405020304" pitchFamily="18" charset="0"/>
              </a:rPr>
              <a:t>Jang-</a:t>
            </a:r>
            <a:r>
              <a:rPr lang="cs-CZ" dirty="0" err="1">
                <a:cs typeface="Times New Roman" panose="02020603050405020304" pitchFamily="18" charset="0"/>
              </a:rPr>
              <a:t>šao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仰韶文化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Yǎngsháo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>
                <a:cs typeface="Times New Roman" panose="02020603050405020304" pitchFamily="18" charset="0"/>
              </a:rPr>
              <a:t>, naleziště </a:t>
            </a:r>
            <a:r>
              <a:rPr lang="cs-CZ" dirty="0"/>
              <a:t>Pan-</a:t>
            </a:r>
            <a:r>
              <a:rPr lang="cs-CZ" dirty="0" err="1"/>
              <a:t>pcho</a:t>
            </a:r>
            <a:r>
              <a:rPr lang="cs-CZ" dirty="0"/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半坡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Bànpō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dirty="0"/>
              <a:t>v první polovině 5. tisíciletí př. n. l. existovala praxe kolektivního druhého pohřbu, např. v nalezišti </a:t>
            </a:r>
            <a:r>
              <a:rPr lang="cs-CZ"/>
              <a:t>Jüan-</a:t>
            </a:r>
            <a:r>
              <a:rPr lang="cs-CZ" err="1"/>
              <a:t>ťün</a:t>
            </a:r>
            <a:r>
              <a:rPr lang="cs-CZ"/>
              <a:t>-</a:t>
            </a:r>
            <a:r>
              <a:rPr lang="cs-CZ" err="1"/>
              <a:t>miao</a:t>
            </a:r>
            <a:r>
              <a:rPr lang="cs-CZ"/>
              <a:t> </a:t>
            </a:r>
            <a:r>
              <a:rPr lang="zh-CN" altLang="en-US"/>
              <a:t>元君庙</a:t>
            </a:r>
            <a:r>
              <a:rPr lang="cs-CZ" i="1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Yuánjūnmiào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(provincie Šen-si, kultura Jang-šao) - </a:t>
            </a:r>
            <a:r>
              <a:rPr lang="cs-CZ" dirty="0"/>
              <a:t>kosti až sedmdesáti či osmdesáti těl byly zbaveny masa a společně znovu pohřbeny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0"/>
          <a:stretch/>
        </p:blipFill>
        <p:spPr>
          <a:xfrm>
            <a:off x="1016496" y="2238960"/>
            <a:ext cx="4604373" cy="39984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88" y="2236258"/>
            <a:ext cx="4649057" cy="400112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1857396" y="6237386"/>
            <a:ext cx="3536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Hlavní neolitické kultury v Číně</a:t>
            </a:r>
          </a:p>
        </p:txBody>
      </p:sp>
    </p:spTree>
    <p:extLst>
      <p:ext uri="{BB962C8B-B14F-4D97-AF65-F5344CB8AC3E}">
        <p14:creationId xmlns:p14="http://schemas.microsoft.com/office/powerpoint/2010/main" val="108533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42903"/>
          </a:xfrm>
        </p:spPr>
        <p:txBody>
          <a:bodyPr>
            <a:normAutofit/>
          </a:bodyPr>
          <a:lstStyle/>
          <a:p>
            <a:r>
              <a:rPr lang="cs-CZ" dirty="0"/>
              <a:t>od konce 4. tisíciletí př. n. l. </a:t>
            </a:r>
            <a:r>
              <a:rPr lang="cs-CZ" dirty="0" err="1"/>
              <a:t>skapulimancie</a:t>
            </a:r>
            <a:r>
              <a:rPr lang="cs-CZ" dirty="0"/>
              <a:t> (věštění z kostí zvířat)</a:t>
            </a:r>
          </a:p>
          <a:p>
            <a:r>
              <a:rPr lang="cs-CZ" dirty="0"/>
              <a:t>kultury </a:t>
            </a:r>
            <a:r>
              <a:rPr lang="cs-CZ" err="1"/>
              <a:t>Lung-šan</a:t>
            </a:r>
            <a:r>
              <a:rPr lang="cs-CZ"/>
              <a:t> </a:t>
            </a:r>
            <a:r>
              <a:rPr lang="zh-CN" altLang="en-US"/>
              <a:t>龙山文化</a:t>
            </a:r>
            <a:r>
              <a:rPr lang="cs-CZ" i="1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err="1"/>
              <a:t>Čchi-ťia</a:t>
            </a:r>
            <a:r>
              <a:rPr lang="cs-CZ"/>
              <a:t> </a:t>
            </a:r>
            <a:r>
              <a:rPr lang="zh-CN" altLang="en-US"/>
              <a:t>齐家文化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Qíjiā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3000–2000 př. n. l.)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kultura </a:t>
            </a:r>
            <a:r>
              <a:rPr lang="cs-CZ" err="1"/>
              <a:t>Chung-šan</a:t>
            </a:r>
            <a:r>
              <a:rPr lang="cs-CZ"/>
              <a:t> </a:t>
            </a:r>
            <a:r>
              <a:rPr lang="zh-CN" altLang="en-US"/>
              <a:t>红山文化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Hóngshān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3400–2300 př. n. l., podle jiného datování 4700–2900 př. n. l.</a:t>
            </a:r>
          </a:p>
          <a:p>
            <a:r>
              <a:rPr lang="cs-CZ" dirty="0"/>
              <a:t>kolem poloviny 3. tisíciletí př. n. l. se značně rozšířil hrnčířský kruh a začaly vznikat vynikající řemeslné práce z černé a bílé keramiky</a:t>
            </a:r>
          </a:p>
          <a:p>
            <a:r>
              <a:rPr lang="cs-CZ" dirty="0"/>
              <a:t>kultury Ta-</a:t>
            </a:r>
            <a:r>
              <a:rPr lang="cs-CZ" dirty="0" err="1"/>
              <a:t>wen</a:t>
            </a:r>
            <a:r>
              <a:rPr lang="cs-CZ" dirty="0"/>
              <a:t>-</a:t>
            </a:r>
            <a:r>
              <a:rPr lang="cs-CZ" dirty="0" err="1"/>
              <a:t>kchou</a:t>
            </a:r>
            <a:r>
              <a:rPr lang="cs-CZ" dirty="0"/>
              <a:t> a </a:t>
            </a:r>
            <a:r>
              <a:rPr lang="cs-CZ" dirty="0" err="1"/>
              <a:t>Lung-šan</a:t>
            </a:r>
            <a:r>
              <a:rPr lang="cs-CZ" dirty="0"/>
              <a:t> prosluly překrásnou černou keramikou nejrůznějších tvarů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FAB73BC-B049-4115-A692-8D63A059BFB8}" type="slidenum">
              <a:rPr lang="en-US" smtClean="0"/>
              <a:pPr algn="ct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3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6352491" cy="42562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elegantní </a:t>
            </a:r>
            <a:r>
              <a:rPr lang="cs-CZ" dirty="0" err="1"/>
              <a:t>lungšanské</a:t>
            </a:r>
            <a:r>
              <a:rPr lang="cs-CZ" dirty="0"/>
              <a:t> číše a poháry s velmi tenkými a pevnými stěnami („</a:t>
            </a:r>
            <a:r>
              <a:rPr lang="cs-CZ" i="1" dirty="0" err="1"/>
              <a:t>eggshell</a:t>
            </a:r>
            <a:r>
              <a:rPr lang="cs-CZ" i="1" dirty="0"/>
              <a:t> </a:t>
            </a:r>
            <a:r>
              <a:rPr lang="cs-CZ" i="1" dirty="0" err="1"/>
              <a:t>pottery</a:t>
            </a:r>
            <a:r>
              <a:rPr lang="cs-CZ" dirty="0"/>
              <a:t>“) byly vyrobeny z vysoce kvalitní směsi a staly se vzorem pro pozdější bronzové nádoby z období </a:t>
            </a:r>
            <a:r>
              <a:rPr lang="cs-CZ" dirty="0" err="1"/>
              <a:t>Šang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velkou zručnost prokázali řemeslníci i bílou keramikou kultury Ta-</a:t>
            </a:r>
            <a:r>
              <a:rPr lang="cs-CZ" dirty="0" err="1"/>
              <a:t>wen</a:t>
            </a:r>
            <a:r>
              <a:rPr lang="cs-CZ" dirty="0"/>
              <a:t>-</a:t>
            </a:r>
            <a:r>
              <a:rPr lang="cs-CZ" dirty="0" err="1"/>
              <a:t>kchou</a:t>
            </a:r>
            <a:r>
              <a:rPr lang="cs-CZ" dirty="0"/>
              <a:t> </a:t>
            </a:r>
          </a:p>
          <a:p>
            <a:pPr>
              <a:lnSpc>
                <a:spcPct val="100000"/>
              </a:lnSpc>
            </a:pPr>
            <a:r>
              <a:rPr lang="cs-CZ" dirty="0"/>
              <a:t>lakové předměty, škumpa </a:t>
            </a:r>
            <a:r>
              <a:rPr lang="cs-CZ" dirty="0" err="1"/>
              <a:t>lakodárná</a:t>
            </a:r>
            <a:r>
              <a:rPr lang="cs-CZ" dirty="0"/>
              <a:t> (</a:t>
            </a:r>
            <a:r>
              <a:rPr lang="cs-CZ" i="1" dirty="0" err="1"/>
              <a:t>Rhus</a:t>
            </a:r>
            <a:r>
              <a:rPr lang="cs-CZ" i="1" dirty="0"/>
              <a:t> </a:t>
            </a:r>
            <a:r>
              <a:rPr lang="cs-CZ" i="1" dirty="0" err="1"/>
              <a:t>vernicifera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nejstarší lakové výrobky pocházejí z hrobů kultury Che-mu-tu </a:t>
            </a:r>
            <a:r>
              <a:rPr lang="zh-CN" altLang="en-US" dirty="0"/>
              <a:t>河姆渡文化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Hémǔdù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(</a:t>
            </a:r>
            <a:r>
              <a:rPr lang="cs-CZ" dirty="0"/>
              <a:t>5.–4. tisíciletí př. n. l.)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4FAB73BC-B049-4115-A692-8D63A059BFB8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02" y="2336871"/>
            <a:ext cx="2912572" cy="42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3703419" cy="3599316"/>
          </a:xfrm>
        </p:spPr>
        <p:txBody>
          <a:bodyPr/>
          <a:lstStyle/>
          <a:p>
            <a:r>
              <a:rPr lang="cs-CZ" i="1" dirty="0" err="1"/>
              <a:t>čchi</a:t>
            </a:r>
            <a:r>
              <a:rPr lang="cs-CZ" i="1" dirty="0"/>
              <a:t>-lin </a:t>
            </a:r>
            <a:r>
              <a:rPr lang="zh-CN" altLang="en-US" dirty="0"/>
              <a:t>麒麟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qílín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1" y="2115129"/>
            <a:ext cx="2841813" cy="28418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25" y="2115129"/>
            <a:ext cx="2793565" cy="459216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879607" y="5229963"/>
            <a:ext cx="36537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V době Čeng </a:t>
            </a:r>
            <a:r>
              <a:rPr lang="cs-CZ" i="1" err="1"/>
              <a:t>Cheových</a:t>
            </a:r>
            <a:r>
              <a:rPr lang="cs-CZ" i="1"/>
              <a:t> </a:t>
            </a:r>
            <a:r>
              <a:rPr lang="zh-CN" altLang="en-US"/>
              <a:t>郑和</a:t>
            </a:r>
            <a:r>
              <a:rPr lang="cs-CZ" altLang="zh-CN"/>
              <a:t> </a:t>
            </a:r>
            <a:r>
              <a:rPr lang="cs-CZ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Zhèng</a:t>
            </a:r>
            <a:r>
              <a:rPr lang="cs-CZ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zh-CN" altLang="en-US" i="1" dirty="0"/>
              <a:t> </a:t>
            </a:r>
            <a:r>
              <a:rPr lang="cs-CZ" i="1" dirty="0"/>
              <a:t>(1371–1435) námořních výprav ztotožněn s žirafou (1414).</a:t>
            </a:r>
          </a:p>
          <a:p>
            <a:pPr algn="r"/>
            <a:r>
              <a:rPr lang="cs-CZ" dirty="0"/>
              <a:t>Dodnes se v japonštině žirafa nazývá </a:t>
            </a:r>
            <a:r>
              <a:rPr lang="cs-CZ" i="1" dirty="0" err="1"/>
              <a:t>kirin</a:t>
            </a:r>
            <a:r>
              <a:rPr lang="cs-CZ" i="1" dirty="0"/>
              <a:t> </a:t>
            </a:r>
            <a:r>
              <a:rPr lang="cs-CZ" dirty="0" err="1"/>
              <a:t>キリン</a:t>
            </a:r>
            <a:r>
              <a:rPr lang="cs-CZ" dirty="0"/>
              <a:t>.</a:t>
            </a:r>
            <a:endParaRPr lang="cs-CZ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2" y="2872207"/>
            <a:ext cx="3598192" cy="3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962526" cy="3599316"/>
          </a:xfrm>
        </p:spPr>
        <p:txBody>
          <a:bodyPr/>
          <a:lstStyle/>
          <a:p>
            <a:r>
              <a:rPr lang="cs-CZ" dirty="0"/>
              <a:t>Specifickým uměleckým řemeslem typickým pro Čínu bylo zpracování nefritu a jadeitu. </a:t>
            </a:r>
          </a:p>
          <a:p>
            <a:r>
              <a:rPr lang="cs-CZ" dirty="0"/>
              <a:t>Tyto dva vzácné nerosty byly vysoce ceněny již od raného neolitu. </a:t>
            </a:r>
          </a:p>
          <a:p>
            <a:r>
              <a:rPr lang="cs-CZ" dirty="0"/>
              <a:t>Nejstarší nálezy předmětů z těchto dvou nerostů pocházejí až z doby před přibližně 7 000 lety.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926" y="2184873"/>
            <a:ext cx="2630429" cy="43708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66882" y="5936189"/>
            <a:ext cx="382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/>
              <a:t>jadeitová nádoba </a:t>
            </a:r>
            <a:r>
              <a:rPr lang="cs-CZ" i="1" dirty="0" err="1"/>
              <a:t>cchung</a:t>
            </a:r>
            <a:r>
              <a:rPr lang="cs-CZ" i="1" dirty="0"/>
              <a:t> </a:t>
            </a:r>
            <a:r>
              <a:rPr lang="zh-HK" altLang="en-US" dirty="0"/>
              <a:t>琮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cóng</a:t>
            </a:r>
            <a:r>
              <a:rPr lang="cs-CZ" i="1" dirty="0"/>
              <a:t>, 3. tisíciletí př. n. l.</a:t>
            </a:r>
          </a:p>
        </p:txBody>
      </p:sp>
    </p:spTree>
    <p:extLst>
      <p:ext uri="{BB962C8B-B14F-4D97-AF65-F5344CB8AC3E}">
        <p14:creationId xmlns:p14="http://schemas.microsoft.com/office/powerpoint/2010/main" val="197654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39" y="601487"/>
            <a:ext cx="9272016" cy="56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6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1" y="589116"/>
            <a:ext cx="9294876" cy="59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0"/>
          <a:stretch/>
        </p:blipFill>
        <p:spPr>
          <a:xfrm>
            <a:off x="1016496" y="2238960"/>
            <a:ext cx="4604373" cy="399842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 - úvod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88" y="2236258"/>
            <a:ext cx="4649057" cy="400112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1857396" y="6237386"/>
            <a:ext cx="3536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Hlavní neolitické kultury v Číně</a:t>
            </a:r>
          </a:p>
        </p:txBody>
      </p:sp>
    </p:spTree>
    <p:extLst>
      <p:ext uri="{BB962C8B-B14F-4D97-AF65-F5344CB8AC3E}">
        <p14:creationId xmlns:p14="http://schemas.microsoft.com/office/powerpoint/2010/main" val="333199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neolitické kultury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666112"/>
              </p:ext>
            </p:extLst>
          </p:nvPr>
        </p:nvGraphicFramePr>
        <p:xfrm>
          <a:off x="680320" y="2333597"/>
          <a:ext cx="9727703" cy="4147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4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Dated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English name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Chinese name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Modern-day location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7500 BCE – 6100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Pengtoushan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彭頭山文化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central Yangtze River region in northwestern Hunan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7000 BCE – 5000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Peiligang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裴李崗文化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Yi-Luo river basin valley in Henan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6500 BCE – 5500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Houli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后李文化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Shandong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6200 BCE – 5400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Xinglongwa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興隆洼文化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Inner Mongolia-Liaoning border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6000 BCE – 5500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Cishan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磁山文化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southern Hebei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5800 BCE – 5400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Dadiwan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大地灣文化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Gansu and western Shaanxi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5500 BCE – 4800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Xinle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新樂文化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lower Liao River on the Liaodong Peninsula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5400 BCE – 4500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Zhaobaogou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趙宝溝文化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Luan River valley in Inner Mongolia and northern Hebei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5300 BCE – 4100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Beixin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北辛文化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Shandong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5000 BCE – 4500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Hemudu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河姆渡文化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Yuyao and Zhoushan, Zhejiang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5000 BCE – 3000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Daxi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 dirty="0">
                          <a:effectLst/>
                        </a:rPr>
                        <a:t>大溪文化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Three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Gorges</a:t>
                      </a:r>
                      <a:r>
                        <a:rPr lang="cs-CZ" sz="1000" dirty="0">
                          <a:effectLst/>
                        </a:rPr>
                        <a:t> region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Některé </a:t>
            </a:r>
            <a:r>
              <a:rPr lang="cs-CZ"/>
              <a:t>neolitické kultury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502688"/>
              </p:ext>
            </p:extLst>
          </p:nvPr>
        </p:nvGraphicFramePr>
        <p:xfrm>
          <a:off x="680320" y="2333599"/>
          <a:ext cx="9714255" cy="4242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8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Dated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English name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Chinese name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Modern-day location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5000 BCE – 3000 BCE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Majiabang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馬家浜文化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Taihu Lake area and north of Hangzhou Bay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5000 BCE – 3000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Yangshao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仰韶文化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Henan, Shaanxi, and Shanxi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4700 BCE – 2900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Hongshan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紅山文化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Inner Mongolia, Liaoning, and Hebei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4100 BCE – 2600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Dawenkou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大汶口文化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Shandong, Anhui, Henan, and Jiangsu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3400 BCE – 2250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Liangzhu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良渚文化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Yangtze River Delta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3100 BCE – 2700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Majiayao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馬家窯文化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upper Yellow River region in Gansu and Qinghai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3100 BCE – 2700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Qujialing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屈家嶺文化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middle Yangtze River region in Hubei and Hunan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3000 BCE – 2000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Longshan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龍山文化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central and lower Yellow River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2800 BCE – 2000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Baodun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寶墩文化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Chengdu Plain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2500 BCE – 2000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Shijiahe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石家河文化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middle Yangtze River region in Hubei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2100 BCE – 1500 BCE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Erlitou culture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000">
                          <a:effectLst/>
                        </a:rPr>
                        <a:t>二里頭文化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Yanshi</a:t>
                      </a:r>
                      <a:r>
                        <a:rPr lang="cs-CZ" sz="1000" dirty="0">
                          <a:effectLst/>
                        </a:rPr>
                        <a:t>, </a:t>
                      </a:r>
                      <a:r>
                        <a:rPr lang="cs-CZ" sz="1000" dirty="0" err="1">
                          <a:effectLst/>
                        </a:rPr>
                        <a:t>Henan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Province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1289" marR="21289" marT="21289" marB="21289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6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18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8500–7700 (nebo 9500–9000) př. n. l. kultura Nan-</a:t>
            </a:r>
            <a:r>
              <a:rPr lang="cs-CZ" dirty="0" err="1"/>
              <a:t>čuang</a:t>
            </a:r>
            <a:r>
              <a:rPr lang="cs-CZ" dirty="0"/>
              <a:t>-tchou </a:t>
            </a:r>
            <a:r>
              <a:rPr lang="zh-CN" altLang="en-US" dirty="0"/>
              <a:t>南庄头遗址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Nánzhuāngtóu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/>
              <a:t>taro (</a:t>
            </a:r>
            <a:r>
              <a:rPr lang="cs-CZ" i="1" dirty="0" err="1"/>
              <a:t>Colocasia</a:t>
            </a:r>
            <a:r>
              <a:rPr lang="cs-CZ" i="1" dirty="0"/>
              <a:t> </a:t>
            </a:r>
            <a:r>
              <a:rPr lang="cs-CZ" i="1" dirty="0" err="1"/>
              <a:t>esculenta</a:t>
            </a:r>
            <a:r>
              <a:rPr lang="cs-CZ" dirty="0"/>
              <a:t>), jam (</a:t>
            </a:r>
            <a:r>
              <a:rPr lang="cs-CZ" i="1" dirty="0" err="1"/>
              <a:t>Dioscorea</a:t>
            </a:r>
            <a:r>
              <a:rPr lang="cs-CZ" i="1" dirty="0"/>
              <a:t> </a:t>
            </a:r>
            <a:r>
              <a:rPr lang="cs-CZ" i="1" dirty="0" err="1"/>
              <a:t>opposita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7000–5500 př. n. l. (nejstarší vrstvy jsou však staré kolem 12 000 let) kultura Ceng-</a:t>
            </a:r>
            <a:r>
              <a:rPr lang="cs-CZ" dirty="0" err="1"/>
              <a:t>pchi</a:t>
            </a:r>
            <a:r>
              <a:rPr lang="cs-CZ" dirty="0"/>
              <a:t>-jen </a:t>
            </a:r>
            <a:r>
              <a:rPr lang="zh-CN" altLang="en-US" dirty="0"/>
              <a:t>甑皮岩遗址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Zèngpíyán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řeka Liao-che </a:t>
            </a:r>
            <a:r>
              <a:rPr lang="zh-CN" altLang="en-US" dirty="0"/>
              <a:t>辽河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Liáohé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/>
              <a:t>6200–5400 př. n. l. kultura Sing-</a:t>
            </a:r>
            <a:r>
              <a:rPr lang="cs-CZ" dirty="0" err="1"/>
              <a:t>lung</a:t>
            </a:r>
            <a:r>
              <a:rPr lang="cs-CZ" dirty="0"/>
              <a:t>-wa </a:t>
            </a:r>
            <a:r>
              <a:rPr lang="zh-CN" altLang="en-US" dirty="0"/>
              <a:t>兴隆洼文化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Xīnglóngwā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/>
              <a:t>5300–4800 př. n. l. kultura Sin-le </a:t>
            </a:r>
            <a:r>
              <a:rPr lang="zh-CN" altLang="en-US" dirty="0"/>
              <a:t>新乐文化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Xīnlè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7327210" cy="42118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severně od Jang-c’-</a:t>
            </a:r>
            <a:r>
              <a:rPr lang="cs-CZ" dirty="0" err="1"/>
              <a:t>ťiangu</a:t>
            </a:r>
            <a:r>
              <a:rPr lang="cs-CZ" dirty="0"/>
              <a:t> (= Dlouhá řeka, </a:t>
            </a:r>
            <a:r>
              <a:rPr lang="cs-CZ" dirty="0" err="1"/>
              <a:t>Čchang-ťiang</a:t>
            </a:r>
            <a:r>
              <a:rPr lang="cs-CZ" dirty="0"/>
              <a:t> </a:t>
            </a:r>
            <a:r>
              <a:rPr lang="zh-CN" altLang="en-US" dirty="0"/>
              <a:t>长江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Cháng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Jiāng</a:t>
            </a:r>
            <a:r>
              <a:rPr lang="cs-CZ" dirty="0"/>
              <a:t>)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cs-CZ" dirty="0"/>
              <a:t>kultura </a:t>
            </a:r>
            <a:r>
              <a:rPr lang="cs-CZ" dirty="0">
                <a:cs typeface="Times New Roman" panose="02020603050405020304" pitchFamily="18" charset="0"/>
              </a:rPr>
              <a:t>Pchej-li-</a:t>
            </a:r>
            <a:r>
              <a:rPr lang="cs-CZ" dirty="0" err="1">
                <a:cs typeface="Times New Roman" panose="02020603050405020304" pitchFamily="18" charset="0"/>
              </a:rPr>
              <a:t>kang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裴李岗文化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Péilǐgāng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(asi 7000-5000 př. n. l.)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pěstování prosa (</a:t>
            </a:r>
            <a:r>
              <a:rPr lang="cs-CZ" i="1" dirty="0" err="1"/>
              <a:t>Setaria</a:t>
            </a:r>
            <a:r>
              <a:rPr lang="cs-CZ" i="1" dirty="0"/>
              <a:t> </a:t>
            </a:r>
            <a:r>
              <a:rPr lang="cs-CZ" i="1" dirty="0" err="1"/>
              <a:t>italica</a:t>
            </a:r>
            <a:r>
              <a:rPr lang="cs-CZ" dirty="0"/>
              <a:t>) - poprvé na světě doloženo jako kulturní rostlina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výroba kamenných a hliněných pomůcek pro zemědělství, uchovávání zásob a přípravu potravy: například srpy, moždíře a paličky, duté nádoby s většinou hladkým povrchem a později ještě s velice často se vyskytující trojnožkou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5122" name="Picture 2" descr="Peiligang 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46" y="2336872"/>
            <a:ext cx="3138533" cy="34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426295" y="5852813"/>
            <a:ext cx="4695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/>
              <a:t>Liu Li and </a:t>
            </a:r>
            <a:r>
              <a:rPr lang="cs-CZ" sz="1600" dirty="0" err="1"/>
              <a:t>Chen</a:t>
            </a:r>
            <a:r>
              <a:rPr lang="cs-CZ" sz="1600" dirty="0"/>
              <a:t> </a:t>
            </a:r>
            <a:r>
              <a:rPr lang="cs-CZ" sz="1600" dirty="0" err="1"/>
              <a:t>Xingcan</a:t>
            </a:r>
            <a:r>
              <a:rPr lang="cs-CZ" sz="1600" dirty="0"/>
              <a:t> (2012), </a:t>
            </a:r>
            <a:r>
              <a:rPr lang="cs-CZ" sz="1600" i="1" dirty="0"/>
              <a:t>The </a:t>
            </a:r>
            <a:r>
              <a:rPr lang="cs-CZ" sz="1600" i="1" dirty="0" err="1"/>
              <a:t>Archaeology</a:t>
            </a:r>
            <a:r>
              <a:rPr lang="cs-CZ" sz="1600" i="1" dirty="0"/>
              <a:t> of China: From the Late </a:t>
            </a:r>
            <a:r>
              <a:rPr lang="cs-CZ" sz="1600" i="1" dirty="0" err="1"/>
              <a:t>Paleolithic</a:t>
            </a:r>
            <a:r>
              <a:rPr lang="cs-CZ" sz="1600" i="1" dirty="0"/>
              <a:t> to the Early Bronze Age</a:t>
            </a:r>
            <a:r>
              <a:rPr lang="cs-CZ" sz="1600" dirty="0"/>
              <a:t>, Cambridge University </a:t>
            </a:r>
            <a:r>
              <a:rPr lang="cs-CZ" sz="1600" dirty="0" err="1"/>
              <a:t>Press</a:t>
            </a:r>
            <a:r>
              <a:rPr lang="cs-CZ" sz="1600" dirty="0"/>
              <a:t>, p. 124.</a:t>
            </a:r>
          </a:p>
        </p:txBody>
      </p:sp>
    </p:spTree>
    <p:extLst>
      <p:ext uri="{BB962C8B-B14F-4D97-AF65-F5344CB8AC3E}">
        <p14:creationId xmlns:p14="http://schemas.microsoft.com/office/powerpoint/2010/main" val="321653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321370" cy="42118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kultura </a:t>
            </a:r>
            <a:r>
              <a:rPr lang="cs-CZ">
                <a:cs typeface="Times New Roman" panose="02020603050405020304" pitchFamily="18" charset="0"/>
              </a:rPr>
              <a:t>Pchej-li-</a:t>
            </a:r>
            <a:r>
              <a:rPr lang="cs-CZ" err="1">
                <a:cs typeface="Times New Roman" panose="02020603050405020304" pitchFamily="18" charset="0"/>
              </a:rPr>
              <a:t>kang</a:t>
            </a:r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裴李岗文化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Péilǐgāng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/>
              <a:t>doplňkem potravy byla vedle domestikovaných i divoká zvířata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kultura zemědělská, ve které však lov a sběr i nadále sehrávaly významnou roli</a:t>
            </a:r>
          </a:p>
          <a:p>
            <a:pPr lvl="1">
              <a:lnSpc>
                <a:spcPct val="100000"/>
              </a:lnSpc>
            </a:pPr>
            <a:r>
              <a:rPr lang="cs-CZ" dirty="0"/>
              <a:t>obvyklými příbytky lidí této kultury byly </a:t>
            </a:r>
            <a:r>
              <a:rPr lang="cs-CZ" dirty="0" err="1"/>
              <a:t>polozemnice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pic>
        <p:nvPicPr>
          <p:cNvPr id="7170" name="Picture 2" descr="https://upload.wikimedia.org/wikipedia/commons/thumb/e/e2/PeiligangCulture-RedPotWithTwoEars-ShanghaiMuseum-May27-08.jpg/800px-PeiligangCulture-RedPotWithTwoEars-ShanghaiMuseum-May27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766" y="3252936"/>
            <a:ext cx="3048454" cy="32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1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1751803"/>
          </a:xfrm>
        </p:spPr>
        <p:txBody>
          <a:bodyPr>
            <a:normAutofit/>
          </a:bodyPr>
          <a:lstStyle/>
          <a:p>
            <a:r>
              <a:rPr lang="cs-CZ" dirty="0"/>
              <a:t>7000–5800 př. n. l. kultura </a:t>
            </a:r>
            <a:r>
              <a:rPr lang="cs-CZ" err="1"/>
              <a:t>Ťia-chu</a:t>
            </a:r>
            <a:r>
              <a:rPr lang="cs-CZ"/>
              <a:t> </a:t>
            </a:r>
            <a:r>
              <a:rPr lang="zh-CN" altLang="en-US"/>
              <a:t>贾湖遗址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Jiǎhú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/>
              <a:t>nejstarší naleziště kultury Pchej-li-</a:t>
            </a:r>
            <a:r>
              <a:rPr lang="cs-CZ" dirty="0" err="1"/>
              <a:t>kang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/>
              <a:t>v hliněných nádobách nejstarší stopy po alkoholu, vyráběném z rýže, medu a ovoce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77" y="3751205"/>
            <a:ext cx="3891380" cy="291853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947372" y="6064374"/>
            <a:ext cx="289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nejstarší hudební nástroje v Číně (kostěné flétny)</a:t>
            </a:r>
            <a:endParaRPr lang="cs-CZ" i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0321" y="3722913"/>
            <a:ext cx="6242993" cy="214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/>
              <a:t>v tomto nalezišti objevili archeologové rovněž na 300 hrobů s obětinami, které tvořily např. želví krunýře, keramika či kostěné flétny</a:t>
            </a:r>
          </a:p>
          <a:p>
            <a:pPr lvl="1"/>
            <a:r>
              <a:rPr lang="cs-CZ" dirty="0"/>
              <a:t>na některých želvích krunýřích byly nalezeny značky připomínající pozdější čínské znaky pro „oko“ </a:t>
            </a:r>
            <a:r>
              <a:rPr lang="zh-CN" altLang="en-US" dirty="0"/>
              <a:t>目 </a:t>
            </a:r>
            <a:r>
              <a:rPr lang="cs-CZ" dirty="0"/>
              <a:t>a „slunce“ </a:t>
            </a:r>
            <a:r>
              <a:rPr lang="zh-CN" altLang="en-US" dirty="0"/>
              <a:t>日</a:t>
            </a:r>
            <a:r>
              <a:rPr lang="cs-CZ" dirty="0"/>
              <a:t>.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10" y="5371155"/>
            <a:ext cx="497924" cy="12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271807" cy="42387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zh-CN" i="1" dirty="0" err="1"/>
              <a:t>wu</a:t>
            </a:r>
            <a:r>
              <a:rPr lang="cs-CZ" altLang="zh-CN" i="1" dirty="0"/>
              <a:t> </a:t>
            </a:r>
            <a:r>
              <a:rPr lang="cs-CZ" altLang="zh-CN" i="1" err="1"/>
              <a:t>lung</a:t>
            </a:r>
            <a:r>
              <a:rPr lang="cs-CZ" altLang="zh-CN" i="1"/>
              <a:t> </a:t>
            </a:r>
            <a:r>
              <a:rPr lang="zh-CN" altLang="en-US"/>
              <a:t>五龙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wǔ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altLang="zh-CN" err="1">
                <a:cs typeface="Times New Roman" panose="02020603050405020304" pitchFamily="18" charset="0"/>
              </a:rPr>
              <a:t>Pchan</a:t>
            </a:r>
            <a:r>
              <a:rPr lang="cs-CZ" altLang="zh-CN">
                <a:cs typeface="Times New Roman" panose="02020603050405020304" pitchFamily="18" charset="0"/>
              </a:rPr>
              <a:t>-ku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盘古</a:t>
            </a:r>
            <a:r>
              <a:rPr lang="zh-CN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Pángǔ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cs-CZ" i="1" dirty="0"/>
              <a:t>chun-tun </a:t>
            </a:r>
            <a:r>
              <a:rPr lang="cs-CZ" dirty="0" err="1">
                <a:latin typeface="SimSun" panose="02010600030101010101" pitchFamily="2" charset="-122"/>
                <a:ea typeface="SimSun" panose="02010600030101010101" pitchFamily="2" charset="-122"/>
              </a:rPr>
              <a:t>混沌</a:t>
            </a:r>
            <a:r>
              <a:rPr lang="cs-CZ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hùndùn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– velké vejce, které se rozbilo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z hořejší světlé skořápky utvořil pak nebe, z dolejší tmavé zemi</a:t>
            </a:r>
          </a:p>
          <a:p>
            <a:pPr>
              <a:lnSpc>
                <a:spcPct val="110000"/>
              </a:lnSpc>
            </a:pPr>
            <a:r>
              <a:rPr lang="cs-CZ" dirty="0"/>
              <a:t>pět prvků: dřevo, oheň, země, kov a voda</a:t>
            </a:r>
          </a:p>
          <a:p>
            <a:pPr>
              <a:lnSpc>
                <a:spcPct val="110000"/>
              </a:lnSpc>
            </a:pPr>
            <a:r>
              <a:rPr lang="cs-CZ" dirty="0"/>
              <a:t>Pchan-ku poté, co vyšel z vejce, vyrostl každý den o 1 </a:t>
            </a:r>
            <a:r>
              <a:rPr lang="cs-CZ" i="1" dirty="0"/>
              <a:t>čang </a:t>
            </a:r>
            <a:r>
              <a:rPr lang="zh-CN" altLang="en-US" dirty="0"/>
              <a:t>丈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zhàng</a:t>
            </a:r>
            <a:r>
              <a:rPr lang="cs-CZ" i="1" dirty="0"/>
              <a:t> </a:t>
            </a:r>
            <a:r>
              <a:rPr lang="cs-CZ" dirty="0"/>
              <a:t>(asi 2,31 metry v době Válčících států)</a:t>
            </a:r>
          </a:p>
          <a:p>
            <a:pPr>
              <a:lnSpc>
                <a:spcPct val="110000"/>
              </a:lnSpc>
            </a:pPr>
            <a:r>
              <a:rPr lang="cs-CZ" dirty="0"/>
              <a:t>za 18 000 let svého života tak vyrostl do obřích rozměrů 90 000 </a:t>
            </a:r>
            <a:r>
              <a:rPr lang="cs-CZ" i="1" dirty="0"/>
              <a:t>li </a:t>
            </a:r>
            <a:r>
              <a:rPr lang="zh-CN" altLang="en-US" dirty="0"/>
              <a:t>里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lǐ</a:t>
            </a:r>
            <a:r>
              <a:rPr lang="cs-CZ" i="1" dirty="0"/>
              <a:t> </a:t>
            </a:r>
            <a:r>
              <a:rPr lang="cs-CZ" dirty="0"/>
              <a:t>(1 </a:t>
            </a:r>
            <a:r>
              <a:rPr lang="cs-CZ" i="1" dirty="0"/>
              <a:t>li</a:t>
            </a:r>
            <a:r>
              <a:rPr lang="cs-CZ" dirty="0"/>
              <a:t> [čínská míle] = asi 301 metrů v době Šang)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91" y="2229297"/>
            <a:ext cx="2701514" cy="41175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93782" y="6346871"/>
            <a:ext cx="258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Pchan</a:t>
            </a:r>
            <a:r>
              <a:rPr lang="cs-CZ" i="1" dirty="0"/>
              <a:t>-ku</a:t>
            </a:r>
          </a:p>
        </p:txBody>
      </p:sp>
    </p:spTree>
    <p:extLst>
      <p:ext uri="{BB962C8B-B14F-4D97-AF65-F5344CB8AC3E}">
        <p14:creationId xmlns:p14="http://schemas.microsoft.com/office/powerpoint/2010/main" val="3785326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9531903" cy="4211845"/>
          </a:xfrm>
        </p:spPr>
        <p:txBody>
          <a:bodyPr>
            <a:normAutofit/>
          </a:bodyPr>
          <a:lstStyle/>
          <a:p>
            <a:r>
              <a:rPr lang="cs-CZ" dirty="0"/>
              <a:t>nositelé těchto kultur si stavěli jednoduché stavby s kruhovým nebo čtverhranným půdorysem </a:t>
            </a:r>
          </a:p>
          <a:p>
            <a:r>
              <a:rPr lang="cs-CZ" dirty="0"/>
              <a:t>vyráběli kamenné nástroje a červenou a hnědou keramiku bez vzoru</a:t>
            </a:r>
          </a:p>
          <a:p>
            <a:r>
              <a:rPr lang="cs-CZ" dirty="0"/>
              <a:t>zabývali se chovem vepřů, ovcí, psů a lovem zvěře a ryb</a:t>
            </a:r>
          </a:p>
          <a:p>
            <a:r>
              <a:rPr lang="cs-CZ" dirty="0"/>
              <a:t>své mrtvé pohřbívali v rodovém pohřebišti, což svědčí o počátcích primitivního náboženství.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3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4714638" cy="4305974"/>
          </a:xfrm>
        </p:spPr>
        <p:txBody>
          <a:bodyPr>
            <a:normAutofit/>
          </a:bodyPr>
          <a:lstStyle/>
          <a:p>
            <a:r>
              <a:rPr lang="cs-CZ" dirty="0"/>
              <a:t>jižní Čína: rýže, asi kolem 8000 př. n. l. v provincii </a:t>
            </a:r>
            <a:r>
              <a:rPr lang="cs-CZ" dirty="0" err="1"/>
              <a:t>Če</a:t>
            </a:r>
            <a:r>
              <a:rPr lang="cs-CZ" dirty="0"/>
              <a:t>-ťiang</a:t>
            </a:r>
          </a:p>
          <a:p>
            <a:r>
              <a:rPr lang="cs-CZ" dirty="0"/>
              <a:t>7000–5000 př. n. l.: jihočínské kultury se šňůrovou keramikou (</a:t>
            </a:r>
            <a:r>
              <a:rPr lang="zh-CN" altLang="en-US" dirty="0"/>
              <a:t>绳纹陶文化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shéngwéntáo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1026" name="Picture 2" descr="http://1843.img.pp.sohu.com.cn/images/blog/2009/4/5/12/23/1211f9b5383g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06" y="2675347"/>
            <a:ext cx="6096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chicc.com/data/upload/photo/1/042_a8XX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74" y="4330107"/>
            <a:ext cx="2910477" cy="23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3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6E2BDF6A-AE75-4494-85D6-3321A0F7E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" r="1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772531" cy="4270404"/>
          </a:xfrm>
        </p:spPr>
        <p:txBody>
          <a:bodyPr>
            <a:normAutofit/>
          </a:bodyPr>
          <a:lstStyle/>
          <a:p>
            <a:r>
              <a:rPr lang="cs-CZ" sz="2000" dirty="0"/>
              <a:t>kolem roku 5000 př. n. l. je prokázáno šest regionálních, většinou přírodně ohraničených, jasně rozeznatelných kultur</a:t>
            </a:r>
          </a:p>
          <a:p>
            <a:pPr lvl="1"/>
            <a:r>
              <a:rPr lang="cs-CZ" sz="1600" dirty="0"/>
              <a:t>z toho tři severně od Jang-c’-</a:t>
            </a:r>
            <a:r>
              <a:rPr lang="cs-CZ" sz="1600" dirty="0" err="1"/>
              <a:t>ťiangu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tři jižně od této významné přírodní hranice</a:t>
            </a:r>
          </a:p>
          <a:p>
            <a:r>
              <a:rPr lang="cs-CZ" sz="2000" dirty="0"/>
              <a:t>klimatické rozdíly mezi severem a jihem byly méně výrazné, přesto zde existoval podstatný protiklad v tom, že na sever od Jang-c’-</a:t>
            </a:r>
            <a:r>
              <a:rPr lang="cs-CZ" sz="2000" dirty="0" err="1"/>
              <a:t>ťiangu</a:t>
            </a:r>
            <a:r>
              <a:rPr lang="cs-CZ" sz="2000" dirty="0"/>
              <a:t> se nadále pěstovalo proso a na jihu rýže</a:t>
            </a:r>
          </a:p>
          <a:p>
            <a:r>
              <a:rPr lang="cs-CZ" sz="2000" dirty="0"/>
              <a:t>nejjižnější kultura se nazývá Ta-pen-</a:t>
            </a:r>
            <a:r>
              <a:rPr lang="cs-CZ" sz="2000" dirty="0" err="1"/>
              <a:t>kcheng</a:t>
            </a:r>
            <a:r>
              <a:rPr lang="cs-CZ" sz="2000" dirty="0"/>
              <a:t> </a:t>
            </a:r>
            <a:r>
              <a:rPr lang="zh-CN" altLang="en-US" sz="2000" dirty="0"/>
              <a:t>大坌坑文化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Dàbènkēng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/>
              <a:t>(asi 5500–4500 př. n. l.) podle naleziště na Tchaj-wanu v okolí dnešní Tchaj-</a:t>
            </a:r>
            <a:r>
              <a:rPr lang="cs-CZ" sz="2000" dirty="0" err="1"/>
              <a:t>peje</a:t>
            </a: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600"/>
              <a:t>kromě západního </a:t>
            </a:r>
            <a:r>
              <a:rPr lang="cs-CZ" sz="1600" dirty="0"/>
              <a:t>Tchaj-wanu zahrnovala části provincií </a:t>
            </a:r>
            <a:r>
              <a:rPr lang="cs-CZ" sz="1600" dirty="0" err="1"/>
              <a:t>Če-ťiang</a:t>
            </a:r>
            <a:r>
              <a:rPr lang="cs-CZ" sz="1600" dirty="0"/>
              <a:t>, </a:t>
            </a:r>
            <a:r>
              <a:rPr lang="cs-CZ" sz="1600" dirty="0" err="1"/>
              <a:t>Fu-ťien</a:t>
            </a:r>
            <a:r>
              <a:rPr lang="cs-CZ" sz="1600" dirty="0"/>
              <a:t>, Kuang-tung a Kuang-si a část území Vietnamu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17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5955609" cy="43059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zemědělství, lov, rybolov a sběr rostlin</a:t>
            </a:r>
          </a:p>
          <a:p>
            <a:pPr>
              <a:lnSpc>
                <a:spcPct val="100000"/>
              </a:lnSpc>
            </a:pPr>
            <a:r>
              <a:rPr lang="cs-CZ" dirty="0"/>
              <a:t>význačným charakteristickým rysem kultury Ta-pen-</a:t>
            </a:r>
            <a:r>
              <a:rPr lang="cs-CZ" dirty="0" err="1"/>
              <a:t>kcheng</a:t>
            </a:r>
            <a:r>
              <a:rPr lang="cs-CZ" dirty="0"/>
              <a:t> je však keramika</a:t>
            </a:r>
          </a:p>
          <a:p>
            <a:pPr>
              <a:lnSpc>
                <a:spcPct val="100000"/>
              </a:lnSpc>
            </a:pPr>
            <a:r>
              <a:rPr lang="cs-CZ" dirty="0"/>
              <a:t>velké, kulovité nádoby zhotovené ze silného, křehkého, pískového až tmavohnědého střepu, jež mají občas krátké nožky a často zřetelně odsazený okraj a dále jsou též pravidelně zdobené šňůrovými ornamenty.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pic>
        <p:nvPicPr>
          <p:cNvPr id="2052" name="Picture 4" descr="http://theme.ntmofa.gov.tw/artnew/image/4/4-1/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55" y="2336873"/>
            <a:ext cx="3810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museap.nmns.edu.tw/ResourceXML/09000001/81/d1/db/0900000181d1db1e_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40" y="4336868"/>
            <a:ext cx="2890537" cy="216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01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286001" y="5747657"/>
            <a:ext cx="5107576" cy="946179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dirty="0"/>
              <a:t>Liu Li and Chen </a:t>
            </a:r>
            <a:r>
              <a:rPr lang="en-US" dirty="0" err="1"/>
              <a:t>Xingcan</a:t>
            </a:r>
            <a:r>
              <a:rPr lang="en-US" dirty="0"/>
              <a:t> (2012), </a:t>
            </a:r>
            <a:r>
              <a:rPr lang="en-US" i="1" dirty="0"/>
              <a:t>The Archaeology of China: From the Late Paleolithic to the Early Bronze Age</a:t>
            </a:r>
            <a:r>
              <a:rPr lang="en-US" dirty="0"/>
              <a:t>, Cambridge University Press, p. 170.</a:t>
            </a:r>
            <a:endParaRPr lang="cs-CZ" dirty="0"/>
          </a:p>
        </p:txBody>
      </p:sp>
      <p:pic>
        <p:nvPicPr>
          <p:cNvPr id="3074" name="Picture 2" descr="Daxi 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54" y="2336873"/>
            <a:ext cx="3791676" cy="4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80322" y="2336873"/>
            <a:ext cx="6486960" cy="2339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dirty="0"/>
              <a:t>4400–3300 př. n. l. kultura Ta-si </a:t>
            </a:r>
            <a:r>
              <a:rPr lang="zh-CN" altLang="en-US" dirty="0"/>
              <a:t>大溪文化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Dàxī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silně ohlazené kameny a perforované srpy, občas zdi kolem sídlišť a bohaté možnosti skladování, důkazy pěstování rýže</a:t>
            </a:r>
          </a:p>
          <a:p>
            <a:pPr>
              <a:lnSpc>
                <a:spcPct val="100000"/>
              </a:lnSpc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7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6486960" cy="43059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známky relativně pokročilého zemědělství</a:t>
            </a:r>
          </a:p>
          <a:p>
            <a:pPr>
              <a:lnSpc>
                <a:spcPct val="100000"/>
              </a:lnSpc>
            </a:pPr>
            <a:r>
              <a:rPr lang="cs-CZ" dirty="0"/>
              <a:t>velké nádoby většinou z rudého, později černého a šedého střepu s krátkými nožkami a obvykle hladkou vnější stěnou</a:t>
            </a:r>
          </a:p>
          <a:p>
            <a:pPr>
              <a:lnSpc>
                <a:spcPct val="100000"/>
              </a:lnSpc>
            </a:pPr>
            <a:r>
              <a:rPr lang="cs-CZ" dirty="0"/>
              <a:t>nejstarší doklady umění žonglování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2" y="3712455"/>
            <a:ext cx="4182034" cy="277687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95129" y="3219598"/>
            <a:ext cx="3536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Nálezy z Ta-si</a:t>
            </a:r>
          </a:p>
        </p:txBody>
      </p:sp>
    </p:spTree>
    <p:extLst>
      <p:ext uri="{BB962C8B-B14F-4D97-AF65-F5344CB8AC3E}">
        <p14:creationId xmlns:p14="http://schemas.microsoft.com/office/powerpoint/2010/main" val="2894623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110444" cy="37326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5000–3500 př. n. l. kultura Ma-</a:t>
            </a:r>
            <a:r>
              <a:rPr lang="cs-CZ" dirty="0" err="1"/>
              <a:t>ťia</a:t>
            </a:r>
            <a:r>
              <a:rPr lang="cs-CZ" dirty="0"/>
              <a:t>-</a:t>
            </a:r>
            <a:r>
              <a:rPr lang="cs-CZ" dirty="0" err="1"/>
              <a:t>pang</a:t>
            </a:r>
            <a:r>
              <a:rPr lang="cs-CZ" dirty="0"/>
              <a:t> </a:t>
            </a:r>
            <a:r>
              <a:rPr lang="zh-CN" altLang="en-US" dirty="0"/>
              <a:t>马家浜文化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Mǎjiābāng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červenohnědá keramika</a:t>
            </a:r>
          </a:p>
          <a:p>
            <a:r>
              <a:rPr lang="cs-CZ" dirty="0"/>
              <a:t>5000–4500 př. n. l. kultura Che-mu-tu </a:t>
            </a:r>
            <a:r>
              <a:rPr lang="zh-CN" altLang="en-US" dirty="0"/>
              <a:t>河姆渡文化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Hémǔdù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/>
              <a:t>černá keramika</a:t>
            </a:r>
          </a:p>
          <a:p>
            <a:r>
              <a:rPr lang="cs-CZ" dirty="0"/>
              <a:t>východní pobřeží Číny: Ťiang-su a severní Če-ťiang</a:t>
            </a:r>
          </a:p>
          <a:p>
            <a:r>
              <a:rPr lang="cs-CZ" dirty="0"/>
              <a:t>nálezy přeslenu, vřetena a člunku</a:t>
            </a:r>
          </a:p>
          <a:p>
            <a:r>
              <a:rPr lang="cs-CZ" dirty="0"/>
              <a:t>kultura Siao-</a:t>
            </a:r>
            <a:r>
              <a:rPr lang="cs-CZ" dirty="0" err="1"/>
              <a:t>šan</a:t>
            </a:r>
            <a:r>
              <a:rPr lang="cs-CZ" dirty="0"/>
              <a:t> </a:t>
            </a:r>
            <a:r>
              <a:rPr lang="zh-CN" altLang="en-US" dirty="0"/>
              <a:t>小山遗址</a:t>
            </a:r>
            <a:r>
              <a:rPr lang="cs-CZ" altLang="zh-CN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Xiǎoshān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r>
              <a:rPr lang="cs-CZ" i="1" dirty="0"/>
              <a:t>: </a:t>
            </a:r>
            <a:r>
              <a:rPr lang="cs-CZ" dirty="0"/>
              <a:t>člun z vydlabaného kmene starý asi 7000 let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33" y="2232210"/>
            <a:ext cx="3399417" cy="430305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81822" y="6069564"/>
            <a:ext cx="3536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Černá keramika z Che-mu-tu</a:t>
            </a:r>
          </a:p>
        </p:txBody>
      </p:sp>
    </p:spTree>
    <p:extLst>
      <p:ext uri="{BB962C8B-B14F-4D97-AF65-F5344CB8AC3E}">
        <p14:creationId xmlns:p14="http://schemas.microsoft.com/office/powerpoint/2010/main" val="119493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002867" cy="359931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4100–2600 př. n. l. kultura Ta-</a:t>
            </a:r>
            <a:r>
              <a:rPr lang="cs-CZ" dirty="0" err="1"/>
              <a:t>wen</a:t>
            </a:r>
            <a:r>
              <a:rPr lang="cs-CZ" dirty="0"/>
              <a:t>-</a:t>
            </a:r>
            <a:r>
              <a:rPr lang="cs-CZ" dirty="0" err="1"/>
              <a:t>kchou</a:t>
            </a:r>
            <a:r>
              <a:rPr lang="cs-CZ" dirty="0"/>
              <a:t> </a:t>
            </a:r>
            <a:r>
              <a:rPr lang="zh-CN" altLang="en-US" dirty="0"/>
              <a:t>大汶口文化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Dàwènkǒu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hroby s relativně bohatou výbavou, dále proso, četné kostěné srpy, zuby nebo mušle</a:t>
            </a:r>
          </a:p>
          <a:p>
            <a:pPr>
              <a:lnSpc>
                <a:spcPct val="100000"/>
              </a:lnSpc>
            </a:pPr>
            <a:r>
              <a:rPr lang="cs-CZ" dirty="0"/>
              <a:t>ze zvířectva jsou mimo jiné doložena domestikovaná prasata, dále jeleni, kuřata, želvy a ryby</a:t>
            </a:r>
          </a:p>
          <a:p>
            <a:pPr>
              <a:lnSpc>
                <a:spcPct val="100000"/>
              </a:lnSpc>
            </a:pPr>
            <a:r>
              <a:rPr lang="cs-CZ" dirty="0"/>
              <a:t>hliněné nádoby se vyráběly na hrnčířském kruhu (v pozdním období) </a:t>
            </a:r>
          </a:p>
          <a:p>
            <a:pPr>
              <a:lnSpc>
                <a:spcPct val="100000"/>
              </a:lnSpc>
            </a:pPr>
            <a:r>
              <a:rPr lang="cs-CZ" dirty="0"/>
              <a:t>důkazy o výrazné společenské stratifikaci, odrážející se například ve výbavě hrobů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37" y="2097741"/>
            <a:ext cx="3286125" cy="463923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693024" y="6069564"/>
            <a:ext cx="242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Nádoba typu </a:t>
            </a:r>
            <a:r>
              <a:rPr lang="cs-CZ" i="1" dirty="0" err="1"/>
              <a:t>kuej</a:t>
            </a:r>
            <a:r>
              <a:rPr lang="cs-CZ" i="1" dirty="0"/>
              <a:t> </a:t>
            </a:r>
            <a:r>
              <a:rPr lang="zh-CN" altLang="en-US" dirty="0"/>
              <a:t>鬹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guī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cs typeface="Times New Roman" panose="02020603050405020304" pitchFamily="18" charset="0"/>
              </a:rPr>
              <a:t>z Ta-wen-kchou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4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002867" cy="35993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Na keramice z doby kolem 2800 př. n. l. byly objeveny symboly, představující určitý vývojový stupeň v počátcích čínského písma.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02" y="2382846"/>
            <a:ext cx="4801937" cy="311689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079284" y="6001874"/>
            <a:ext cx="3825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Značky z </a:t>
            </a:r>
            <a:r>
              <a:rPr lang="cs-CZ" i="1" dirty="0" err="1"/>
              <a:t>tawenkchouské</a:t>
            </a:r>
            <a:r>
              <a:rPr lang="cs-CZ" i="1" dirty="0"/>
              <a:t> keramiky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A8C21658-C50F-437F-B43E-1542BB6F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1" y="4285591"/>
            <a:ext cx="5494691" cy="24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5200–4800 př. n. l. kultura </a:t>
            </a:r>
            <a:r>
              <a:rPr lang="cs-CZ"/>
              <a:t>Sin-</a:t>
            </a:r>
            <a:r>
              <a:rPr lang="cs-CZ" err="1"/>
              <a:t>le</a:t>
            </a:r>
            <a:r>
              <a:rPr lang="cs-CZ"/>
              <a:t> </a:t>
            </a:r>
            <a:r>
              <a:rPr lang="zh-CN" altLang="en-US"/>
              <a:t>新乐文化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Xīnlè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81" y="3028011"/>
            <a:ext cx="4547846" cy="341088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113325" y="5792565"/>
            <a:ext cx="2682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Rekonstruované domy vesnice v Sin-</a:t>
            </a:r>
            <a:r>
              <a:rPr lang="cs-CZ" i="1" dirty="0" err="1"/>
              <a:t>le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99899" y="3069508"/>
            <a:ext cx="617918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při březích řeky Liao-che na krajním severovýchodě, v oblasti, která tehdy oplývala vegetací a zvěří a jež vyschla až v mnohem pozdější době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08131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250869"/>
            <a:ext cx="6271807" cy="4332811"/>
          </a:xfrm>
        </p:spPr>
        <p:txBody>
          <a:bodyPr>
            <a:normAutofit/>
          </a:bodyPr>
          <a:lstStyle/>
          <a:p>
            <a:r>
              <a:rPr lang="cs-CZ" i="1" dirty="0"/>
              <a:t>Jižní moře - Nan-chaj </a:t>
            </a:r>
            <a:r>
              <a:rPr lang="zh-CN" altLang="en-US" dirty="0"/>
              <a:t>南海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Hǎi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chrám v Kuej-linu </a:t>
            </a:r>
            <a:r>
              <a:rPr lang="zh-CN" altLang="en-US" dirty="0"/>
              <a:t>桂林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Guìlín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později i jinde</a:t>
            </a:r>
          </a:p>
          <a:p>
            <a:r>
              <a:rPr lang="cs-CZ" dirty="0"/>
              <a:t>v pozdním náboženském taoismu - Pchan-ku jedním z nejvyšších božstev, součást božské trojice </a:t>
            </a:r>
          </a:p>
          <a:p>
            <a:pPr lvl="1"/>
            <a:r>
              <a:rPr lang="cs-CZ" dirty="0"/>
              <a:t>zpočátku spolu s Lao-</a:t>
            </a:r>
            <a:r>
              <a:rPr lang="cs-CZ" dirty="0" err="1"/>
              <a:t>c’em</a:t>
            </a:r>
            <a:r>
              <a:rPr lang="cs-CZ" dirty="0"/>
              <a:t> </a:t>
            </a:r>
            <a:r>
              <a:rPr lang="zh-CN" altLang="en-US" dirty="0"/>
              <a:t>老子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Lǎozi</a:t>
            </a:r>
            <a:r>
              <a:rPr lang="cs-CZ" dirty="0"/>
              <a:t> a Žlutým císařem, později s Lao-</a:t>
            </a:r>
            <a:r>
              <a:rPr lang="cs-CZ" dirty="0" err="1"/>
              <a:t>c’em</a:t>
            </a:r>
            <a:r>
              <a:rPr lang="cs-CZ" dirty="0"/>
              <a:t> a Nefritovým císařem </a:t>
            </a:r>
            <a:r>
              <a:rPr lang="zh-CN" altLang="en-US" dirty="0"/>
              <a:t>玉皇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Huáng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či </a:t>
            </a:r>
            <a:r>
              <a:rPr lang="zh-CN" altLang="en-US" dirty="0"/>
              <a:t>玉帝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Yù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Dì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7093782" y="6346871"/>
            <a:ext cx="258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Pchan</a:t>
            </a:r>
            <a:r>
              <a:rPr lang="cs-CZ" i="1" dirty="0"/>
              <a:t>-ku</a:t>
            </a:r>
          </a:p>
        </p:txBody>
      </p:sp>
      <p:pic>
        <p:nvPicPr>
          <p:cNvPr id="1026" name="Picture 2" descr="http://image.digitalarchives.tw/ImageCache/00/0f/09/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19" y="2250869"/>
            <a:ext cx="3498336" cy="40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8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  <p:pic>
        <p:nvPicPr>
          <p:cNvPr id="4098" name="Picture 2" descr="Cishan 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2403555"/>
            <a:ext cx="3896179" cy="4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76545" y="5747657"/>
            <a:ext cx="5107576" cy="946179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dirty="0"/>
              <a:t>Liu Li and Chen </a:t>
            </a:r>
            <a:r>
              <a:rPr lang="en-US" dirty="0" err="1"/>
              <a:t>Xingcan</a:t>
            </a:r>
            <a:r>
              <a:rPr lang="en-US" dirty="0"/>
              <a:t> (2012), </a:t>
            </a:r>
            <a:r>
              <a:rPr lang="en-US" i="1" dirty="0"/>
              <a:t>The Archaeology of China: From the Late Paleolithic to the Early Bronze Age</a:t>
            </a:r>
            <a:r>
              <a:rPr lang="en-US" dirty="0"/>
              <a:t>, Cambridge University Press, p. 1</a:t>
            </a:r>
            <a:r>
              <a:rPr lang="cs-CZ" dirty="0"/>
              <a:t>24</a:t>
            </a:r>
            <a:r>
              <a:rPr lang="en-US" dirty="0"/>
              <a:t>.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0322" y="2336873"/>
            <a:ext cx="6007862" cy="399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tkaní a šití ve střední neolitu (asi 5000–2500 př. n. l.) </a:t>
            </a:r>
          </a:p>
          <a:p>
            <a:r>
              <a:rPr lang="cs-CZ" dirty="0"/>
              <a:t>bourec morušový (</a:t>
            </a:r>
            <a:r>
              <a:rPr lang="cs-CZ" i="1" dirty="0" err="1"/>
              <a:t>Bombyx</a:t>
            </a:r>
            <a:r>
              <a:rPr lang="cs-CZ" i="1" dirty="0"/>
              <a:t> </a:t>
            </a:r>
            <a:r>
              <a:rPr lang="cs-CZ" i="1" dirty="0" err="1"/>
              <a:t>mori</a:t>
            </a:r>
            <a:r>
              <a:rPr lang="cs-CZ" dirty="0"/>
              <a:t>)</a:t>
            </a:r>
          </a:p>
          <a:p>
            <a:r>
              <a:rPr lang="cs-CZ" dirty="0"/>
              <a:t>6000–5500 př. n. l. kultura Cch’-šan </a:t>
            </a:r>
            <a:r>
              <a:rPr lang="zh-CN" altLang="en-US" dirty="0"/>
              <a:t>磁山文化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Císhān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raná výroba hedvábí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3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6834804" cy="3996692"/>
          </a:xfrm>
        </p:spPr>
        <p:txBody>
          <a:bodyPr>
            <a:normAutofit/>
          </a:bodyPr>
          <a:lstStyle/>
          <a:p>
            <a:r>
              <a:rPr lang="cs-CZ" dirty="0"/>
              <a:t>přímé doklady o počátcích hedvábnictví v Číně jsou mnohem pozdější</a:t>
            </a:r>
          </a:p>
          <a:p>
            <a:pPr lvl="1"/>
            <a:r>
              <a:rPr lang="cs-CZ" dirty="0"/>
              <a:t>nejstarší nálezy – zbytky hedvábných výrobků, včetně příze a hedvábných stužek – pocházejí z doby kolem roku 2750 př. n. l.</a:t>
            </a:r>
          </a:p>
          <a:p>
            <a:r>
              <a:rPr lang="cs-CZ" dirty="0"/>
              <a:t>podle nedávných nálezů (2009) byla sídliště kultury Cch’-šan zřejmě osídlena o 2000 let dříve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dirty="0"/>
              <a:t>nálezy zbytků prosa setého (</a:t>
            </a:r>
            <a:r>
              <a:rPr lang="cs-CZ" i="1" dirty="0" err="1"/>
              <a:t>Panicum</a:t>
            </a:r>
            <a:r>
              <a:rPr lang="cs-CZ" i="1" dirty="0"/>
              <a:t> </a:t>
            </a:r>
            <a:r>
              <a:rPr lang="cs-CZ" i="1" dirty="0" err="1"/>
              <a:t>miliaceum</a:t>
            </a:r>
            <a:r>
              <a:rPr lang="cs-CZ" dirty="0"/>
              <a:t>) v oblasti Cch’-šanu datovány do doby před 10 300 až 8 700 lety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pic>
        <p:nvPicPr>
          <p:cNvPr id="5122" name="Picture 2" descr="https://upload.wikimedia.org/wikipedia/commons/3/37/Neolithic_pottery_cauldron_%26_supporting_legs%2C_Cishan_Culture%2C_Hebei%2C_1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25" y="2585068"/>
            <a:ext cx="3563175" cy="39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4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996692"/>
          </a:xfrm>
        </p:spPr>
        <p:txBody>
          <a:bodyPr>
            <a:normAutofit/>
          </a:bodyPr>
          <a:lstStyle/>
          <a:p>
            <a:r>
              <a:rPr lang="cs-CZ" dirty="0"/>
              <a:t>5000–3000 př. n. l. kultura </a:t>
            </a:r>
            <a:r>
              <a:rPr lang="cs-CZ" dirty="0">
                <a:cs typeface="Times New Roman" panose="02020603050405020304" pitchFamily="18" charset="0"/>
              </a:rPr>
              <a:t>Jang-</a:t>
            </a:r>
            <a:r>
              <a:rPr lang="cs-CZ" dirty="0" err="1">
                <a:cs typeface="Times New Roman" panose="02020603050405020304" pitchFamily="18" charset="0"/>
              </a:rPr>
              <a:t>šao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仰韶文化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Yǎngsháo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zanechala více než tisíc sídel podél středního toku Žluté řeky a jejího přítoku Wej-che</a:t>
            </a:r>
          </a:p>
          <a:p>
            <a:r>
              <a:rPr lang="cs-CZ" dirty="0"/>
              <a:t>oblast, kde později vznikly první státní útvary na území Číny, byla souvisle osídlena již nejméně v 5. tisíciletí př. n. l. 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území dnešních provincií Che-nan, Šan-si, Šen-si, Che-pej a autonomních oblastí Ning-sia a Vnitřní Mongolsko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4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8097918" cy="3996692"/>
          </a:xfrm>
        </p:spPr>
        <p:txBody>
          <a:bodyPr>
            <a:normAutofit/>
          </a:bodyPr>
          <a:lstStyle/>
          <a:p>
            <a:r>
              <a:rPr lang="cs-CZ" dirty="0"/>
              <a:t>červená keramika s černým vzorem (geometrické obrazce, lidské obličeje, obrázky ryb a zvěře a opět značky připomínající písmo)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nositelé kultury pěstovali proso, zeleninu, moruše, chovali prasata a psy, možná i dobytek, ovce, koně a kuřata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pic>
        <p:nvPicPr>
          <p:cNvPr id="6146" name="Picture 2" descr="http://www.gs.xinhuanet.com/gansucaitao/2005-06/05/xinsrc_0606020515081252488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94" y="2336873"/>
            <a:ext cx="2849712" cy="30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2.att.hudong.com/75/01/0130000069171712719401075890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79" y="4388819"/>
            <a:ext cx="2857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80322" y="4562462"/>
            <a:ext cx="5557172" cy="20715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doplňkovou činností byl lov, rybolov a přetrvával i sběr plodů </a:t>
            </a:r>
          </a:p>
          <a:p>
            <a:r>
              <a:rPr lang="cs-CZ" dirty="0"/>
              <a:t>nález tkalcovského stavu svědčí o výrobě tkanin, které se mimo jiné přidávaly i do dna keramických nádob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9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4800–3600 př. n. l. naleziště </a:t>
            </a:r>
            <a:r>
              <a:rPr lang="cs-CZ"/>
              <a:t>Pan-</a:t>
            </a:r>
            <a:r>
              <a:rPr lang="cs-CZ" err="1"/>
              <a:t>pcho</a:t>
            </a:r>
            <a:r>
              <a:rPr lang="en-US"/>
              <a:t> </a:t>
            </a:r>
            <a:r>
              <a:rPr lang="zh-CN" altLang="en-US"/>
              <a:t>半坡遗址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Bànpō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4" y="3144936"/>
            <a:ext cx="3711387" cy="31941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08" y="3144561"/>
            <a:ext cx="4391084" cy="31945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19" y="3831255"/>
            <a:ext cx="2671387" cy="182112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126959" y="5754928"/>
            <a:ext cx="275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Značky na keramice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mrtví pohřbíváni do hrobů ve skrčené i natažené poloze, děti v nádobách mezi domy</a:t>
            </a:r>
          </a:p>
          <a:p>
            <a:r>
              <a:rPr lang="cs-CZ" dirty="0"/>
              <a:t>nálezy dokládají víru v posmrtný život a existenci obřadů k zajištění úrody a úspěchu při lovu</a:t>
            </a:r>
          </a:p>
          <a:p>
            <a:r>
              <a:rPr lang="cs-CZ" dirty="0"/>
              <a:t>společnost byla pravděpodobně matriarchální, o čemž svědčí zvyk pohřbívání žen uprostřed, objevený v hrobech v řadě nalezišť</a:t>
            </a:r>
          </a:p>
          <a:p>
            <a:r>
              <a:rPr lang="cs-CZ" dirty="0"/>
              <a:t>v některých nalezištích, včetně Pan-pcho, předměty pohřbívané s ženami svým počtem významně převyšovaly předměty pohřbené s muži.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6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790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5000–1000 př. n. l. se neolitická kultura dostala přes Kan-su a Ning-sia až do Sin-</a:t>
            </a:r>
            <a:r>
              <a:rPr lang="cs-CZ" dirty="0" err="1"/>
              <a:t>ťiangu</a:t>
            </a:r>
            <a:endParaRPr lang="cs-CZ" dirty="0"/>
          </a:p>
          <a:p>
            <a:r>
              <a:rPr lang="cs-CZ" dirty="0" err="1"/>
              <a:t>Chotan</a:t>
            </a:r>
            <a:r>
              <a:rPr lang="cs-CZ" dirty="0"/>
              <a:t>, </a:t>
            </a:r>
            <a:r>
              <a:rPr lang="cs-CZ" dirty="0" err="1"/>
              <a:t>Pchi-šan</a:t>
            </a:r>
            <a:r>
              <a:rPr lang="cs-CZ" dirty="0"/>
              <a:t>, </a:t>
            </a:r>
            <a:r>
              <a:rPr lang="cs-CZ" dirty="0" err="1"/>
              <a:t>Ša-ja</a:t>
            </a:r>
            <a:r>
              <a:rPr lang="cs-CZ" dirty="0"/>
              <a:t> a údolí řeky </a:t>
            </a:r>
            <a:r>
              <a:rPr lang="cs-CZ" dirty="0" err="1"/>
              <a:t>Ili</a:t>
            </a:r>
            <a:r>
              <a:rPr lang="cs-CZ" dirty="0"/>
              <a:t> v západním Sin-</a:t>
            </a:r>
            <a:r>
              <a:rPr lang="cs-CZ" dirty="0" err="1"/>
              <a:t>ťiangu</a:t>
            </a:r>
            <a:endParaRPr lang="cs-CZ" dirty="0"/>
          </a:p>
          <a:p>
            <a:r>
              <a:rPr lang="cs-CZ" dirty="0"/>
              <a:t>nejzápadnější výběžek neolitické kultury malované keramiky</a:t>
            </a:r>
          </a:p>
          <a:p>
            <a:r>
              <a:rPr lang="cs-CZ" dirty="0"/>
              <a:t>Tibet: </a:t>
            </a:r>
            <a:r>
              <a:rPr lang="cs-CZ" dirty="0" err="1"/>
              <a:t>Čhamdo</a:t>
            </a:r>
            <a:r>
              <a:rPr lang="cs-CZ" dirty="0"/>
              <a:t> - v nadmořské výšce kolem 3 100 metrů objeveno sídliště o ploše asi 10 000 m² pocházející z konce 4. až počátku 2. tisíciletí př. n. l.</a:t>
            </a:r>
          </a:p>
        </p:txBody>
      </p:sp>
    </p:spTree>
    <p:extLst>
      <p:ext uri="{BB962C8B-B14F-4D97-AF65-F5344CB8AC3E}">
        <p14:creationId xmlns:p14="http://schemas.microsoft.com/office/powerpoint/2010/main" val="162878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80321" y="2336872"/>
            <a:ext cx="9899371" cy="42790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mezi 3300 a 2000 př. n. l v severozápadních provinciích Kan-su a </a:t>
            </a:r>
            <a:r>
              <a:rPr lang="cs-CZ" dirty="0" err="1"/>
              <a:t>Čching-chaj</a:t>
            </a:r>
            <a:r>
              <a:rPr lang="cs-CZ" dirty="0"/>
              <a:t> a na území dnešního Mongolska vznikly:</a:t>
            </a:r>
          </a:p>
          <a:p>
            <a:r>
              <a:rPr lang="cs-CZ" dirty="0"/>
              <a:t>kultura Ma-</a:t>
            </a:r>
            <a:r>
              <a:rPr lang="cs-CZ" dirty="0" err="1"/>
              <a:t>ťia</a:t>
            </a:r>
            <a:r>
              <a:rPr lang="cs-CZ" dirty="0"/>
              <a:t>-jao </a:t>
            </a:r>
            <a:r>
              <a:rPr lang="zh-CN" altLang="en-US" dirty="0"/>
              <a:t>马家窑文化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Mǎjiāyáo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i="1" dirty="0"/>
              <a:t> </a:t>
            </a:r>
            <a:r>
              <a:rPr lang="cs-CZ" dirty="0"/>
              <a:t>(asi 3300–2700 př. n. l.)</a:t>
            </a:r>
          </a:p>
          <a:p>
            <a:r>
              <a:rPr lang="cs-CZ" dirty="0"/>
              <a:t>kultura Pan-</a:t>
            </a:r>
            <a:r>
              <a:rPr lang="cs-CZ" dirty="0" err="1"/>
              <a:t>šan</a:t>
            </a:r>
            <a:r>
              <a:rPr lang="en-US" dirty="0"/>
              <a:t> </a:t>
            </a:r>
            <a:r>
              <a:rPr lang="zh-CN" altLang="en-US" dirty="0"/>
              <a:t>半山文化</a:t>
            </a:r>
            <a:r>
              <a:rPr lang="cs-CZ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(asi 2600–2300 př. n. l.)</a:t>
            </a:r>
          </a:p>
          <a:p>
            <a:r>
              <a:rPr lang="cs-CZ" dirty="0"/>
              <a:t>kultura Ma-</a:t>
            </a:r>
            <a:r>
              <a:rPr lang="cs-CZ" dirty="0" err="1"/>
              <a:t>čchang</a:t>
            </a:r>
            <a:r>
              <a:rPr lang="cs-CZ" dirty="0"/>
              <a:t> </a:t>
            </a:r>
            <a:r>
              <a:rPr lang="zh-CN" altLang="en-US" dirty="0"/>
              <a:t>马厂文化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Mǎchǎng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/>
              <a:t> (asi 2400–2000 př. n. l.)</a:t>
            </a:r>
          </a:p>
        </p:txBody>
      </p:sp>
    </p:spTree>
    <p:extLst>
      <p:ext uri="{BB962C8B-B14F-4D97-AF65-F5344CB8AC3E}">
        <p14:creationId xmlns:p14="http://schemas.microsoft.com/office/powerpoint/2010/main" val="322597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330539"/>
            <a:ext cx="3304465" cy="3598863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680321" y="5929402"/>
            <a:ext cx="275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Nádoba z Ma-</a:t>
            </a:r>
            <a:r>
              <a:rPr lang="cs-CZ" i="1" dirty="0" err="1"/>
              <a:t>ťia</a:t>
            </a:r>
            <a:r>
              <a:rPr lang="cs-CZ" i="1" dirty="0"/>
              <a:t>-</a:t>
            </a:r>
            <a:r>
              <a:rPr lang="cs-CZ" i="1" dirty="0" err="1"/>
              <a:t>jao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37535" y="2657211"/>
            <a:ext cx="275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Keramika z Pan-</a:t>
            </a:r>
            <a:r>
              <a:rPr lang="cs-CZ" i="1" dirty="0" err="1"/>
              <a:t>šanu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13" y="3096555"/>
            <a:ext cx="5257439" cy="35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80322" y="2336872"/>
            <a:ext cx="7096352" cy="427908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Ma-ťia-jao - charakteristická keramika se spirálovým vzorem, která se zdobila až po vypálení </a:t>
            </a:r>
          </a:p>
          <a:p>
            <a:pPr>
              <a:lnSpc>
                <a:spcPct val="110000"/>
              </a:lnSpc>
            </a:pPr>
            <a:r>
              <a:rPr lang="cs-CZ" dirty="0"/>
              <a:t>vymodelovány lidské hlavičky, které snad zobrazovaly šamany</a:t>
            </a:r>
          </a:p>
          <a:p>
            <a:pPr>
              <a:lnSpc>
                <a:spcPct val="110000"/>
              </a:lnSpc>
            </a:pPr>
            <a:r>
              <a:rPr lang="cs-CZ" dirty="0"/>
              <a:t>v mužských hrobech byly nalezeny sekery, teslice, nože a dláta z broušeného kamene, v ženských hrobech zejména keramika nebo kamenné kolovraty a kostěná šídla a jehly</a:t>
            </a:r>
          </a:p>
          <a:p>
            <a:pPr>
              <a:lnSpc>
                <a:spcPct val="110000"/>
              </a:lnSpc>
            </a:pPr>
            <a:r>
              <a:rPr lang="cs-CZ" dirty="0"/>
              <a:t>mnohé nálezy naznačují existenci patriarchální společnosti</a:t>
            </a:r>
          </a:p>
        </p:txBody>
      </p:sp>
      <p:pic>
        <p:nvPicPr>
          <p:cNvPr id="5" name="Obrázek 4" descr="Obsah obrázku interiér, stůl&#10;&#10;Popis vygenerován s vysokou mírou spolehlivosti">
            <a:extLst>
              <a:ext uri="{FF2B5EF4-FFF2-40B4-BE49-F238E27FC236}">
                <a16:creationId xmlns:a16="http://schemas.microsoft.com/office/drawing/2014/main" id="{8DD6B23E-755D-4835-84E1-5B5EEE38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955" y="2834149"/>
            <a:ext cx="3962400" cy="2971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5BF9BCBE-F48F-40A1-AF0A-9F03B017FE1C}"/>
              </a:ext>
            </a:extLst>
          </p:cNvPr>
          <p:cNvSpPr/>
          <p:nvPr/>
        </p:nvSpPr>
        <p:spPr>
          <a:xfrm>
            <a:off x="8151639" y="5805949"/>
            <a:ext cx="2889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i="1" dirty="0"/>
              <a:t>teslice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310813-97F1-4B75-8266-153E0C2D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7065185" cy="1799658"/>
          </a:xfrm>
        </p:spPr>
        <p:txBody>
          <a:bodyPr/>
          <a:lstStyle/>
          <a:p>
            <a:r>
              <a:rPr lang="cs-CZ" dirty="0"/>
              <a:t>2400–1900 př. n. l. kultura </a:t>
            </a:r>
            <a:r>
              <a:rPr lang="cs-CZ" dirty="0" err="1"/>
              <a:t>Čchi-ťia</a:t>
            </a:r>
            <a:r>
              <a:rPr lang="cs-CZ" dirty="0"/>
              <a:t> </a:t>
            </a:r>
            <a:r>
              <a:rPr lang="zh-CN" altLang="en-US" dirty="0"/>
              <a:t>齐家文化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Qíjiā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1950–1500 př. n. l. kultura S’-pa </a:t>
            </a:r>
            <a:r>
              <a:rPr lang="zh-CN" altLang="en-US" dirty="0"/>
              <a:t>四坝文化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Sìbà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55" y="3592390"/>
            <a:ext cx="2074784" cy="310851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55417" y="6104996"/>
            <a:ext cx="2112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Nádoba ze S’-pa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71" y="2433917"/>
            <a:ext cx="2893559" cy="431874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44414" y="6156758"/>
            <a:ext cx="2889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i="1" dirty="0"/>
              <a:t>Keramika z Čchi-</a:t>
            </a:r>
            <a:r>
              <a:rPr lang="cs-CZ" i="1" dirty="0" err="1"/>
              <a:t>ťia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3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75817" y="2528013"/>
            <a:ext cx="5746606" cy="2671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kultura S’-pa </a:t>
            </a:r>
          </a:p>
          <a:p>
            <a:r>
              <a:rPr lang="cs-CZ" dirty="0"/>
              <a:t>charakteristická počáteční metalurgie – výroba předmětů z mědi, bronzu, a dokonce zlata a stříbra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tianzhilou.com/dgl/htg/img/attachement/jpg/site64/20110812/002314d4b8c80faf15e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8541" r="28354" b="22920"/>
          <a:stretch/>
        </p:blipFill>
        <p:spPr bwMode="auto">
          <a:xfrm>
            <a:off x="6635930" y="3344091"/>
            <a:ext cx="4728756" cy="30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3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  <p:pic>
        <p:nvPicPr>
          <p:cNvPr id="1026" name="Picture 2" descr="Liangzhu map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413" y="2387995"/>
            <a:ext cx="3922304" cy="429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6"/>
          <p:cNvSpPr>
            <a:spLocks noGrp="1"/>
          </p:cNvSpPr>
          <p:nvPr>
            <p:ph idx="1"/>
          </p:nvPr>
        </p:nvSpPr>
        <p:spPr>
          <a:xfrm>
            <a:off x="2063931" y="5747657"/>
            <a:ext cx="5107576" cy="946179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dirty="0"/>
              <a:t>Liu Li and Chen </a:t>
            </a:r>
            <a:r>
              <a:rPr lang="en-US" dirty="0" err="1"/>
              <a:t>Xingcan</a:t>
            </a:r>
            <a:r>
              <a:rPr lang="en-US" dirty="0"/>
              <a:t> (2012), </a:t>
            </a:r>
            <a:r>
              <a:rPr lang="en-US" i="1" dirty="0"/>
              <a:t>The Archaeology of China: From the Late Paleolithic to the Early Bronze Age</a:t>
            </a:r>
            <a:r>
              <a:rPr lang="en-US" dirty="0"/>
              <a:t>, Cambridge University Press, p. </a:t>
            </a:r>
            <a:r>
              <a:rPr lang="cs-CZ" dirty="0"/>
              <a:t>214</a:t>
            </a:r>
            <a:r>
              <a:rPr lang="en-US" dirty="0"/>
              <a:t>.</a:t>
            </a:r>
            <a:endParaRPr lang="cs-CZ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680322" y="2336873"/>
            <a:ext cx="7209644" cy="136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3400–2250 př. n. l. kultura Liang-ču </a:t>
            </a:r>
            <a:r>
              <a:rPr lang="zh-CN" altLang="en-US" dirty="0"/>
              <a:t>良渚文化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Liángzhǔ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předměty z nefritu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80320" y="3587775"/>
            <a:ext cx="7209645" cy="121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kamenné sekery z korundu</a:t>
            </a:r>
          </a:p>
          <a:p>
            <a:pPr lvl="1"/>
            <a:r>
              <a:rPr lang="cs-CZ" dirty="0"/>
              <a:t>obyvatelé Číny dovedli před 4500 lety používat k broušení diamant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2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63" y="2801338"/>
            <a:ext cx="3640567" cy="3592665"/>
          </a:xfrm>
          <a:prstGeom prst="rect">
            <a:avLst/>
          </a:prstGeom>
        </p:spPr>
      </p:pic>
      <p:pic>
        <p:nvPicPr>
          <p:cNvPr id="2050" name="Picture 2" descr="https://upload.wikimedia.org/wikipedia/commons/thumb/7/7b/Neolithic_pottery_dou%2C_Liangzhu_Culture%2C_Zhejiang%2C_1955.jpg/1024px-Neolithic_pottery_dou%2C_Liangzhu_Culture%2C_Zhejiang%2C_19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16424"/>
          <a:stretch/>
        </p:blipFill>
        <p:spPr bwMode="auto">
          <a:xfrm>
            <a:off x="680321" y="2323034"/>
            <a:ext cx="3383281" cy="33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9" y="4418806"/>
            <a:ext cx="2879060" cy="22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6016314" cy="41983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kultura Chung-</a:t>
            </a:r>
            <a:r>
              <a:rPr lang="cs-CZ" dirty="0" err="1"/>
              <a:t>šan</a:t>
            </a:r>
            <a:r>
              <a:rPr lang="cs-CZ" dirty="0"/>
              <a:t> </a:t>
            </a:r>
            <a:r>
              <a:rPr lang="zh-CN" altLang="en-US" dirty="0"/>
              <a:t>红山文化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Hóngshān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r>
              <a:rPr lang="cs-CZ" dirty="0"/>
              <a:t>, východní Vnitřní Mongolsko a Liao-ning – 3400–2300 př. n. l., podle jiného datování 4700–2900 př. n. l. </a:t>
            </a:r>
          </a:p>
          <a:p>
            <a:pPr>
              <a:lnSpc>
                <a:spcPct val="100000"/>
              </a:lnSpc>
            </a:pPr>
            <a:r>
              <a:rPr lang="cs-CZ" dirty="0"/>
              <a:t>nejstarší chrám s velmi zdařilou maskou „bohyně-matky“</a:t>
            </a:r>
          </a:p>
          <a:p>
            <a:pPr>
              <a:lnSpc>
                <a:spcPct val="100000"/>
              </a:lnSpc>
            </a:pPr>
            <a:r>
              <a:rPr lang="cs-CZ" dirty="0"/>
              <a:t>neolitický chrám v komplexu v </a:t>
            </a:r>
            <a:r>
              <a:rPr lang="cs-CZ" dirty="0" err="1"/>
              <a:t>Niou</a:t>
            </a:r>
            <a:r>
              <a:rPr lang="cs-CZ" dirty="0"/>
              <a:t>-che-</a:t>
            </a:r>
            <a:r>
              <a:rPr lang="cs-CZ" dirty="0" err="1"/>
              <a:t>liangu</a:t>
            </a:r>
            <a:r>
              <a:rPr lang="cs-CZ" dirty="0"/>
              <a:t> </a:t>
            </a:r>
            <a:r>
              <a:rPr lang="zh-CN" altLang="en-US" dirty="0"/>
              <a:t>牛河梁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Niúhéliáng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cs-CZ" dirty="0">
                <a:solidFill>
                  <a:srgbClr val="FFFF00"/>
                </a:solidFill>
              </a:rPr>
              <a:t>(Naleziště v </a:t>
            </a:r>
            <a:r>
              <a:rPr lang="cs-CZ" dirty="0" err="1">
                <a:solidFill>
                  <a:srgbClr val="FFFF00"/>
                </a:solidFill>
              </a:rPr>
              <a:t>Niou</a:t>
            </a:r>
            <a:r>
              <a:rPr lang="cs-CZ" dirty="0">
                <a:solidFill>
                  <a:srgbClr val="FFFF00"/>
                </a:solidFill>
              </a:rPr>
              <a:t>-che-</a:t>
            </a:r>
            <a:r>
              <a:rPr lang="cs-CZ" dirty="0" err="1">
                <a:solidFill>
                  <a:srgbClr val="FFFF00"/>
                </a:solidFill>
              </a:rPr>
              <a:t>liangu</a:t>
            </a:r>
            <a:r>
              <a:rPr lang="cs-CZ" dirty="0">
                <a:solidFill>
                  <a:srgbClr val="FFFF00"/>
                </a:solidFill>
              </a:rPr>
              <a:t> a okolí byla v lednu 2013 navržena na zapsání do seznamu kulturního dědictví UNESCO.)</a:t>
            </a:r>
          </a:p>
          <a:p>
            <a:pPr lvl="1">
              <a:lnSpc>
                <a:spcPct val="100000"/>
              </a:lnSpc>
            </a:pP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(http://whc.unesco.org/en/</a:t>
            </a:r>
            <a:r>
              <a:rPr lang="cs-CZ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tentativelists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/5804/)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34" y="2416625"/>
            <a:ext cx="3812700" cy="40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5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  <p:pic>
        <p:nvPicPr>
          <p:cNvPr id="1026" name="Picture 2" descr="http://www.gov.cn/jrzg/images/images/1c6f6506c5d50f8c6be801.jpg">
            <a:extLst>
              <a:ext uri="{FF2B5EF4-FFF2-40B4-BE49-F238E27FC236}">
                <a16:creationId xmlns:a16="http://schemas.microsoft.com/office/drawing/2014/main" id="{36769533-6DCB-4D12-B113-E49FC48A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2021417"/>
            <a:ext cx="3390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39E57008-2BAC-42E2-A051-4F7D2782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67" y="2321454"/>
            <a:ext cx="60960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9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  <p:pic>
        <p:nvPicPr>
          <p:cNvPr id="3074" name="Picture 2" descr="http://static1.1.sqspcdn.com/static/f/46054/1471735/1207498804330/hgsw001.jpg?token=e4%2Fx1csWNpKXwzS%2BwH1Cc4Pqlxg%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97" y="2116183"/>
            <a:ext cx="6599233" cy="45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gsw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8" y="2287085"/>
            <a:ext cx="3670805" cy="42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10" y="3043646"/>
            <a:ext cx="3098002" cy="31135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12" y="3043646"/>
            <a:ext cx="4157323" cy="3113570"/>
          </a:xfrm>
          <a:prstGeom prst="rect">
            <a:avLst/>
          </a:prstGeom>
        </p:spPr>
      </p:pic>
      <p:pic>
        <p:nvPicPr>
          <p:cNvPr id="4098" name="Picture 2" descr="hgsw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93" y="2233749"/>
            <a:ext cx="2120498" cy="42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3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5545667" cy="4225292"/>
          </a:xfrm>
        </p:spPr>
        <p:txBody>
          <a:bodyPr>
            <a:normAutofit/>
          </a:bodyPr>
          <a:lstStyle/>
          <a:p>
            <a:r>
              <a:rPr lang="cs-CZ" dirty="0"/>
              <a:t>3000–2000 př. n. l. kultura Lung-</a:t>
            </a:r>
            <a:r>
              <a:rPr lang="cs-CZ" dirty="0" err="1"/>
              <a:t>šan</a:t>
            </a:r>
            <a:r>
              <a:rPr lang="cs-CZ" dirty="0"/>
              <a:t> </a:t>
            </a:r>
            <a:r>
              <a:rPr lang="zh-CN" altLang="en-US" dirty="0"/>
              <a:t>龙山文化</a:t>
            </a:r>
            <a:r>
              <a:rPr lang="cs-CZ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Lóngshān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wénhuà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/>
              <a:t>oblast dnešních provincií Šan-tung, Liao-ning, Che-nan, Che-pej, Šen-si a Šan-si:</a:t>
            </a:r>
          </a:p>
          <a:p>
            <a:pPr lvl="1"/>
            <a:r>
              <a:rPr lang="cs-CZ" dirty="0" err="1">
                <a:cs typeface="Times New Roman" panose="02020603050405020304" pitchFamily="18" charset="0"/>
              </a:rPr>
              <a:t>chenanský</a:t>
            </a:r>
            <a:r>
              <a:rPr lang="cs-CZ" dirty="0">
                <a:cs typeface="Times New Roman" panose="02020603050405020304" pitchFamily="18" charset="0"/>
              </a:rPr>
              <a:t> </a:t>
            </a:r>
            <a:r>
              <a:rPr lang="cs-CZ" dirty="0" err="1">
                <a:cs typeface="Times New Roman" panose="02020603050405020304" pitchFamily="18" charset="0"/>
              </a:rPr>
              <a:t>Lung-šan</a:t>
            </a:r>
            <a:endParaRPr lang="cs-CZ" dirty="0">
              <a:cs typeface="Times New Roman" panose="02020603050405020304" pitchFamily="18" charset="0"/>
            </a:endParaRP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šantungský </a:t>
            </a:r>
            <a:r>
              <a:rPr lang="cs-CZ" dirty="0" err="1">
                <a:cs typeface="Times New Roman" panose="02020603050405020304" pitchFamily="18" charset="0"/>
              </a:rPr>
              <a:t>Lung-šan</a:t>
            </a:r>
            <a:endParaRPr lang="cs-CZ" dirty="0">
              <a:cs typeface="Times New Roman" panose="02020603050405020304" pitchFamily="18" charset="0"/>
            </a:endParaRPr>
          </a:p>
          <a:p>
            <a:pPr lvl="1"/>
            <a:r>
              <a:rPr lang="cs-CZ" dirty="0" err="1">
                <a:cs typeface="Times New Roman" panose="02020603050405020304" pitchFamily="18" charset="0"/>
              </a:rPr>
              <a:t>chupejský</a:t>
            </a:r>
            <a:r>
              <a:rPr lang="cs-CZ" dirty="0">
                <a:cs typeface="Times New Roman" panose="02020603050405020304" pitchFamily="18" charset="0"/>
              </a:rPr>
              <a:t> Lung-šan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58" y="2405141"/>
            <a:ext cx="4329102" cy="37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6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7314148" cy="42252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elegantní poháry s velmi tenkými stěnami – „vaječná skořápka“ (</a:t>
            </a:r>
            <a:r>
              <a:rPr lang="cs-CZ" i="1" dirty="0" err="1"/>
              <a:t>black</a:t>
            </a:r>
            <a:r>
              <a:rPr lang="cs-CZ" i="1" dirty="0"/>
              <a:t> </a:t>
            </a:r>
            <a:r>
              <a:rPr lang="cs-CZ" i="1" dirty="0" err="1"/>
              <a:t>eggshell</a:t>
            </a:r>
            <a:r>
              <a:rPr lang="cs-CZ" i="1" dirty="0"/>
              <a:t> </a:t>
            </a:r>
            <a:r>
              <a:rPr lang="cs-CZ" i="1" dirty="0" err="1"/>
              <a:t>pottery</a:t>
            </a:r>
            <a:r>
              <a:rPr lang="cs-CZ" dirty="0"/>
              <a:t>)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  <p:pic>
        <p:nvPicPr>
          <p:cNvPr id="5122" name="Picture 2" descr="https://upload.wikimedia.org/wikipedia/commons/thumb/2/22/Longshan_eggshell_thin_cup._VandA.JPG/320px-Longshan_eggshell_thin_cup._V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53" y="2167054"/>
            <a:ext cx="2144562" cy="45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0/0c/Jadeware_produced_during_Longshan_culture_period.jpg/800px-Jadeware_produced_during_Longshan_culture_peri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35" y="3570001"/>
            <a:ext cx="4310744" cy="31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2063931" y="6126480"/>
            <a:ext cx="1476104" cy="567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cs-CZ" sz="1800" i="1" dirty="0"/>
              <a:t>jadeity</a:t>
            </a:r>
          </a:p>
        </p:txBody>
      </p:sp>
    </p:spTree>
    <p:extLst>
      <p:ext uri="{BB962C8B-B14F-4D97-AF65-F5344CB8AC3E}">
        <p14:creationId xmlns:p14="http://schemas.microsoft.com/office/powerpoint/2010/main" val="248624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kniha&#10;&#10;Popis vygenerován s velmi vysokou mírou spolehlivosti">
            <a:extLst>
              <a:ext uri="{FF2B5EF4-FFF2-40B4-BE49-F238E27FC236}">
                <a16:creationId xmlns:a16="http://schemas.microsoft.com/office/drawing/2014/main" id="{31C45404-B786-4AC7-BD59-61F9E669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313" y="2730091"/>
            <a:ext cx="3635217" cy="3598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2"/>
            <a:ext cx="6557966" cy="3992081"/>
          </a:xfrm>
        </p:spPr>
        <p:txBody>
          <a:bodyPr>
            <a:normAutofit/>
          </a:bodyPr>
          <a:lstStyle/>
          <a:p>
            <a:r>
              <a:rPr lang="cs-CZ" sz="2000" dirty="0"/>
              <a:t>Fu-si </a:t>
            </a:r>
            <a:r>
              <a:rPr lang="zh-CN" altLang="en-US" sz="2000" dirty="0"/>
              <a:t>伏羲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Fúxī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cs typeface="Times New Roman" panose="02020603050405020304" pitchFamily="18" charset="0"/>
              </a:rPr>
              <a:t>a </a:t>
            </a:r>
            <a:r>
              <a:rPr lang="cs-CZ" sz="2000" err="1">
                <a:cs typeface="Times New Roman" panose="02020603050405020304" pitchFamily="18" charset="0"/>
              </a:rPr>
              <a:t>Nü</a:t>
            </a:r>
            <a:r>
              <a:rPr lang="cs-CZ" sz="2000">
                <a:cs typeface="Times New Roman" panose="02020603050405020304" pitchFamily="18" charset="0"/>
              </a:rPr>
              <a:t>-wa</a:t>
            </a: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女娲 </a:t>
            </a:r>
            <a:r>
              <a:rPr 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Nǚwā</a:t>
            </a: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/>
              <a:t>Otázky k nebesům </a:t>
            </a:r>
            <a:r>
              <a:rPr lang="cs-CZ" sz="2000" dirty="0"/>
              <a:t>(</a:t>
            </a:r>
            <a:r>
              <a:rPr lang="cs-CZ" sz="2000" i="1"/>
              <a:t>Tchien-wen </a:t>
            </a:r>
            <a:r>
              <a:rPr lang="zh-CN" altLang="en-US" sz="2000"/>
              <a:t>天问 </a:t>
            </a:r>
            <a:r>
              <a:rPr 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Tiānwèn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Čchü</a:t>
            </a:r>
            <a:r>
              <a:rPr lang="cs-CZ" sz="2000" dirty="0"/>
              <a:t> Jüan </a:t>
            </a:r>
            <a:r>
              <a:rPr lang="zh-CN" altLang="en-US" sz="2000" dirty="0"/>
              <a:t>屈原 </a:t>
            </a:r>
            <a:r>
              <a:rPr lang="cs-CZ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Qū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Yuán</a:t>
            </a:r>
            <a:r>
              <a:rPr lang="cs-CZ" sz="2000" dirty="0"/>
              <a:t> (343–278 př. n. l.)</a:t>
            </a:r>
          </a:p>
          <a:p>
            <a:pPr lvl="1"/>
            <a:r>
              <a:rPr lang="cs-CZ" sz="1800" dirty="0"/>
              <a:t>čínský básník, první velká básnická osobnost Číny </a:t>
            </a:r>
          </a:p>
          <a:p>
            <a:pPr lvl="1"/>
            <a:r>
              <a:rPr lang="cs-CZ" sz="1800" dirty="0"/>
              <a:t>z vládnoucího rodu v království </a:t>
            </a:r>
            <a:r>
              <a:rPr lang="cs-CZ" sz="1800" dirty="0" err="1"/>
              <a:t>Čchu</a:t>
            </a:r>
            <a:endParaRPr lang="cs-CZ" sz="1800" dirty="0"/>
          </a:p>
          <a:p>
            <a:pPr lvl="1"/>
            <a:r>
              <a:rPr lang="cs-CZ" sz="1800" dirty="0"/>
              <a:t>zachovalo se několik jeho básní</a:t>
            </a:r>
          </a:p>
          <a:p>
            <a:pPr lvl="1"/>
            <a:r>
              <a:rPr lang="cs-CZ" sz="1800" dirty="0"/>
              <a:t>skončil sebevraždou skokem do řeky</a:t>
            </a:r>
          </a:p>
          <a:p>
            <a:pPr lvl="1"/>
            <a:r>
              <a:rPr lang="cs-CZ" sz="1800" dirty="0"/>
              <a:t>tradiční čínský festival Svátek dračích lodí prý vznikl na jeho počest </a:t>
            </a:r>
          </a:p>
          <a:p>
            <a:pPr lvl="1"/>
            <a:r>
              <a:rPr lang="cs-CZ" sz="1800" i="1" dirty="0"/>
              <a:t>Z </a:t>
            </a:r>
            <a:r>
              <a:rPr lang="cs-CZ" sz="1800" i="1" dirty="0" err="1"/>
              <a:t>Čchuských</a:t>
            </a:r>
            <a:r>
              <a:rPr lang="cs-CZ" sz="1800" i="1" dirty="0"/>
              <a:t> písní</a:t>
            </a:r>
            <a:r>
              <a:rPr lang="cs-CZ" sz="1800" dirty="0"/>
              <a:t>, BB art, Praha 2004, přeložil Jaromír Vochala (* 1927).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2"/>
            <a:ext cx="6134216" cy="4292527"/>
          </a:xfrm>
        </p:spPr>
        <p:txBody>
          <a:bodyPr/>
          <a:lstStyle/>
          <a:p>
            <a:r>
              <a:rPr lang="cs-CZ" dirty="0"/>
              <a:t>již existovala jasná společenská diferenciace</a:t>
            </a:r>
          </a:p>
          <a:p>
            <a:pPr>
              <a:lnSpc>
                <a:spcPct val="100000"/>
              </a:lnSpc>
            </a:pPr>
            <a:r>
              <a:rPr lang="cs-CZ" dirty="0"/>
              <a:t>naleziště </a:t>
            </a:r>
            <a:r>
              <a:rPr lang="cs-CZ" dirty="0" err="1"/>
              <a:t>Čcheng</a:t>
            </a:r>
            <a:r>
              <a:rPr lang="cs-CZ" dirty="0"/>
              <a:t>-c’-</a:t>
            </a:r>
            <a:r>
              <a:rPr lang="cs-CZ" dirty="0" err="1"/>
              <a:t>jaj</a:t>
            </a:r>
            <a:r>
              <a:rPr lang="en-US" dirty="0"/>
              <a:t> </a:t>
            </a:r>
            <a:r>
              <a:rPr lang="zh-CN" altLang="en-US" dirty="0"/>
              <a:t>城子崖遗址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Chéngzǐyá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yízhǐ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/>
              <a:t>nedaleko Ťi-nanu v Šan-tungu – dosud největší neolitické sídliště</a:t>
            </a:r>
          </a:p>
          <a:p>
            <a:pPr>
              <a:lnSpc>
                <a:spcPct val="100000"/>
              </a:lnSpc>
            </a:pPr>
            <a:r>
              <a:rPr lang="cs-CZ" dirty="0"/>
              <a:t>2500 př. n. l. – obdélníkový půdorys o rozměrech 400 x 500 metrů; obehnáno zdí z udusané hlíny vysokou až 7 metrů, v základně širokou 10 metrů a na vrcholku 5 metrů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37" y="2837329"/>
            <a:ext cx="4956403" cy="3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7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0" y="2336872"/>
            <a:ext cx="9769965" cy="4292527"/>
          </a:xfrm>
        </p:spPr>
        <p:txBody>
          <a:bodyPr>
            <a:normAutofit/>
          </a:bodyPr>
          <a:lstStyle/>
          <a:p>
            <a:r>
              <a:rPr lang="cs-CZ" dirty="0"/>
              <a:t>nalezené předměty vysoké kvality ve srovnání s předměty z okolních sídlišť dokládají, že Čcheng-c’-</a:t>
            </a:r>
            <a:r>
              <a:rPr lang="cs-CZ" dirty="0" err="1"/>
              <a:t>jaj</a:t>
            </a:r>
            <a:r>
              <a:rPr lang="cs-CZ" dirty="0"/>
              <a:t> již mělo postavení hlavního města oblasti</a:t>
            </a:r>
          </a:p>
          <a:p>
            <a:r>
              <a:rPr lang="cs-CZ" dirty="0"/>
              <a:t>počet jeho obyvatel se odhaduje na desítky tisíc</a:t>
            </a:r>
          </a:p>
          <a:p>
            <a:r>
              <a:rPr lang="cs-CZ" dirty="0"/>
              <a:t>v nalezišti Čcheng-c’-</a:t>
            </a:r>
            <a:r>
              <a:rPr lang="cs-CZ" dirty="0" err="1"/>
              <a:t>jaj</a:t>
            </a:r>
            <a:r>
              <a:rPr lang="cs-CZ" dirty="0"/>
              <a:t> byly na kostech zvířat používaných k věštebným účelům nalezeny nápisy datované do doby 2500–1900 př. n. l. - je možné je považovat již za skutečné písmo</a:t>
            </a:r>
          </a:p>
          <a:p>
            <a:r>
              <a:rPr lang="cs-CZ" dirty="0"/>
              <a:t>vědci předpokládají, že se jedná o přímé předchůdce pozdějších </a:t>
            </a:r>
            <a:r>
              <a:rPr lang="cs-CZ" dirty="0" err="1"/>
              <a:t>šangských</a:t>
            </a:r>
            <a:r>
              <a:rPr lang="cs-CZ" dirty="0"/>
              <a:t> věštebných nápisů, a tedy i současného čínského písma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3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0" y="2336872"/>
            <a:ext cx="9769965" cy="4292527"/>
          </a:xfrm>
        </p:spPr>
        <p:txBody>
          <a:bodyPr>
            <a:normAutofit/>
          </a:bodyPr>
          <a:lstStyle/>
          <a:p>
            <a:r>
              <a:rPr lang="cs-CZ" dirty="0"/>
              <a:t>příležitostná praxe lidských obětí či doprovodu na smrt z ojedinělých nalezišť 4. a 3. tisíciletí př. n. l. naznačuje, že o závislém postavení a povinnosti se předpokládalo, že pokračují i po smrti</a:t>
            </a:r>
          </a:p>
          <a:p>
            <a:r>
              <a:rPr lang="cs-CZ" dirty="0"/>
              <a:t>zároveň ukazují pravděpodobné závislé postavení žen</a:t>
            </a:r>
          </a:p>
          <a:p>
            <a:r>
              <a:rPr lang="cs-CZ" dirty="0"/>
              <a:t>v mladším neolitu již hluboce zakořenily a značně se rozvíjely rané formy uctívání předků spolu se vším, co znamenají pro společenskou organizaci a povinnosti mezi živými</a:t>
            </a:r>
          </a:p>
          <a:p>
            <a:r>
              <a:rPr lang="cs-CZ" dirty="0"/>
              <a:t>pozdní </a:t>
            </a:r>
            <a:r>
              <a:rPr lang="cs-CZ" dirty="0" err="1"/>
              <a:t>lungšanské</a:t>
            </a:r>
            <a:r>
              <a:rPr lang="cs-CZ" dirty="0"/>
              <a:t> fáze se staly základem, z něhož se formovaly kultury rané doby bronzové (Sia a Šang)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3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Čína v prehistorickém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8437553" cy="3599316"/>
          </a:xfrm>
        </p:spPr>
        <p:txBody>
          <a:bodyPr/>
          <a:lstStyle/>
          <a:p>
            <a:r>
              <a:rPr lang="cs-CZ" dirty="0"/>
              <a:t>kolem 2800 př. n. l. v provinciích Če-ťiang a Ťiang-si: zkamenělé zbytky oříšků podzemnice olejné (</a:t>
            </a:r>
            <a:r>
              <a:rPr lang="cs-CZ" i="1" dirty="0" err="1"/>
              <a:t>Arachis</a:t>
            </a:r>
            <a:r>
              <a:rPr lang="cs-CZ" i="1" dirty="0"/>
              <a:t> </a:t>
            </a:r>
            <a:r>
              <a:rPr lang="cs-CZ" i="1" dirty="0" err="1"/>
              <a:t>hypogaea</a:t>
            </a:r>
            <a:r>
              <a:rPr lang="cs-CZ" dirty="0"/>
              <a:t>)</a:t>
            </a:r>
          </a:p>
          <a:p>
            <a:r>
              <a:rPr lang="cs-CZ" dirty="0"/>
              <a:t>Podobné nálezy, i dalších „amerických“ plodin (včetně kukuřice), jsou známy i z jiných míst v Asii.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73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60" y="4349941"/>
            <a:ext cx="3538868" cy="24108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50" y="3345243"/>
            <a:ext cx="2527280" cy="34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1" y="2336873"/>
            <a:ext cx="7498429" cy="3599316"/>
          </a:xfrm>
        </p:spPr>
        <p:txBody>
          <a:bodyPr>
            <a:normAutofit/>
          </a:bodyPr>
          <a:lstStyle/>
          <a:p>
            <a:r>
              <a:rPr lang="cs-CZ" dirty="0" err="1">
                <a:cs typeface="Times New Roman" panose="02020603050405020304" pitchFamily="18" charset="0"/>
              </a:rPr>
              <a:t>Nü</a:t>
            </a:r>
            <a:r>
              <a:rPr lang="cs-CZ" dirty="0">
                <a:cs typeface="Times New Roman" panose="02020603050405020304" pitchFamily="18" charset="0"/>
              </a:rPr>
              <a:t>-wa - </a:t>
            </a:r>
            <a:r>
              <a:rPr lang="cs-CZ" dirty="0"/>
              <a:t>zpodobňována jako položena-</a:t>
            </a:r>
            <a:r>
              <a:rPr lang="cs-CZ" dirty="0" err="1"/>
              <a:t>polohad</a:t>
            </a:r>
            <a:endParaRPr lang="cs-CZ" dirty="0"/>
          </a:p>
          <a:p>
            <a:pPr lvl="1"/>
            <a:r>
              <a:rPr lang="cs-CZ" dirty="0"/>
              <a:t>původně snad prarodička kmenů Sia </a:t>
            </a:r>
            <a:r>
              <a:rPr lang="zh-CN" altLang="en-US" dirty="0"/>
              <a:t>夏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Xià</a:t>
            </a:r>
            <a:r>
              <a:rPr lang="cs-CZ" dirty="0"/>
              <a:t> (ze středního toku Žluté řeky)</a:t>
            </a:r>
          </a:p>
          <a:p>
            <a:pPr lvl="1"/>
            <a:r>
              <a:rPr lang="cs-CZ" dirty="0"/>
              <a:t>základem jejího kultu byl zřejmě kult hada, spjatý s kultem matky-prarodičky</a:t>
            </a:r>
          </a:p>
          <a:p>
            <a:r>
              <a:rPr lang="cs-CZ" dirty="0"/>
              <a:t>Fu-si (též </a:t>
            </a:r>
            <a:r>
              <a:rPr lang="cs-CZ" dirty="0" err="1"/>
              <a:t>Pchao</a:t>
            </a:r>
            <a:r>
              <a:rPr lang="cs-CZ" dirty="0"/>
              <a:t>-si) je v konfuciánské historiografické tradici již pokládán za historickou osobnost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50" y="2098903"/>
            <a:ext cx="2218765" cy="46368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20671" y="6013105"/>
            <a:ext cx="405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/>
              <a:t>Fu</a:t>
            </a:r>
            <a:r>
              <a:rPr lang="cs-CZ" i="1" dirty="0"/>
              <a:t>-si a </a:t>
            </a:r>
            <a:r>
              <a:rPr lang="cs-CZ" i="1" dirty="0" err="1"/>
              <a:t>Nü-wa</a:t>
            </a:r>
            <a:r>
              <a:rPr lang="cs-CZ" i="1" dirty="0"/>
              <a:t>, svitek na hedvábí, 8. století, nalezený v Sin-</a:t>
            </a:r>
            <a:r>
              <a:rPr lang="cs-CZ" i="1" dirty="0" err="1"/>
              <a:t>ťiangu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0534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Mytologická doba – Fu-si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322" y="2336873"/>
            <a:ext cx="9613860" cy="2613046"/>
          </a:xfrm>
        </p:spPr>
        <p:txBody>
          <a:bodyPr>
            <a:normAutofit/>
          </a:bodyPr>
          <a:lstStyle/>
          <a:p>
            <a:r>
              <a:rPr lang="cs-CZ" dirty="0"/>
              <a:t>prapředek a kulturní hrdina a snad i prapředek východočínských kmenů I </a:t>
            </a:r>
            <a:r>
              <a:rPr lang="zh-CN" altLang="en-US" dirty="0"/>
              <a:t>夷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Yí</a:t>
            </a:r>
            <a:r>
              <a:rPr lang="cs-CZ" dirty="0"/>
              <a:t> (na poloostrově Šan-tung)</a:t>
            </a:r>
          </a:p>
          <a:p>
            <a:pPr lvl="1"/>
            <a:r>
              <a:rPr lang="cs-CZ" dirty="0"/>
              <a:t>představovaly si ho v podobě člověka-ptáka</a:t>
            </a:r>
          </a:p>
          <a:p>
            <a:r>
              <a:rPr lang="cs-CZ" dirty="0"/>
              <a:t>první ze tří vznešených vládců (</a:t>
            </a:r>
            <a:r>
              <a:rPr lang="cs-CZ" i="1" dirty="0"/>
              <a:t>san chuang </a:t>
            </a:r>
            <a:r>
              <a:rPr lang="zh-CN" altLang="en-US" dirty="0"/>
              <a:t>三皇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sān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huáng</a:t>
            </a:r>
            <a:r>
              <a:rPr lang="cs-CZ" dirty="0"/>
              <a:t>)</a:t>
            </a:r>
          </a:p>
          <a:p>
            <a:r>
              <a:rPr lang="cs-CZ" dirty="0"/>
              <a:t>údajně naučil lidi lovit zvěř a ryby, vařit maso a zhotovovat sítě</a:t>
            </a:r>
          </a:p>
          <a:p>
            <a:r>
              <a:rPr lang="cs-CZ" dirty="0"/>
              <a:t>stanovil prý pravidla svatby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2050" name="Picture 2" descr="Houtian Bag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02" y="4587240"/>
            <a:ext cx="20955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80321" y="4949919"/>
            <a:ext cx="7792681" cy="19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připisuje se mu i vytvoření piktografického písma, které vystřídalo starší uzlíkové písmo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osm trigramů (</a:t>
            </a:r>
            <a:r>
              <a:rPr lang="cs-CZ" i="1" dirty="0"/>
              <a:t>pa-</a:t>
            </a:r>
            <a:r>
              <a:rPr lang="cs-CZ" i="1" dirty="0" err="1"/>
              <a:t>kua</a:t>
            </a:r>
            <a:r>
              <a:rPr lang="cs-CZ" i="1" dirty="0"/>
              <a:t> </a:t>
            </a:r>
            <a:r>
              <a:rPr lang="zh-CN" altLang="en-US" dirty="0"/>
              <a:t>八卦</a:t>
            </a:r>
            <a:r>
              <a:rPr lang="zh-CN" altLang="en-US" i="1" dirty="0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bāguà</a:t>
            </a:r>
            <a:r>
              <a:rPr lang="cs-CZ" dirty="0"/>
              <a:t>)</a:t>
            </a:r>
          </a:p>
          <a:p>
            <a:r>
              <a:rPr lang="cs-CZ" i="1" dirty="0"/>
              <a:t>Kniha proměn</a:t>
            </a:r>
            <a:r>
              <a:rPr lang="cs-CZ" dirty="0"/>
              <a:t> (</a:t>
            </a:r>
            <a:r>
              <a:rPr lang="cs-CZ" i="1"/>
              <a:t>I-ťing </a:t>
            </a:r>
            <a:r>
              <a:rPr lang="zh-CN" altLang="en-US"/>
              <a:t>易经</a:t>
            </a:r>
            <a:r>
              <a:rPr lang="cs-CZ" altLang="zh-CN"/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Yìjīng</a:t>
            </a:r>
            <a:r>
              <a:rPr lang="cs-CZ" dirty="0"/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9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5353</TotalTime>
  <Words>4502</Words>
  <Application>Microsoft Office PowerPoint</Application>
  <PresentationFormat>Širokoúhlá obrazovka</PresentationFormat>
  <Paragraphs>502</Paragraphs>
  <Slides>73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Times New Roman</vt:lpstr>
      <vt:lpstr>SimSun</vt:lpstr>
      <vt:lpstr>Calibri</vt:lpstr>
      <vt:lpstr>Trebuchet MS</vt:lpstr>
      <vt:lpstr>FZKai-Z03</vt:lpstr>
      <vt:lpstr>Wingdings</vt:lpstr>
      <vt:lpstr>Arial</vt:lpstr>
      <vt:lpstr>Berlín</vt:lpstr>
      <vt:lpstr>Kapitoly z dějin čínského starověku  (do začátku 3. století n. l.)</vt:lpstr>
      <vt:lpstr>Mytologická doba </vt:lpstr>
      <vt:lpstr>Mytologická doba </vt:lpstr>
      <vt:lpstr>Mytologická doba </vt:lpstr>
      <vt:lpstr>Mytologická doba </vt:lpstr>
      <vt:lpstr>Prezentace aplikace PowerPoint</vt:lpstr>
      <vt:lpstr>Mytologická doba </vt:lpstr>
      <vt:lpstr>Mytologická doba </vt:lpstr>
      <vt:lpstr>Mytologická doba – Fu-si </vt:lpstr>
      <vt:lpstr>Mytologická doba – Šen-nung</vt:lpstr>
      <vt:lpstr>Prezentace aplikace PowerPoint</vt:lpstr>
      <vt:lpstr>Mytologická doba </vt:lpstr>
      <vt:lpstr>Mytologická doba – Žlutý císař</vt:lpstr>
      <vt:lpstr>Mytologická doba – Žlutý císař </vt:lpstr>
      <vt:lpstr>Mytologická doba – Žlutý císař </vt:lpstr>
      <vt:lpstr>Mytologická doba – Žlutý císař </vt:lpstr>
      <vt:lpstr>Mytologická doba – Žlutý císař </vt:lpstr>
      <vt:lpstr>Mytologická doba – Žlutý císař </vt:lpstr>
      <vt:lpstr>Prezentace aplikace PowerPoint</vt:lpstr>
      <vt:lpstr>Mytologická doba – Jao a Šun</vt:lpstr>
      <vt:lpstr>Mytologická doba – Jao a Šun</vt:lpstr>
      <vt:lpstr>Prezentace aplikace PowerPoint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Prezentace aplikace PowerPoint</vt:lpstr>
      <vt:lpstr>Prezentace aplikace PowerPoint</vt:lpstr>
      <vt:lpstr>Čína v prehistorickém období - úvod</vt:lpstr>
      <vt:lpstr>Některé neolitické kultury</vt:lpstr>
      <vt:lpstr>Některé neolitické kultury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441</cp:revision>
  <dcterms:created xsi:type="dcterms:W3CDTF">2013-12-02T12:36:56Z</dcterms:created>
  <dcterms:modified xsi:type="dcterms:W3CDTF">2021-03-01T06:20:53Z</dcterms:modified>
</cp:coreProperties>
</file>