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923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290" r:id="rId6"/>
    <p:sldId id="289" r:id="rId7"/>
    <p:sldId id="291" r:id="rId8"/>
    <p:sldId id="261" r:id="rId9"/>
    <p:sldId id="292" r:id="rId10"/>
    <p:sldId id="293" r:id="rId11"/>
    <p:sldId id="262" r:id="rId12"/>
    <p:sldId id="263" r:id="rId13"/>
    <p:sldId id="264" r:id="rId14"/>
    <p:sldId id="265" r:id="rId15"/>
    <p:sldId id="295" r:id="rId16"/>
    <p:sldId id="294" r:id="rId17"/>
    <p:sldId id="296" r:id="rId18"/>
    <p:sldId id="267" r:id="rId19"/>
    <p:sldId id="266" r:id="rId20"/>
    <p:sldId id="268" r:id="rId21"/>
    <p:sldId id="297" r:id="rId22"/>
    <p:sldId id="298" r:id="rId23"/>
    <p:sldId id="299" r:id="rId24"/>
    <p:sldId id="300" r:id="rId25"/>
    <p:sldId id="269" r:id="rId26"/>
    <p:sldId id="301" r:id="rId27"/>
    <p:sldId id="302" r:id="rId28"/>
    <p:sldId id="270" r:id="rId29"/>
    <p:sldId id="303" r:id="rId30"/>
    <p:sldId id="304" r:id="rId31"/>
    <p:sldId id="305" r:id="rId32"/>
    <p:sldId id="271" r:id="rId33"/>
    <p:sldId id="306" r:id="rId34"/>
    <p:sldId id="272" r:id="rId35"/>
    <p:sldId id="273" r:id="rId36"/>
    <p:sldId id="307" r:id="rId37"/>
    <p:sldId id="337" r:id="rId38"/>
    <p:sldId id="308" r:id="rId39"/>
    <p:sldId id="309" r:id="rId40"/>
    <p:sldId id="310" r:id="rId41"/>
    <p:sldId id="274" r:id="rId42"/>
    <p:sldId id="311" r:id="rId43"/>
    <p:sldId id="275" r:id="rId44"/>
    <p:sldId id="276" r:id="rId45"/>
    <p:sldId id="277" r:id="rId46"/>
    <p:sldId id="312" r:id="rId47"/>
    <p:sldId id="278" r:id="rId48"/>
    <p:sldId id="279" r:id="rId49"/>
    <p:sldId id="313" r:id="rId50"/>
    <p:sldId id="338" r:id="rId51"/>
    <p:sldId id="314" r:id="rId52"/>
    <p:sldId id="315" r:id="rId53"/>
    <p:sldId id="280" r:id="rId54"/>
    <p:sldId id="281" r:id="rId55"/>
    <p:sldId id="317" r:id="rId56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Trebuchet MS" panose="020B0603020202020204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3DC8-F6D6-4C7A-952B-DBF244E4BED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D73A-D25A-41DF-B843-EBC4B1C747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4770-F120-4F18-B35F-6B3003335EE8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9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21EE-3AC4-4788-B5C6-519860A1886B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8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60-9376-41FC-83EE-23FF5D4CC88C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9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0A7-8ADB-4716-BDA0-7529932AFA91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19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BBDF-F78C-46CF-BC3F-295CF2E46F18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A4A-2785-4880-B585-EF4126ED4303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0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0E9C-AB5A-4564-92D0-5CD03CFA950E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067-D0FB-408F-AAE4-BA929ADE3D19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3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8CBF2A6-889C-4B21-BC4B-707A32E8B916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7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22C4-9B1C-4B11-900F-87FE50462DF3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6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FACE-2371-4999-9B10-F5B1304A975E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7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853-8625-46F1-A2A6-62850145FD09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774-0263-4BF6-A4F1-50891E1B67B7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DE9C-1CB8-4871-AA06-353FBCF1CACE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7E61-68B8-411C-B225-F009C5727C6B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4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7AAD-9474-4ECA-AC12-C819F9B55344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5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B83C-7CD9-42A1-8AFD-126A25A8F79A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1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3738-E610-47C1-A75C-D62D84BB7FC7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72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1156444"/>
            <a:ext cx="7626070" cy="2971801"/>
          </a:xfrm>
        </p:spPr>
        <p:txBody>
          <a:bodyPr>
            <a:normAutofit/>
          </a:bodyPr>
          <a:lstStyle/>
          <a:p>
            <a:r>
              <a:rPr lang="cs-CZ" b="1" dirty="0"/>
              <a:t>Kapitoly z dějin čínského starověku </a:t>
            </a:r>
            <a:br>
              <a:rPr lang="cs-CZ" b="1" dirty="0"/>
            </a:br>
            <a:r>
              <a:rPr lang="cs-CZ" sz="3600" b="1" cap="none" dirty="0"/>
              <a:t>(do začátku 3. století n. l.)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365" y="4394039"/>
            <a:ext cx="8727141" cy="1926079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cs-CZ" dirty="0"/>
              <a:t>Doba bronzová. První státní útvary.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cs-CZ" dirty="0"/>
              <a:t>Dynastie Sia a Šang (asi 2200–asi 1045 př. n. l.).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cs-CZ" dirty="0"/>
              <a:t>Stát a společnost, hospodářství, náboženství, vojenství a válečnictví.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cs-CZ" dirty="0"/>
              <a:t>Vývoj na území Číny mimo tradiční dynastie Sia a Šang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197788" y="2918012"/>
            <a:ext cx="299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PhDr. Vladimír Liščák, </a:t>
            </a:r>
            <a:r>
              <a:rPr lang="cs-CZ"/>
              <a:t>DSc</a:t>
            </a:r>
            <a:r>
              <a:rPr lang="cs-CZ" dirty="0"/>
              <a:t>.</a:t>
            </a:r>
          </a:p>
          <a:p>
            <a:r>
              <a:rPr lang="cs-CZ" dirty="0"/>
              <a:t>Orientální ústav AV ČR, </a:t>
            </a:r>
          </a:p>
          <a:p>
            <a:r>
              <a:rPr lang="cs-CZ" dirty="0"/>
              <a:t>v. v. i., PRAHA</a:t>
            </a:r>
          </a:p>
          <a:p>
            <a:r>
              <a:rPr lang="cs-CZ" dirty="0"/>
              <a:t>vliscak@orient.cas.cz</a:t>
            </a:r>
          </a:p>
        </p:txBody>
      </p:sp>
      <p:sp>
        <p:nvSpPr>
          <p:cNvPr id="8" name="Obdélník 7"/>
          <p:cNvSpPr/>
          <p:nvPr/>
        </p:nvSpPr>
        <p:spPr>
          <a:xfrm>
            <a:off x="161365" y="2943382"/>
            <a:ext cx="590226" cy="92333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087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5534429" cy="452112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cs-CZ" dirty="0"/>
              <a:t>po osmi až deseti letech usilovné práce, kdy musel například hloubit průchod horami, se mu nakonec podařilo svést velké řeky do moře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„</a:t>
            </a:r>
            <a:r>
              <a:rPr lang="cs-CZ" dirty="0" err="1"/>
              <a:t>Jüův</a:t>
            </a:r>
            <a:r>
              <a:rPr lang="cs-CZ" dirty="0"/>
              <a:t> krok“ (</a:t>
            </a:r>
            <a:r>
              <a:rPr lang="cs-CZ" i="1" dirty="0"/>
              <a:t>Jü pu</a:t>
            </a:r>
            <a:r>
              <a:rPr lang="zh-TW" altLang="en-US" i="1" dirty="0"/>
              <a:t> </a:t>
            </a:r>
            <a:r>
              <a:rPr lang="zh-TW" altLang="en-US" dirty="0"/>
              <a:t>禹步 </a:t>
            </a:r>
            <a:r>
              <a:rPr lang="cs-CZ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Yǔ</a:t>
            </a:r>
            <a:r>
              <a:rPr lang="cs-CZ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cs-CZ" dirty="0"/>
              <a:t>) - vzor pro magický taoistický tanec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vyhubil v močálech hady a draky a učinil zemi způsobilou pro obdělávání</a:t>
            </a:r>
          </a:p>
          <a:p>
            <a:pPr lvl="1">
              <a:lnSpc>
                <a:spcPct val="100000"/>
              </a:lnSpc>
            </a:pPr>
            <a:r>
              <a:rPr lang="cs-CZ" dirty="0" err="1"/>
              <a:t>Jüovi</a:t>
            </a:r>
            <a:r>
              <a:rPr lang="cs-CZ" dirty="0"/>
              <a:t> se připisovalo rozdělení Číny na devět oblastí (</a:t>
            </a:r>
            <a:r>
              <a:rPr lang="cs-CZ" i="1" dirty="0"/>
              <a:t>ťiou čou</a:t>
            </a:r>
            <a:r>
              <a:rPr lang="cs-CZ" dirty="0"/>
              <a:t> </a:t>
            </a:r>
            <a:r>
              <a:rPr lang="zh-CN" altLang="en-US" dirty="0"/>
              <a:t>九州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Jiǔ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zhōu</a:t>
            </a:r>
            <a:r>
              <a:rPr lang="cs-CZ" dirty="0"/>
              <a:t>), položení devíti hlavních silnic, ohraničení násypy devíti jezer a změření devíti vrcholků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65" y="3037354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58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i="1" dirty="0"/>
              <a:t>Jü-</a:t>
            </a:r>
            <a:r>
              <a:rPr lang="cs-CZ" i="1" dirty="0" err="1"/>
              <a:t>kung</a:t>
            </a:r>
            <a:r>
              <a:rPr lang="cs-CZ" dirty="0"/>
              <a:t> (doslova: </a:t>
            </a:r>
            <a:r>
              <a:rPr lang="cs-CZ" dirty="0" err="1"/>
              <a:t>Jüův</a:t>
            </a:r>
            <a:r>
              <a:rPr lang="cs-CZ" dirty="0"/>
              <a:t> tribut), oddíl </a:t>
            </a:r>
            <a:r>
              <a:rPr lang="cs-CZ" i="1" dirty="0"/>
              <a:t>Knihy Sia</a:t>
            </a:r>
            <a:r>
              <a:rPr lang="cs-CZ" dirty="0"/>
              <a:t> (</a:t>
            </a:r>
            <a:r>
              <a:rPr lang="zh-CN" altLang="en-US" dirty="0"/>
              <a:t>夏書</a:t>
            </a:r>
            <a:r>
              <a:rPr lang="en-US" altLang="zh-CN" dirty="0"/>
              <a:t>·</a:t>
            </a:r>
            <a:r>
              <a:rPr lang="zh-CN" altLang="en-US" dirty="0"/>
              <a:t>禹貢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Xiàshū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Yǔ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gòng</a:t>
            </a:r>
            <a:r>
              <a:rPr lang="cs-CZ" dirty="0"/>
              <a:t>) z </a:t>
            </a:r>
            <a:r>
              <a:rPr lang="cs-CZ" i="1" dirty="0"/>
              <a:t>Klasické knihy dokumentů</a:t>
            </a:r>
            <a:r>
              <a:rPr lang="cs-CZ" dirty="0"/>
              <a:t> (</a:t>
            </a:r>
            <a:r>
              <a:rPr lang="cs-CZ" i="1" dirty="0"/>
              <a:t>Šang šu </a:t>
            </a:r>
            <a:r>
              <a:rPr lang="zh-CN" altLang="en-US" dirty="0"/>
              <a:t>尚書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Shàngshū</a:t>
            </a:r>
            <a:r>
              <a:rPr lang="cs-CZ" dirty="0"/>
              <a:t> či </a:t>
            </a:r>
            <a:r>
              <a:rPr lang="cs-CZ" i="1" dirty="0"/>
              <a:t>Šu ťing </a:t>
            </a:r>
            <a:r>
              <a:rPr lang="zh-CN" altLang="en-US" dirty="0"/>
              <a:t>書經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Shūjīng</a:t>
            </a:r>
            <a:r>
              <a:rPr lang="cs-CZ" dirty="0"/>
              <a:t>) </a:t>
            </a:r>
          </a:p>
          <a:p>
            <a:pPr>
              <a:lnSpc>
                <a:spcPct val="100000"/>
              </a:lnSpc>
            </a:pPr>
            <a:r>
              <a:rPr lang="cs-CZ" dirty="0"/>
              <a:t>podobné rozdělení území dynastie Sia na devět oblastí nacházíme i na poměrně nedávno (1994) objevených bambusových úštěpcích rukopisu </a:t>
            </a:r>
            <a:r>
              <a:rPr lang="cs-CZ" i="1" dirty="0"/>
              <a:t>Žung-čcheng-š’</a:t>
            </a:r>
            <a:r>
              <a:rPr lang="cs-CZ" dirty="0"/>
              <a:t> </a:t>
            </a:r>
            <a:r>
              <a:rPr lang="zh-CN" altLang="en-US" dirty="0"/>
              <a:t>容成氏</a:t>
            </a:r>
            <a:r>
              <a:rPr lang="cs-CZ" altLang="zh-CN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shì </a:t>
            </a:r>
            <a:r>
              <a:rPr lang="cs-CZ" dirty="0"/>
              <a:t>ze státu Čchu z období Válčících států; rukopis však uvádí jiná jména oněch oblastí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3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6060112" cy="35993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Kchuaj-ťi</a:t>
            </a:r>
            <a:r>
              <a:rPr lang="cs-CZ" dirty="0"/>
              <a:t> </a:t>
            </a:r>
            <a:r>
              <a:rPr lang="zh-CN" altLang="en-US" dirty="0"/>
              <a:t>会稽山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Kuaìjī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(v dnešním </a:t>
            </a:r>
            <a:r>
              <a:rPr lang="cs-CZ" dirty="0" err="1"/>
              <a:t>Šao-singu</a:t>
            </a:r>
            <a:r>
              <a:rPr lang="cs-CZ" dirty="0"/>
              <a:t> v provincii </a:t>
            </a:r>
            <a:r>
              <a:rPr lang="cs-CZ" dirty="0" err="1"/>
              <a:t>Če-ťiang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mauzoleum Velikého </a:t>
            </a:r>
            <a:r>
              <a:rPr lang="cs-CZ" dirty="0" err="1"/>
              <a:t>Jüa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/>
        </p:blipFill>
        <p:spPr>
          <a:xfrm>
            <a:off x="2460813" y="4058500"/>
            <a:ext cx="4020670" cy="26627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97" y="2149285"/>
            <a:ext cx="350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9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4187514" cy="23918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Er-li-tchou (</a:t>
            </a:r>
            <a:r>
              <a:rPr lang="zh-CN" altLang="en-US" dirty="0"/>
              <a:t>二里头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Èrlǐtóu</a:t>
            </a:r>
            <a:r>
              <a:rPr lang="cs-CZ" dirty="0"/>
              <a:t>) u města Jen-š’ v provincii Che-nan – nálezy z doby kolem 1900–1700 př. n. l. </a:t>
            </a:r>
          </a:p>
          <a:p>
            <a:r>
              <a:rPr lang="cs-CZ" dirty="0"/>
              <a:t>Er-li-</a:t>
            </a:r>
            <a:r>
              <a:rPr lang="cs-CZ" dirty="0" err="1"/>
              <a:t>tchou</a:t>
            </a:r>
            <a:r>
              <a:rPr lang="cs-CZ" dirty="0"/>
              <a:t> I a II zahrnovala rozsáhlou oblast severozápadního Che-nanu a jižní Šan-si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39" y="2471343"/>
            <a:ext cx="5362552" cy="42559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14121" r="20568" b="35420"/>
          <a:stretch/>
        </p:blipFill>
        <p:spPr>
          <a:xfrm>
            <a:off x="1998616" y="4851880"/>
            <a:ext cx="2869219" cy="18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9717712" cy="39332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Er-li-tchou u Luo-jangu v severozápadním Che-nanu tak bylo odhaleno naleziště o rozloze asi 3 km</a:t>
            </a:r>
            <a:r>
              <a:rPr lang="cs-CZ" baseline="30000" dirty="0"/>
              <a:t>2</a:t>
            </a:r>
          </a:p>
          <a:p>
            <a:r>
              <a:rPr lang="cs-CZ" dirty="0"/>
              <a:t>sousední oblasti v provinciích Šen-si a Šan-si, Che-pej a Chu-pej</a:t>
            </a:r>
          </a:p>
          <a:p>
            <a:r>
              <a:rPr lang="cs-CZ" dirty="0"/>
              <a:t>čtyři archeologické vrstvy, z nichž dvě nejbohatší (Er-li-tchou III a IV) lze datovat do poloviny 2. tisíciletí př. n. l., tedy podle textových pramenů do konečné fáze dynastie Sia</a:t>
            </a:r>
          </a:p>
          <a:p>
            <a:r>
              <a:rPr lang="cs-CZ" dirty="0"/>
              <a:t>nález čtvercového palácového objektu se stranou o délce 100 metrů</a:t>
            </a:r>
          </a:p>
          <a:p>
            <a:r>
              <a:rPr lang="cs-CZ" dirty="0"/>
              <a:t>Největší částí komplexu obehnaného valy a přístupného branou z jihu byla obrovská terasa, která v severní části obepínala budovu o rozměrech 30 x 11 metrů</a:t>
            </a:r>
          </a:p>
        </p:txBody>
      </p:sp>
    </p:spTree>
    <p:extLst>
      <p:ext uri="{BB962C8B-B14F-4D97-AF65-F5344CB8AC3E}">
        <p14:creationId xmlns:p14="http://schemas.microsoft.com/office/powerpoint/2010/main" val="70800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2"/>
            <a:ext cx="6896135" cy="41978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Při stavbě terasy se nejdříve odebrala země asi do hloubky dvou metrů, potom se opět velice pracným postupem po vrstvách nanášela a zhutňovala na extrémně tvrdé vrstvy o síle asi 4,5 cm, až přesahovala okolní terén o 80 cm</a:t>
            </a:r>
          </a:p>
          <a:p>
            <a:r>
              <a:rPr lang="cs-CZ" dirty="0"/>
              <a:t>Tato technika, jež byla známa už dříve a které se po celou dobu bronzovou dávalo přednost před kameny a cihlami, se použila i při stavbě jediné budovy uvnitř ohrazeného terénu</a:t>
            </a:r>
          </a:p>
          <a:p>
            <a:r>
              <a:rPr lang="cs-CZ" dirty="0"/>
              <a:t>Kromě paláce i jiné nálezy z Er-li-tchou naznačují stratifikovanou společnost s dostatkem prostředků k tomu, aby alespoň dočasně mohla některé své příslušníky uvolnit z bezprostřední produkce potravin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38" y="3479126"/>
            <a:ext cx="4039597" cy="26881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22131" y="6165354"/>
            <a:ext cx="403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Rekonstrukce paláce v Er-li-</a:t>
            </a:r>
            <a:r>
              <a:rPr lang="cs-CZ" i="1" dirty="0" err="1"/>
              <a:t>tchou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7055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3" y="2342657"/>
            <a:ext cx="5314452" cy="398583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001461" y="5856657"/>
            <a:ext cx="21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/>
              <a:t>Keramické nádoby z Er-li-</a:t>
            </a:r>
            <a:r>
              <a:rPr lang="cs-CZ" i="1" dirty="0" err="1"/>
              <a:t>tchou</a:t>
            </a:r>
            <a:endParaRPr lang="cs-CZ" i="1" dirty="0"/>
          </a:p>
        </p:txBody>
      </p:sp>
      <p:sp>
        <p:nvSpPr>
          <p:cNvPr id="3" name="Obdélník 2"/>
          <p:cNvSpPr/>
          <p:nvPr/>
        </p:nvSpPr>
        <p:spPr>
          <a:xfrm>
            <a:off x="680321" y="2622328"/>
            <a:ext cx="498895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Většina artefaktů a zemědělských nástrojů nalezených v Er-li-tchou je zhotovena z kamene, mušlí, kostí nebo keramiky.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Rovněž se našly lakované předměty s dřevěným jádrem a předměty z nefritu, i když zdaleka ne tak početné jako v Liang-ču, neolitické nefritové kultuře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378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680320" y="2622328"/>
            <a:ext cx="9613861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želví krunýře a lopatky prasat, hovězího dobytka a ovcí mohly být používány k věštění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stopy lidských obětí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v kultuře Er-li-tchou se i obchodovalo - nalezené materiály jako měď, cín, nefrit, želvovina a ulity kauri se na místě jejich nálezu přirozeně nevyskytují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značky na keramice se nápadně podobají pozdějším </a:t>
            </a:r>
            <a:r>
              <a:rPr lang="cs-CZ" sz="2200" dirty="0" err="1"/>
              <a:t>šangským</a:t>
            </a:r>
            <a:r>
              <a:rPr lang="cs-CZ" sz="2200" dirty="0"/>
              <a:t> znakům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6"/>
          <a:stretch/>
        </p:blipFill>
        <p:spPr>
          <a:xfrm>
            <a:off x="1318663" y="5154922"/>
            <a:ext cx="8337176" cy="12839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38835" y="5365376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Er-li-tchou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29871" y="5934633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Šang</a:t>
            </a:r>
          </a:p>
        </p:txBody>
      </p:sp>
    </p:spTree>
    <p:extLst>
      <p:ext uri="{BB962C8B-B14F-4D97-AF65-F5344CB8AC3E}">
        <p14:creationId xmlns:p14="http://schemas.microsoft.com/office/powerpoint/2010/main" val="294002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9310346" cy="416843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hlavní pozornost mezi nálezy v Er-li-tchou vzbudily bronzové nástroje z hrobů, zvláště sečné a bodné zbraně a několik málo nádob</a:t>
            </a:r>
          </a:p>
          <a:p>
            <a:r>
              <a:rPr lang="cs-CZ" dirty="0"/>
              <a:t>používání velice cenných a patrně potravinami naplněných bronzových nádob jako pohřebních darů, technika odlévání bronzu, zdobení bronzu během odlévání i tvary nádob z Er-li-tchou byly důležité pro vývoj v pozdějších stoletích</a:t>
            </a:r>
          </a:p>
          <a:p>
            <a:r>
              <a:rPr lang="cs-CZ" dirty="0"/>
              <a:t>největší sídlo na čínském území do přibližně 1500 př. n. l. </a:t>
            </a:r>
          </a:p>
          <a:p>
            <a:r>
              <a:rPr lang="cs-CZ" dirty="0"/>
              <a:t>vlastní palácový okrsek měl asi 12 ha, spolu s ceremoniální oblastí, dílnami produkující výrobky pro elitu a hroby elit mělo jádro osídlení, existující ve fázích II až IV, rozlohu 70 ha</a:t>
            </a:r>
          </a:p>
          <a:p>
            <a:r>
              <a:rPr lang="cs-CZ" dirty="0"/>
              <a:t>počet obyvatel města v jeho největším rozkvětu ve fázi III je odhadován na 18–30 tisíc s rozlohou města kolem 300 ha.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7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6" y="2215849"/>
            <a:ext cx="4770018" cy="357751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96988" y="6026691"/>
            <a:ext cx="451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Bronzové nádoby </a:t>
            </a:r>
            <a:r>
              <a:rPr lang="cs-CZ" i="1" dirty="0" err="1"/>
              <a:t>ťüe</a:t>
            </a:r>
            <a:r>
              <a:rPr lang="cs-CZ" i="1" dirty="0"/>
              <a:t> </a:t>
            </a:r>
            <a:r>
              <a:rPr lang="zh-CN" altLang="en-US" dirty="0"/>
              <a:t>爵</a:t>
            </a:r>
            <a:r>
              <a:rPr lang="zh-CN" altLang="en-US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jué</a:t>
            </a:r>
            <a:r>
              <a:rPr lang="cs-CZ" i="1" dirty="0"/>
              <a:t> z Er-li-</a:t>
            </a:r>
            <a:r>
              <a:rPr lang="cs-CZ" i="1" dirty="0" err="1"/>
              <a:t>tchou</a:t>
            </a:r>
            <a:endParaRPr lang="cs-CZ" i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36" y="2215849"/>
            <a:ext cx="3197039" cy="42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4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2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444449"/>
            <a:ext cx="9756901" cy="3599316"/>
          </a:xfrm>
        </p:spPr>
        <p:txBody>
          <a:bodyPr>
            <a:normAutofit/>
          </a:bodyPr>
          <a:lstStyle/>
          <a:p>
            <a:r>
              <a:rPr lang="cs-CZ" dirty="0"/>
              <a:t>Sia </a:t>
            </a:r>
            <a:r>
              <a:rPr lang="zh-CN" altLang="en-US" dirty="0"/>
              <a:t>夏朝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/>
              <a:t>Šang </a:t>
            </a:r>
            <a:r>
              <a:rPr lang="zh-CN" altLang="en-US" dirty="0"/>
              <a:t>商朝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</a:t>
            </a:r>
            <a:r>
              <a:rPr lang="zh-CN" altLang="en-US" dirty="0"/>
              <a:t>殷代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cs-CZ" dirty="0"/>
              <a:t>) </a:t>
            </a:r>
          </a:p>
          <a:p>
            <a:r>
              <a:rPr lang="cs-CZ" dirty="0"/>
              <a:t>Čou </a:t>
            </a:r>
            <a:r>
              <a:rPr lang="zh-CN" altLang="en-US" dirty="0"/>
              <a:t>周朝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Zhōu Cháo</a:t>
            </a:r>
          </a:p>
          <a:p>
            <a:r>
              <a:rPr lang="cs-CZ" dirty="0"/>
              <a:t>Tři dynastie čínského starověku (</a:t>
            </a:r>
            <a:r>
              <a:rPr lang="cs-CZ" i="1" dirty="0"/>
              <a:t>San-taj</a:t>
            </a:r>
            <a:r>
              <a:rPr lang="cs-CZ" dirty="0"/>
              <a:t> </a:t>
            </a:r>
            <a:r>
              <a:rPr lang="zh-CN" altLang="en-US" dirty="0"/>
              <a:t>三代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Sāndài</a:t>
            </a:r>
            <a:r>
              <a:rPr lang="cs-CZ" dirty="0"/>
              <a:t>)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 err="1"/>
              <a:t>Xia</a:t>
            </a:r>
            <a:r>
              <a:rPr lang="cs-CZ" i="1" dirty="0"/>
              <a:t>–</a:t>
            </a:r>
            <a:r>
              <a:rPr lang="cs-CZ" i="1" dirty="0" err="1"/>
              <a:t>Shang</a:t>
            </a:r>
            <a:r>
              <a:rPr lang="cs-CZ" i="1" dirty="0"/>
              <a:t>–</a:t>
            </a:r>
            <a:r>
              <a:rPr lang="cs-CZ" i="1" dirty="0" err="1"/>
              <a:t>Zhou</a:t>
            </a:r>
            <a:r>
              <a:rPr lang="cs-CZ" i="1" dirty="0"/>
              <a:t> Chronology Project</a:t>
            </a:r>
            <a:r>
              <a:rPr lang="cs-CZ" dirty="0"/>
              <a:t> (</a:t>
            </a:r>
            <a:r>
              <a:rPr lang="zh-CN" altLang="en-US" dirty="0"/>
              <a:t>夏商周断代工程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Zhōu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Duàndài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Gōngchéng</a:t>
            </a:r>
            <a:r>
              <a:rPr lang="cs-CZ" dirty="0"/>
              <a:t>)</a:t>
            </a:r>
          </a:p>
          <a:p>
            <a:r>
              <a:rPr lang="cs-CZ" dirty="0"/>
              <a:t>Veliký Jü </a:t>
            </a:r>
            <a:r>
              <a:rPr lang="zh-CN" altLang="en-US" dirty="0"/>
              <a:t>大禹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Yǔ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(asi 2070–2025 př. n. l.)</a:t>
            </a:r>
          </a:p>
          <a:p>
            <a:r>
              <a:rPr lang="cs-CZ" dirty="0" err="1"/>
              <a:t>Čchi</a:t>
            </a:r>
            <a:r>
              <a:rPr lang="cs-CZ" dirty="0"/>
              <a:t> </a:t>
            </a:r>
            <a:r>
              <a:rPr lang="zh-CN" altLang="en-US" dirty="0"/>
              <a:t>启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Qǐ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2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9717713" cy="35993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Šang </a:t>
            </a:r>
            <a:r>
              <a:rPr lang="zh-CN" altLang="en-US" dirty="0"/>
              <a:t>商朝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</a:t>
            </a:r>
            <a:r>
              <a:rPr lang="zh-CN" altLang="en-US" dirty="0"/>
              <a:t>殷代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cs-CZ" dirty="0"/>
              <a:t>) (podle tradice vládla v letech 1766–1122 př. n. l.)</a:t>
            </a:r>
          </a:p>
          <a:p>
            <a:pPr>
              <a:lnSpc>
                <a:spcPct val="100000"/>
              </a:lnSpc>
            </a:pPr>
            <a:r>
              <a:rPr lang="cs-CZ" dirty="0"/>
              <a:t>postupně se vystřídalo jedenatřicet králů v sedmnácti generacích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Čeng-čou</a:t>
            </a:r>
            <a:r>
              <a:rPr lang="cs-CZ" dirty="0"/>
              <a:t> </a:t>
            </a:r>
            <a:r>
              <a:rPr lang="zh-CN" altLang="en-US" dirty="0"/>
              <a:t>郑州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Zhèngzhōu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dirty="0"/>
              <a:t>An-jang </a:t>
            </a:r>
            <a:r>
              <a:rPr lang="zh-CN" altLang="en-US" dirty="0"/>
              <a:t>安阳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Ānyáng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dirty="0" err="1"/>
              <a:t>šangská</a:t>
            </a:r>
            <a:r>
              <a:rPr lang="cs-CZ" dirty="0"/>
              <a:t> kultura se zrodila z </a:t>
            </a:r>
            <a:r>
              <a:rPr lang="cs-CZ" dirty="0" err="1"/>
              <a:t>lungšanské</a:t>
            </a:r>
            <a:r>
              <a:rPr lang="cs-CZ" dirty="0"/>
              <a:t> kultury v Che-nanu anebo jiných pozdně neolitických kultur na východě nebo severovýchodě Číny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8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5328593" cy="35993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dynastie Šang-Jin </a:t>
            </a:r>
            <a:r>
              <a:rPr lang="zh-CN" altLang="en-US" dirty="0"/>
              <a:t>商殷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Yīn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dirty="0"/>
              <a:t>rozkládala se na podstatně větším území než dosud známé čínské neolitické kultury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dirty="0"/>
              <a:t>mezi dnešními provinciemi S’-čchuan, Chu-nan, Če-ťiang, Liao-ning, Vnitřní Mongolsko a Šen-si</a:t>
            </a:r>
          </a:p>
          <a:p>
            <a:pPr>
              <a:lnSpc>
                <a:spcPct val="110000"/>
              </a:lnSpc>
            </a:pPr>
            <a:r>
              <a:rPr lang="cs-CZ" dirty="0"/>
              <a:t>jádro představovala severní polovina Che-nanu a jižní polovina Che-</a:t>
            </a:r>
            <a:r>
              <a:rPr lang="cs-CZ" dirty="0" err="1"/>
              <a:t>peje</a:t>
            </a:r>
            <a:r>
              <a:rPr lang="cs-CZ" dirty="0"/>
              <a:t>, jihozápad Šan-tungu, severní An-chuej a jihozápad Ťiang-su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96" y="2336873"/>
            <a:ext cx="4986534" cy="42915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51608" y="6186388"/>
            <a:ext cx="2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/>
              <a:t>Jádro šangského území</a:t>
            </a:r>
          </a:p>
        </p:txBody>
      </p:sp>
    </p:spTree>
    <p:extLst>
      <p:ext uri="{BB962C8B-B14F-4D97-AF65-F5344CB8AC3E}">
        <p14:creationId xmlns:p14="http://schemas.microsoft.com/office/powerpoint/2010/main" val="198110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cs-CZ" dirty="0"/>
              <a:t>kultovní centrum na území dnešní vesnice Siao-</a:t>
            </a:r>
            <a:r>
              <a:rPr lang="cs-CZ" dirty="0" err="1"/>
              <a:t>tchun</a:t>
            </a:r>
            <a:r>
              <a:rPr lang="cs-CZ" dirty="0"/>
              <a:t> </a:t>
            </a:r>
            <a:r>
              <a:rPr lang="zh-CN" altLang="en-US" dirty="0"/>
              <a:t>小屯村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Xiǎotún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Cūn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u An-jangu a v jeho okolí na ploše asi jen 30 km</a:t>
            </a:r>
            <a:r>
              <a:rPr lang="cs-CZ" baseline="30000" dirty="0"/>
              <a:t>2</a:t>
            </a:r>
          </a:p>
          <a:p>
            <a:r>
              <a:rPr lang="cs-CZ" dirty="0"/>
              <a:t>další příslušníci elity obývali nedaleká sídliště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dirty="0" err="1"/>
              <a:t>Šangská</a:t>
            </a:r>
            <a:r>
              <a:rPr lang="cs-CZ" dirty="0"/>
              <a:t> říše mohla ve střední fázi své existence pravděpodobně expandovat a rozšířit politický i kulturní vliv, později se opět musela spokojit se svým původním územím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  <a:br>
              <a:rPr lang="cs-CZ" dirty="0"/>
            </a:br>
            <a:r>
              <a:rPr lang="cs-CZ" sz="2800" dirty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i="1" dirty="0"/>
              <a:t>Základní letopisy o Jin</a:t>
            </a:r>
            <a:r>
              <a:rPr lang="cs-CZ" dirty="0"/>
              <a:t> (</a:t>
            </a:r>
            <a:r>
              <a:rPr lang="cs-CZ" i="1" dirty="0"/>
              <a:t>Jin </a:t>
            </a:r>
            <a:r>
              <a:rPr lang="cs-CZ" i="1" dirty="0" err="1"/>
              <a:t>pen-ťi</a:t>
            </a:r>
            <a:r>
              <a:rPr lang="cs-CZ" dirty="0"/>
              <a:t> </a:t>
            </a:r>
            <a:r>
              <a:rPr lang="zh-CN" altLang="en-US" dirty="0"/>
              <a:t>殷本纪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běnjì</a:t>
            </a:r>
            <a:r>
              <a:rPr lang="cs-CZ" dirty="0"/>
              <a:t>) </a:t>
            </a:r>
          </a:p>
          <a:p>
            <a:pPr>
              <a:lnSpc>
                <a:spcPct val="110000"/>
              </a:lnSpc>
            </a:pPr>
            <a:r>
              <a:rPr lang="cs-CZ" dirty="0"/>
              <a:t>S’-ma </a:t>
            </a:r>
            <a:r>
              <a:rPr lang="cs-CZ" dirty="0" err="1"/>
              <a:t>Čchien</a:t>
            </a:r>
            <a:r>
              <a:rPr lang="cs-CZ" dirty="0"/>
              <a:t> </a:t>
            </a:r>
            <a:r>
              <a:rPr lang="zh-CN" altLang="en-US" dirty="0"/>
              <a:t>司马迁</a:t>
            </a:r>
            <a:r>
              <a:rPr lang="zh-CN" altLang="en-US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Sīmǎ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Qiān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/>
              <a:t>Historikovy zápisy</a:t>
            </a:r>
            <a:r>
              <a:rPr lang="cs-CZ" dirty="0"/>
              <a:t> (</a:t>
            </a:r>
            <a:r>
              <a:rPr lang="cs-CZ" i="1" dirty="0"/>
              <a:t>Š’-</a:t>
            </a:r>
            <a:r>
              <a:rPr lang="cs-CZ" i="1" dirty="0" err="1"/>
              <a:t>ťi</a:t>
            </a:r>
            <a:r>
              <a:rPr lang="cs-CZ" dirty="0"/>
              <a:t> </a:t>
            </a:r>
            <a:r>
              <a:rPr lang="zh-CN" altLang="en-US" dirty="0"/>
              <a:t>史记</a:t>
            </a:r>
            <a:r>
              <a:rPr lang="cs-CZ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Shǐjì</a:t>
            </a:r>
            <a:r>
              <a:rPr lang="cs-CZ" dirty="0"/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/>
              <a:t>1. století př. n. l.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i="1" dirty="0"/>
              <a:t>Kniha písní</a:t>
            </a:r>
            <a:r>
              <a:rPr lang="cs-CZ" dirty="0"/>
              <a:t> (</a:t>
            </a:r>
            <a:r>
              <a:rPr lang="cs-CZ" i="1" dirty="0"/>
              <a:t>Š’-</a:t>
            </a:r>
            <a:r>
              <a:rPr lang="cs-CZ" i="1" dirty="0" err="1"/>
              <a:t>ťing</a:t>
            </a:r>
            <a:r>
              <a:rPr lang="cs-CZ" i="1" dirty="0"/>
              <a:t> </a:t>
            </a:r>
            <a:r>
              <a:rPr lang="zh-CN" altLang="en-US" dirty="0"/>
              <a:t>诗经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Shījīng</a:t>
            </a:r>
            <a:r>
              <a:rPr lang="cs-CZ" dirty="0"/>
              <a:t>)</a:t>
            </a:r>
          </a:p>
          <a:p>
            <a:r>
              <a:rPr lang="cs-CZ" i="1" dirty="0"/>
              <a:t>Kniha dokumentů</a:t>
            </a:r>
            <a:r>
              <a:rPr lang="cs-CZ" dirty="0"/>
              <a:t> (</a:t>
            </a:r>
            <a:r>
              <a:rPr lang="cs-CZ" i="1" dirty="0" err="1"/>
              <a:t>Šu-ťing</a:t>
            </a:r>
            <a:r>
              <a:rPr lang="cs-CZ" i="1" dirty="0"/>
              <a:t> </a:t>
            </a:r>
            <a:r>
              <a:rPr lang="zh-CN" altLang="en-US" dirty="0"/>
              <a:t>书经</a:t>
            </a:r>
            <a:r>
              <a:rPr lang="zh-CN" altLang="en-US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Shūjīng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kapitola </a:t>
            </a:r>
            <a:r>
              <a:rPr lang="cs-CZ" i="1" dirty="0"/>
              <a:t>Tchang š’</a:t>
            </a:r>
            <a:r>
              <a:rPr lang="cs-CZ" dirty="0"/>
              <a:t> (</a:t>
            </a:r>
            <a:r>
              <a:rPr lang="cs-CZ" i="1" dirty="0" err="1"/>
              <a:t>Tchangova</a:t>
            </a:r>
            <a:r>
              <a:rPr lang="cs-CZ" i="1" dirty="0"/>
              <a:t> řeč</a:t>
            </a:r>
            <a:r>
              <a:rPr lang="cs-CZ" dirty="0"/>
              <a:t> </a:t>
            </a:r>
            <a:r>
              <a:rPr lang="zh-CN" altLang="en-US" dirty="0"/>
              <a:t>汤誓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Tchang</a:t>
            </a:r>
            <a:r>
              <a:rPr lang="cs-CZ" dirty="0"/>
              <a:t> byl první vládce dynastie </a:t>
            </a:r>
            <a:r>
              <a:rPr lang="cs-CZ" dirty="0" err="1"/>
              <a:t>Šang</a:t>
            </a:r>
            <a:r>
              <a:rPr lang="cs-CZ" dirty="0"/>
              <a:t> (kolem roku 1600 př. n. l.)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1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  <a:br>
              <a:rPr lang="cs-CZ" dirty="0"/>
            </a:br>
            <a:r>
              <a:rPr lang="cs-CZ" sz="2800" dirty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2"/>
            <a:ext cx="9471212" cy="42729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antikvární, </a:t>
            </a:r>
            <a:r>
              <a:rPr lang="cs-CZ" dirty="0" err="1"/>
              <a:t>protoarcheologický</a:t>
            </a:r>
            <a:r>
              <a:rPr lang="cs-CZ" dirty="0"/>
              <a:t> zájem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například jeden raný dokument připisuje Konfuciovi identifikaci starého hrotu šípu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jiný raný text popisuje </a:t>
            </a:r>
            <a:r>
              <a:rPr lang="cs-CZ" dirty="0" err="1"/>
              <a:t>šangské</a:t>
            </a:r>
            <a:r>
              <a:rPr lang="cs-CZ" dirty="0"/>
              <a:t> nádoby k jídlu a pití</a:t>
            </a:r>
          </a:p>
          <a:p>
            <a:pPr lvl="1"/>
            <a:r>
              <a:rPr lang="cs-CZ" dirty="0"/>
              <a:t>nejstarší čínský knižní katalog uvádí dílo jménem </a:t>
            </a:r>
            <a:r>
              <a:rPr lang="cs-CZ" i="1" dirty="0"/>
              <a:t>Nápisy Žlutého císaře</a:t>
            </a:r>
            <a:r>
              <a:rPr lang="cs-CZ" dirty="0"/>
              <a:t> (</a:t>
            </a:r>
            <a:r>
              <a:rPr lang="cs-CZ" i="1" dirty="0"/>
              <a:t>Chuang-ti </a:t>
            </a:r>
            <a:r>
              <a:rPr lang="cs-CZ" i="1" dirty="0" err="1"/>
              <a:t>ming</a:t>
            </a:r>
            <a:r>
              <a:rPr lang="cs-CZ" dirty="0"/>
              <a:t> </a:t>
            </a:r>
            <a:r>
              <a:rPr lang="zh-CN" altLang="en-US" dirty="0"/>
              <a:t>黄帝铭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Huángdì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míng</a:t>
            </a:r>
            <a:r>
              <a:rPr lang="cs-CZ" dirty="0"/>
              <a:t>) – pravděpodobně tak dokládá, že už v 1. století n. l. existovala sbírka nápisů (na bronzech)</a:t>
            </a:r>
          </a:p>
          <a:p>
            <a:pPr lvl="1"/>
            <a:r>
              <a:rPr lang="cs-CZ" dirty="0"/>
              <a:t>jiný autor v 1. století n. l. hovoří o tom, že jeho doba používá zbraně ze železa, ale že v dávných časech byly nástroje a zbraně z kamene, později z bronzu a že pokaždé se používaly jako hrobová výbava</a:t>
            </a:r>
          </a:p>
          <a:p>
            <a:pPr lvl="1"/>
            <a:r>
              <a:rPr lang="cs-CZ" dirty="0"/>
              <a:t>předkládá tím výpověď, jež se musí nutně zakládat na nějakých nálezech – možná i na vylupování hrobů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3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  <a:br>
              <a:rPr lang="cs-CZ" dirty="0"/>
            </a:br>
            <a:r>
              <a:rPr lang="cs-CZ" sz="2800" dirty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42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 archeologicky nejstarší fázi </a:t>
            </a:r>
            <a:r>
              <a:rPr lang="cs-CZ" dirty="0" err="1"/>
              <a:t>šangské</a:t>
            </a:r>
            <a:r>
              <a:rPr lang="cs-CZ" dirty="0"/>
              <a:t> kultury se obvykle považuje </a:t>
            </a:r>
            <a:r>
              <a:rPr lang="cs-CZ" dirty="0" err="1"/>
              <a:t>Čeng-čou</a:t>
            </a:r>
            <a:r>
              <a:rPr lang="cs-CZ" dirty="0"/>
              <a:t> </a:t>
            </a:r>
            <a:r>
              <a:rPr lang="zh-CN" altLang="en-US" dirty="0"/>
              <a:t>郑州 </a:t>
            </a:r>
            <a:r>
              <a:rPr lang="cs-CZ" i="1" dirty="0" err="1"/>
              <a:t>Zhèngzhōu</a:t>
            </a:r>
            <a:r>
              <a:rPr lang="cs-CZ" dirty="0"/>
              <a:t>, jež se nazývá po nalezišti v dnešním milionovém městě Čeng-čou v provincii Che-nan, známém už od počátku padesátých let 20. století </a:t>
            </a:r>
          </a:p>
          <a:p>
            <a:r>
              <a:rPr lang="cs-CZ" dirty="0"/>
              <a:t>Er-li-tchou IV (asi 1600 př. n. l.) </a:t>
            </a:r>
          </a:p>
          <a:p>
            <a:r>
              <a:rPr lang="cs-CZ" dirty="0"/>
              <a:t>-&gt; Po </a:t>
            </a:r>
            <a:r>
              <a:rPr lang="zh-CN" altLang="en-US" dirty="0"/>
              <a:t>亳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/>
              <a:t>založené za vlády zakladatele dynastie </a:t>
            </a:r>
            <a:r>
              <a:rPr lang="cs-CZ" dirty="0" err="1"/>
              <a:t>Tchanga</a:t>
            </a:r>
            <a:r>
              <a:rPr lang="cs-CZ" dirty="0"/>
              <a:t> </a:t>
            </a:r>
            <a:r>
              <a:rPr lang="zh-CN" altLang="en-US" dirty="0"/>
              <a:t>汤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Tāng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/>
              <a:t>Er-</a:t>
            </a:r>
            <a:r>
              <a:rPr lang="cs-CZ" dirty="0" err="1"/>
              <a:t>li</a:t>
            </a:r>
            <a:r>
              <a:rPr lang="cs-CZ" dirty="0"/>
              <a:t>-</a:t>
            </a:r>
            <a:r>
              <a:rPr lang="cs-CZ" dirty="0" err="1"/>
              <a:t>kang</a:t>
            </a:r>
            <a:r>
              <a:rPr lang="cs-CZ" dirty="0"/>
              <a:t> </a:t>
            </a:r>
            <a:r>
              <a:rPr lang="zh-CN" altLang="en-US" dirty="0"/>
              <a:t>二里岗文化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Èrlǐgāng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wénhuà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/>
              <a:t>rané období datováno do období 1600–1450 př. n. l., </a:t>
            </a:r>
          </a:p>
          <a:p>
            <a:pPr lvl="1"/>
            <a:r>
              <a:rPr lang="cs-CZ" dirty="0"/>
              <a:t>svrchní fáze do let 1450–1300 př. n. l. 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/>
              <a:t>-&gt; </a:t>
            </a:r>
            <a:r>
              <a:rPr lang="cs-CZ" dirty="0" err="1"/>
              <a:t>Ao</a:t>
            </a:r>
            <a:r>
              <a:rPr lang="cs-CZ" dirty="0"/>
              <a:t> </a:t>
            </a:r>
            <a:r>
              <a:rPr lang="zh-CN" altLang="en-US" dirty="0"/>
              <a:t>嚣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  <a:br>
              <a:rPr lang="cs-CZ" dirty="0"/>
            </a:br>
            <a:r>
              <a:rPr lang="cs-CZ" sz="2800" dirty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4268"/>
          </a:xfrm>
        </p:spPr>
        <p:txBody>
          <a:bodyPr>
            <a:normAutofit fontScale="92500"/>
          </a:bodyPr>
          <a:lstStyle/>
          <a:p>
            <a:r>
              <a:rPr lang="cs-CZ" dirty="0"/>
              <a:t>monumentální městská hradba z dusané hlíny o obvodu 7 km, uvnitř které lze prokázat více než dvacet základů značně velkých budov</a:t>
            </a:r>
          </a:p>
          <a:p>
            <a:r>
              <a:rPr lang="cs-CZ" dirty="0"/>
              <a:t>odhaduje se, že u základny byla široká až 20 metrů a vysoká byla 8 metrů</a:t>
            </a:r>
          </a:p>
          <a:p>
            <a:r>
              <a:rPr lang="cs-CZ" dirty="0"/>
              <a:t>mimo hradby se nacházely dílny a hřbitovy, avšak jen s několika skromnými hroby, jež patrně nebyly vladařské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/>
              <a:t>Pchan-lung-čcheng</a:t>
            </a:r>
            <a:r>
              <a:rPr lang="cs-CZ" dirty="0"/>
              <a:t> </a:t>
            </a:r>
            <a:r>
              <a:rPr lang="zh-CN" altLang="en-US" dirty="0"/>
              <a:t>盘龙城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Pánlóngchéng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(450 km jižně od Čeng-čou)</a:t>
            </a:r>
          </a:p>
          <a:p>
            <a:pPr algn="r"/>
            <a:endParaRPr lang="cs-CZ" dirty="0"/>
          </a:p>
          <a:p>
            <a:pPr algn="r"/>
            <a:endParaRPr lang="cs-CZ" dirty="0"/>
          </a:p>
          <a:p>
            <a:r>
              <a:rPr lang="en-US" sz="1900" dirty="0">
                <a:solidFill>
                  <a:srgbClr val="FFFF00"/>
                </a:solidFill>
              </a:rPr>
              <a:t>Roderick Campbell (2014), </a:t>
            </a:r>
            <a:r>
              <a:rPr lang="en-US" sz="1900" i="1" dirty="0">
                <a:solidFill>
                  <a:srgbClr val="FFFF00"/>
                </a:solidFill>
              </a:rPr>
              <a:t>Archaeology of the Chinese Bronze Age: From </a:t>
            </a:r>
            <a:r>
              <a:rPr lang="en-US" sz="1900" i="1" dirty="0" err="1">
                <a:solidFill>
                  <a:srgbClr val="FFFF00"/>
                </a:solidFill>
              </a:rPr>
              <a:t>Erlitou</a:t>
            </a:r>
            <a:r>
              <a:rPr lang="en-US" sz="1900" i="1" dirty="0">
                <a:solidFill>
                  <a:srgbClr val="FFFF00"/>
                </a:solidFill>
              </a:rPr>
              <a:t> to Anyang.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err="1">
                <a:solidFill>
                  <a:srgbClr val="FFFF00"/>
                </a:solidFill>
              </a:rPr>
              <a:t>Cotsen</a:t>
            </a:r>
            <a:r>
              <a:rPr lang="en-US" sz="1900" dirty="0">
                <a:solidFill>
                  <a:srgbClr val="FFFF00"/>
                </a:solidFill>
              </a:rPr>
              <a:t> Institute of Archaeology ISBN 978-1-931745-98-7</a:t>
            </a:r>
            <a:endParaRPr lang="cs-CZ" sz="19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  <a:br>
              <a:rPr lang="cs-CZ" dirty="0"/>
            </a:br>
            <a:r>
              <a:rPr lang="cs-CZ" sz="2800" dirty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5968674" cy="4104268"/>
          </a:xfrm>
        </p:spPr>
        <p:txBody>
          <a:bodyPr>
            <a:normAutofit/>
          </a:bodyPr>
          <a:lstStyle/>
          <a:p>
            <a:r>
              <a:rPr lang="cs-CZ" dirty="0"/>
              <a:t>Pchan-</a:t>
            </a:r>
            <a:r>
              <a:rPr lang="cs-CZ" dirty="0" err="1"/>
              <a:t>lung</a:t>
            </a:r>
            <a:r>
              <a:rPr lang="cs-CZ" dirty="0"/>
              <a:t>-čcheng byl osídlen již v epoše Er-li-tchou, kdy ho tvořilo několik menších sídlišť o celkové ploše kolem 200 000 m²</a:t>
            </a:r>
          </a:p>
          <a:p>
            <a:r>
              <a:rPr lang="cs-CZ" dirty="0"/>
              <a:t>na počátku epochy Er-li-</a:t>
            </a:r>
            <a:r>
              <a:rPr lang="cs-CZ" dirty="0" err="1"/>
              <a:t>kang</a:t>
            </a:r>
            <a:r>
              <a:rPr lang="cs-CZ" dirty="0"/>
              <a:t> se však sídlo náhle rozrostlo až na plochu 1 km² s ohrazeným centrem o ploše 75 000 m²</a:t>
            </a:r>
          </a:p>
          <a:p>
            <a:r>
              <a:rPr lang="cs-CZ" dirty="0"/>
              <a:t>nejjižnější základna Er-li-</a:t>
            </a:r>
            <a:r>
              <a:rPr lang="cs-CZ" dirty="0" err="1"/>
              <a:t>kangu</a:t>
            </a:r>
            <a:r>
              <a:rPr lang="cs-CZ" dirty="0"/>
              <a:t>, určená snad ke kontrole místních zdrojů, např. měděných dolů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5" y="3066723"/>
            <a:ext cx="4538062" cy="30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6753411" cy="4104268"/>
          </a:xfrm>
        </p:spPr>
        <p:txBody>
          <a:bodyPr>
            <a:normAutofit fontScale="92500"/>
          </a:bodyPr>
          <a:lstStyle/>
          <a:p>
            <a:r>
              <a:rPr lang="cs-CZ" dirty="0"/>
              <a:t>v první polovině 14. století př. n. l. nové centrum u dnešní vesnice Siao-</a:t>
            </a:r>
            <a:r>
              <a:rPr lang="cs-CZ" dirty="0" err="1"/>
              <a:t>tchun</a:t>
            </a:r>
            <a:r>
              <a:rPr lang="cs-CZ" dirty="0"/>
              <a:t> </a:t>
            </a:r>
            <a:r>
              <a:rPr lang="zh-CN" altLang="en-US" dirty="0"/>
              <a:t>小屯村 </a:t>
            </a:r>
            <a:r>
              <a:rPr lang="cs-CZ" i="1" dirty="0" err="1"/>
              <a:t>Xiǎotún</a:t>
            </a:r>
            <a:r>
              <a:rPr lang="cs-CZ" i="1" dirty="0"/>
              <a:t> </a:t>
            </a:r>
            <a:r>
              <a:rPr lang="cs-CZ" i="1" dirty="0" err="1"/>
              <a:t>Cūn</a:t>
            </a:r>
            <a:endParaRPr lang="cs-CZ" dirty="0"/>
          </a:p>
          <a:p>
            <a:r>
              <a:rPr lang="cs-CZ" dirty="0"/>
              <a:t>pozdní </a:t>
            </a:r>
            <a:r>
              <a:rPr lang="cs-CZ" dirty="0" err="1"/>
              <a:t>šangské</a:t>
            </a:r>
            <a:r>
              <a:rPr lang="cs-CZ" dirty="0"/>
              <a:t> období (asi 1290–1046 př. n. l.), známé později jako Jin podle kulturní a politické metropole Jin-i </a:t>
            </a:r>
            <a:r>
              <a:rPr lang="zh-CN" altLang="en-US" dirty="0"/>
              <a:t>殷邑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Yīnyì</a:t>
            </a:r>
            <a:r>
              <a:rPr lang="cs-CZ" dirty="0"/>
              <a:t> („město Jin“)</a:t>
            </a:r>
          </a:p>
          <a:p>
            <a:r>
              <a:rPr lang="cs-CZ" i="1" dirty="0"/>
              <a:t>Jin-</a:t>
            </a:r>
            <a:r>
              <a:rPr lang="cs-CZ" i="1" dirty="0" err="1"/>
              <a:t>sü</a:t>
            </a:r>
            <a:r>
              <a:rPr lang="cs-CZ" i="1" dirty="0"/>
              <a:t> </a:t>
            </a:r>
            <a:r>
              <a:rPr lang="zh-CN" altLang="en-US" dirty="0"/>
              <a:t>殷墟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Yīnxū</a:t>
            </a:r>
            <a:r>
              <a:rPr lang="cs-CZ" dirty="0"/>
              <a:t> („ruiny Jin“)</a:t>
            </a:r>
          </a:p>
          <a:p>
            <a:r>
              <a:rPr lang="cs-CZ" dirty="0" err="1"/>
              <a:t>Pchan-keng</a:t>
            </a:r>
            <a:r>
              <a:rPr lang="cs-CZ" dirty="0"/>
              <a:t> </a:t>
            </a:r>
            <a:r>
              <a:rPr lang="zh-CN" altLang="en-US" dirty="0"/>
              <a:t>盘庚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Gēng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(vládl asi 1290–1263 př. n. l.)</a:t>
            </a:r>
          </a:p>
          <a:p>
            <a:r>
              <a:rPr lang="cs-CZ" dirty="0"/>
              <a:t>v desátém roce své vlády sem přestěhoval veškeré </a:t>
            </a:r>
            <a:r>
              <a:rPr lang="cs-CZ" dirty="0" err="1"/>
              <a:t>šangské</a:t>
            </a:r>
            <a:r>
              <a:rPr lang="cs-CZ" dirty="0"/>
              <a:t> obyvatelstvo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29" y="2336873"/>
            <a:ext cx="3644590" cy="41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4268"/>
          </a:xfrm>
        </p:spPr>
        <p:txBody>
          <a:bodyPr>
            <a:normAutofit/>
          </a:bodyPr>
          <a:lstStyle/>
          <a:p>
            <a:r>
              <a:rPr lang="cs-CZ" dirty="0"/>
              <a:t>jméno Jin dostalo město a pozdní </a:t>
            </a:r>
            <a:r>
              <a:rPr lang="cs-CZ" dirty="0" err="1"/>
              <a:t>šangské</a:t>
            </a:r>
            <a:r>
              <a:rPr lang="cs-CZ" dirty="0"/>
              <a:t> období až za dynastie Čou </a:t>
            </a:r>
          </a:p>
          <a:p>
            <a:r>
              <a:rPr lang="cs-CZ" dirty="0"/>
              <a:t>Ta-i-Šang </a:t>
            </a:r>
            <a:r>
              <a:rPr lang="zh-CN" altLang="en-US" dirty="0"/>
              <a:t>大邑商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Dàyìshāng</a:t>
            </a:r>
            <a:r>
              <a:rPr lang="cs-CZ" dirty="0"/>
              <a:t> („Velké město Šang“)</a:t>
            </a:r>
          </a:p>
          <a:p>
            <a:r>
              <a:rPr lang="cs-CZ" dirty="0"/>
              <a:t>Šang-i </a:t>
            </a:r>
            <a:r>
              <a:rPr lang="zh-CN" altLang="en-US" dirty="0"/>
              <a:t>商邑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Shāngyì</a:t>
            </a:r>
            <a:r>
              <a:rPr lang="cs-CZ" dirty="0"/>
              <a:t> („Město Šang“)</a:t>
            </a:r>
          </a:p>
          <a:p>
            <a:r>
              <a:rPr lang="cs-CZ" dirty="0"/>
              <a:t>oba tyto názvy jsou doloženy v nápisech na věštebných kostech</a:t>
            </a:r>
          </a:p>
          <a:p>
            <a:r>
              <a:rPr lang="cs-CZ" dirty="0"/>
              <a:t>podle archeologických nálezů zde byla původně vesnice, jež existovala již kolem 5000 př. n. l.</a:t>
            </a:r>
          </a:p>
          <a:p>
            <a:r>
              <a:rPr lang="cs-CZ" dirty="0"/>
              <a:t>postupně vzniklo skutečné velkoměsto, které svou výstavností a rozlohou vyvolávalo úžas současníků i obdiv pozdějších pokolení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7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4819525" cy="3599316"/>
          </a:xfrm>
        </p:spPr>
        <p:txBody>
          <a:bodyPr>
            <a:normAutofit fontScale="92500"/>
          </a:bodyPr>
          <a:lstStyle/>
          <a:p>
            <a:r>
              <a:rPr lang="cs-CZ" dirty="0"/>
              <a:t>Velká čínská nížina (</a:t>
            </a:r>
            <a:r>
              <a:rPr lang="cs-CZ" i="1" dirty="0"/>
              <a:t>Čung-</a:t>
            </a:r>
            <a:r>
              <a:rPr lang="cs-CZ" i="1" dirty="0" err="1"/>
              <a:t>jüan</a:t>
            </a:r>
            <a:r>
              <a:rPr lang="cs-CZ" i="1" dirty="0"/>
              <a:t> </a:t>
            </a:r>
            <a:r>
              <a:rPr lang="zh-CN" altLang="en-US" dirty="0"/>
              <a:t>中原</a:t>
            </a:r>
            <a:r>
              <a:rPr lang="zh-CN" altLang="en-US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Zhōngyuán</a:t>
            </a:r>
            <a:r>
              <a:rPr lang="cs-CZ" dirty="0"/>
              <a:t>, „Centrální planina“)</a:t>
            </a:r>
          </a:p>
          <a:p>
            <a:r>
              <a:rPr lang="cs-CZ" dirty="0" err="1"/>
              <a:t>Chung-šan</a:t>
            </a:r>
            <a:r>
              <a:rPr lang="cs-CZ" dirty="0"/>
              <a:t> </a:t>
            </a:r>
            <a:r>
              <a:rPr lang="zh-CN" altLang="en-US" dirty="0"/>
              <a:t>红山文化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Hóngshān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wénhuà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(asi 3400–2300 př. n. l., podle jiného datování 4700–2900 př. n. l.)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zh-CN" dirty="0" err="1"/>
              <a:t>Lung-šan</a:t>
            </a:r>
            <a:r>
              <a:rPr lang="cs-CZ" altLang="zh-CN" dirty="0"/>
              <a:t> </a:t>
            </a:r>
            <a:r>
              <a:rPr lang="zh-CN" altLang="en-US" dirty="0"/>
              <a:t>龙山文化</a:t>
            </a:r>
            <a:r>
              <a:rPr lang="cs-CZ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Lóngshān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wénhuà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(asi 3000–2000 př. n. l.)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čtyři hlavní archeologické </a:t>
            </a:r>
            <a:r>
              <a:rPr lang="cs-CZ" dirty="0" err="1">
                <a:cs typeface="Times New Roman" panose="02020603050405020304" pitchFamily="18" charset="0"/>
              </a:rPr>
              <a:t>subkutury</a:t>
            </a:r>
            <a:endParaRPr lang="cs-CZ" dirty="0"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46" y="2336874"/>
            <a:ext cx="4892489" cy="42106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09481" y="5918683"/>
            <a:ext cx="359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/>
              <a:t>Přibližné území dynastie Sia</a:t>
            </a:r>
          </a:p>
        </p:txBody>
      </p:sp>
    </p:spTree>
    <p:extLst>
      <p:ext uri="{BB962C8B-B14F-4D97-AF65-F5344CB8AC3E}">
        <p14:creationId xmlns:p14="http://schemas.microsoft.com/office/powerpoint/2010/main" val="45618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5851108" cy="41042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ještě na počátku 1. století př. n. l., tedy asi tisíc let po pádu města, popsal jeho pozůstatky historik S’-</a:t>
            </a:r>
            <a:r>
              <a:rPr lang="cs-CZ" dirty="0" err="1"/>
              <a:t>ma</a:t>
            </a:r>
            <a:r>
              <a:rPr lang="cs-CZ" dirty="0"/>
              <a:t> Čchien</a:t>
            </a:r>
          </a:p>
          <a:p>
            <a:r>
              <a:rPr lang="cs-CZ" dirty="0"/>
              <a:t>v roce 2006 byla archeologická lokalita Jin-</a:t>
            </a:r>
            <a:r>
              <a:rPr lang="cs-CZ" dirty="0" err="1"/>
              <a:t>sü</a:t>
            </a:r>
            <a:r>
              <a:rPr lang="cs-CZ" dirty="0"/>
              <a:t> zapsána na Seznam světového dědictví UNESCO</a:t>
            </a:r>
          </a:p>
          <a:p>
            <a:r>
              <a:rPr lang="cs-CZ" dirty="0"/>
              <a:t>odkryto na 14 královských hrobek </a:t>
            </a:r>
            <a:r>
              <a:rPr lang="cs-CZ" dirty="0" err="1"/>
              <a:t>šangských</a:t>
            </a:r>
            <a:r>
              <a:rPr lang="cs-CZ" dirty="0"/>
              <a:t> panovníků a jejich manželek a lokalizováno na 2 000 dalších hrobek</a:t>
            </a:r>
          </a:p>
          <a:p>
            <a:r>
              <a:rPr lang="cs-CZ" dirty="0"/>
              <a:t>nalezeny i důkazy o výrobě „primitivního porcelánu“ ze směsi kaolinu, draselného živce a křemene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1026" name="Picture 2" descr="http://img0.dili360.com/rw9/ga/M01/01/87/wKgBzFQ2nf2ATCSIAAPVScxf5g4676.jpg">
            <a:extLst>
              <a:ext uri="{FF2B5EF4-FFF2-40B4-BE49-F238E27FC236}">
                <a16:creationId xmlns:a16="http://schemas.microsoft.com/office/drawing/2014/main" id="{14CC7E6C-96F6-4717-ACA5-F3899CD1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0" y="2336873"/>
            <a:ext cx="5656167" cy="29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殷墟">
            <a:extLst>
              <a:ext uri="{FF2B5EF4-FFF2-40B4-BE49-F238E27FC236}">
                <a16:creationId xmlns:a16="http://schemas.microsoft.com/office/drawing/2014/main" id="{C536FE96-D565-455E-AE49-D1D10342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512105"/>
            <a:ext cx="2222499" cy="118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4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17" y="2769326"/>
            <a:ext cx="4763589" cy="35726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" y="2163480"/>
            <a:ext cx="5927634" cy="43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3" y="2336873"/>
            <a:ext cx="4247277" cy="410426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Wu</a:t>
            </a:r>
            <a:r>
              <a:rPr lang="cs-CZ" dirty="0"/>
              <a:t>-ting </a:t>
            </a:r>
            <a:r>
              <a:rPr lang="zh-CN" altLang="en-US" dirty="0"/>
              <a:t>武丁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Wǔdīng</a:t>
            </a:r>
            <a:r>
              <a:rPr lang="cs-CZ" dirty="0"/>
              <a:t> (vládl asi 1250–1192 př. n. l.)</a:t>
            </a:r>
          </a:p>
          <a:p>
            <a:r>
              <a:rPr lang="cs-CZ" dirty="0"/>
              <a:t>věštebné kosti, monumentální hrobky, početné pohřby obětí i „pohřby“ vozů</a:t>
            </a:r>
          </a:p>
          <a:p>
            <a:r>
              <a:rPr lang="cs-CZ" dirty="0"/>
              <a:t>četná pohřebiště i obytné oblasti a dílny se zčásti zahloubenými domy, avšak žádné hradby</a:t>
            </a:r>
          </a:p>
          <a:p>
            <a:r>
              <a:rPr lang="cs-CZ" dirty="0"/>
              <a:t>základy v extrémním případě o rozměrech 14,5 x 18 metrů patrně nesly paláce nebo chrámy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1" y="2797566"/>
            <a:ext cx="5003053" cy="33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3" y="2336873"/>
            <a:ext cx="8802344" cy="41042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královna </a:t>
            </a:r>
            <a:r>
              <a:rPr lang="cs-CZ" dirty="0" err="1"/>
              <a:t>Fu-chao</a:t>
            </a:r>
            <a:r>
              <a:rPr lang="cs-CZ" dirty="0"/>
              <a:t> </a:t>
            </a:r>
            <a:r>
              <a:rPr lang="zh-CN" altLang="en-US" dirty="0"/>
              <a:t>妇好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Fù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Hǎo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</a:t>
            </a:r>
            <a:r>
              <a:rPr lang="cs-CZ" dirty="0" err="1"/>
              <a:t>zemř</a:t>
            </a:r>
            <a:r>
              <a:rPr lang="cs-CZ" dirty="0"/>
              <a:t>. kolem 1200 př. n. l.), jedna z manželek krále Wu-</a:t>
            </a:r>
            <a:r>
              <a:rPr lang="cs-CZ" dirty="0" err="1"/>
              <a:t>tinga</a:t>
            </a:r>
            <a:endParaRPr lang="cs-CZ" dirty="0"/>
          </a:p>
          <a:p>
            <a:r>
              <a:rPr lang="cs-CZ" dirty="0"/>
              <a:t>jediná nevykradená hrobka špičky </a:t>
            </a:r>
            <a:r>
              <a:rPr lang="cs-CZ" dirty="0" err="1"/>
              <a:t>šangské</a:t>
            </a:r>
            <a:r>
              <a:rPr lang="cs-CZ" dirty="0"/>
              <a:t> elity</a:t>
            </a:r>
          </a:p>
          <a:p>
            <a:r>
              <a:rPr lang="cs-CZ" dirty="0"/>
              <a:t>půdorys 4 x 5,6 metru a hloubkou 7,5 metru </a:t>
            </a:r>
          </a:p>
          <a:p>
            <a:r>
              <a:rPr lang="cs-CZ" dirty="0"/>
              <a:t>v hrobce se našlo 1600 kilogramů bronzových předmětů v podobě 195 nádob různých typů a velikostí, 271 zbraní, nástrojů a jiného náčiní</a:t>
            </a:r>
          </a:p>
          <a:p>
            <a:r>
              <a:rPr lang="cs-CZ" dirty="0"/>
              <a:t>obsahovala největší sbírku nefritu (755 předmětů), mezi tím četné neolitické předměty, jež musely být už v době uložení do hrobky staré tisíc let (zejména z kultur Lung-šan, Liang-ču a Chung-šan)</a:t>
            </a:r>
          </a:p>
          <a:p>
            <a:r>
              <a:rPr lang="cs-CZ" dirty="0"/>
              <a:t>110 předmětů z mramoru, tyrkysu a jiných kamenů, 564 artefaktů z vyřezávaných kostí a mnoho dalšího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72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64" y="2609428"/>
            <a:ext cx="2261254" cy="378569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609428"/>
            <a:ext cx="4746333" cy="311901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160057" y="6026691"/>
            <a:ext cx="451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/>
              <a:t>Z hrobky královny Fu-chao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92" y="2609428"/>
            <a:ext cx="2339264" cy="31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84" y="2146582"/>
            <a:ext cx="2229841" cy="3161180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80322" y="2336873"/>
            <a:ext cx="4794505" cy="4104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nádoby typu </a:t>
            </a:r>
            <a:r>
              <a:rPr lang="cs-CZ" i="1" dirty="0" err="1"/>
              <a:t>fang</a:t>
            </a:r>
            <a:r>
              <a:rPr lang="cs-CZ" i="1" dirty="0"/>
              <a:t>-ting </a:t>
            </a:r>
            <a:r>
              <a:rPr lang="zh-TW" altLang="en-US" dirty="0"/>
              <a:t>方鼎 </a:t>
            </a:r>
            <a:r>
              <a:rPr lang="cs-CZ" i="1" dirty="0" err="1"/>
              <a:t>fāngdǐng</a:t>
            </a:r>
            <a:r>
              <a:rPr lang="cs-CZ" dirty="0"/>
              <a:t> (čtverhranná nádoba na obětiny), vážící více než sto kilogramů</a:t>
            </a:r>
            <a:endParaRPr lang="cs-CZ" i="1" dirty="0"/>
          </a:p>
          <a:p>
            <a:r>
              <a:rPr lang="cs-CZ" dirty="0"/>
              <a:t>největší nádoba tohoto typu však byla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nalezena v hrobce „královny-matky Wu“ (</a:t>
            </a:r>
            <a:r>
              <a:rPr lang="cs-CZ" i="1" dirty="0"/>
              <a:t>Chou-mu Wu </a:t>
            </a:r>
            <a:r>
              <a:rPr lang="zh-CN" altLang="en-US" dirty="0"/>
              <a:t>后母戊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Hòumǔ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Wù</a:t>
            </a:r>
            <a:r>
              <a:rPr lang="cs-CZ" dirty="0"/>
              <a:t>), manželky krále </a:t>
            </a:r>
            <a:r>
              <a:rPr lang="cs-CZ" dirty="0" err="1"/>
              <a:t>Wu-iho</a:t>
            </a:r>
            <a:r>
              <a:rPr lang="cs-CZ" dirty="0"/>
              <a:t> </a:t>
            </a:r>
            <a:r>
              <a:rPr lang="zh-CN" altLang="en-US" dirty="0"/>
              <a:t>武乙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Wǔ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i="1" dirty="0" err="1"/>
              <a:t>ǐ</a:t>
            </a:r>
            <a:r>
              <a:rPr lang="cs-CZ" dirty="0"/>
              <a:t>  (vládl asi 1147–1112 př. n. l.)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/>
              <a:t>výška: 133 cm, váha 875 kg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nápis s posmrtným jménem královny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73" y="2146582"/>
            <a:ext cx="3361765" cy="44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3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80322" y="2336873"/>
            <a:ext cx="8141945" cy="410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stovky jehlic do vlasů, tři hřebeny z nefritu nebo kostí</a:t>
            </a:r>
          </a:p>
          <a:p>
            <a:r>
              <a:rPr lang="cs-CZ" dirty="0"/>
              <a:t>čtyři bronzové sekery, s nimiž se patrně prováděly rituální popravy lidí a zvířat, více než devadesát </a:t>
            </a:r>
            <a:r>
              <a:rPr lang="cs-CZ" dirty="0" err="1"/>
              <a:t>dýkovitých</a:t>
            </a:r>
            <a:r>
              <a:rPr lang="cs-CZ" dirty="0"/>
              <a:t> zbraní, šest předmětů připomínajících luky odpovídají informacím na věštebných kostech, podle nichž pohřbená Fu-chao osobně vedla polní tažení</a:t>
            </a:r>
          </a:p>
          <a:p>
            <a:r>
              <a:rPr lang="cs-CZ" dirty="0"/>
              <a:t>další nápisy svědčí o tom, že pod jejím vedením probíhaly významné rituální obřady. </a:t>
            </a:r>
          </a:p>
          <a:p>
            <a:r>
              <a:rPr lang="cs-CZ" dirty="0"/>
              <a:t>četné bronzy v hrobce nesou jméno zesnulé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u Hao.jpg">
            <a:extLst>
              <a:ext uri="{FF2B5EF4-FFF2-40B4-BE49-F238E27FC236}">
                <a16:creationId xmlns:a16="http://schemas.microsoft.com/office/drawing/2014/main" id="{66B002C1-5E29-4B39-832B-F3012FC1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46866"/>
            <a:ext cx="3175000" cy="42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6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80322" y="3073399"/>
            <a:ext cx="7252945" cy="336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za nález hrobky královny </a:t>
            </a:r>
            <a:r>
              <a:rPr lang="cs-CZ" dirty="0" err="1"/>
              <a:t>Fu-chao</a:t>
            </a:r>
            <a:r>
              <a:rPr lang="cs-CZ" dirty="0"/>
              <a:t> vděčíme zejména první čínské archeoložce </a:t>
            </a:r>
            <a:r>
              <a:rPr lang="cs-CZ" dirty="0" err="1"/>
              <a:t>Čeng</a:t>
            </a:r>
            <a:r>
              <a:rPr lang="cs-CZ" dirty="0"/>
              <a:t> Čen-</a:t>
            </a:r>
            <a:r>
              <a:rPr lang="cs-CZ" dirty="0" err="1"/>
              <a:t>siang</a:t>
            </a:r>
            <a:r>
              <a:rPr lang="cs-CZ" dirty="0"/>
              <a:t> (</a:t>
            </a:r>
            <a:r>
              <a:rPr lang="zh-CN" altLang="en-US" dirty="0"/>
              <a:t>郑振香</a:t>
            </a:r>
            <a:r>
              <a:rPr lang="cs-CZ" altLang="zh-CN" dirty="0"/>
              <a:t>, * 1929)</a:t>
            </a:r>
            <a:endParaRPr lang="cs-CZ" dirty="0"/>
          </a:p>
          <a:p>
            <a:r>
              <a:rPr lang="cs-CZ" dirty="0"/>
              <a:t>'</a:t>
            </a:r>
            <a:r>
              <a:rPr lang="cs-CZ" i="1" dirty="0" err="1"/>
              <a:t>First</a:t>
            </a:r>
            <a:r>
              <a:rPr lang="cs-CZ" i="1" dirty="0"/>
              <a:t> Lady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Chinese</a:t>
            </a:r>
            <a:r>
              <a:rPr lang="cs-CZ" i="1" dirty="0"/>
              <a:t> </a:t>
            </a:r>
            <a:r>
              <a:rPr lang="cs-CZ" i="1" dirty="0" err="1"/>
              <a:t>Archaeology</a:t>
            </a:r>
            <a:r>
              <a:rPr lang="cs-CZ" dirty="0"/>
              <a:t>'</a:t>
            </a:r>
          </a:p>
          <a:p>
            <a:endParaRPr lang="cs-CZ" dirty="0"/>
          </a:p>
        </p:txBody>
      </p:sp>
      <p:pic>
        <p:nvPicPr>
          <p:cNvPr id="3074" name="Picture 2" descr="https://trowelblazers.com/wp-content/uploads/2014/05/zhenxiang_zheng_full-580x386.jpg">
            <a:extLst>
              <a:ext uri="{FF2B5EF4-FFF2-40B4-BE49-F238E27FC236}">
                <a16:creationId xmlns:a16="http://schemas.microsoft.com/office/drawing/2014/main" id="{E2984F8F-907E-4D10-AD2E-7EDC510C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3" y="3207275"/>
            <a:ext cx="4032250" cy="26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5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3" y="2336873"/>
            <a:ext cx="9495644" cy="41042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druhá významná lokalita fáze An-jang, Si-</a:t>
            </a:r>
            <a:r>
              <a:rPr lang="cs-CZ" dirty="0" err="1"/>
              <a:t>pej</a:t>
            </a:r>
            <a:r>
              <a:rPr lang="cs-CZ" dirty="0"/>
              <a:t>-</a:t>
            </a:r>
            <a:r>
              <a:rPr lang="cs-CZ" dirty="0" err="1"/>
              <a:t>kang</a:t>
            </a:r>
            <a:r>
              <a:rPr lang="cs-CZ" dirty="0"/>
              <a:t> </a:t>
            </a:r>
            <a:r>
              <a:rPr lang="zh-CN" altLang="en-US" dirty="0"/>
              <a:t>西北岗 </a:t>
            </a:r>
            <a:r>
              <a:rPr lang="cs-CZ" i="1" dirty="0" err="1"/>
              <a:t>Xīběigǎng</a:t>
            </a:r>
            <a:r>
              <a:rPr lang="cs-CZ" dirty="0"/>
              <a:t>, svým přídomkem „královský hřbitov“ jasně odkazuje na nálezy na ploše 450 x 250 metrů</a:t>
            </a:r>
          </a:p>
          <a:p>
            <a:pPr>
              <a:lnSpc>
                <a:spcPct val="110000"/>
              </a:lnSpc>
            </a:pPr>
            <a:r>
              <a:rPr lang="cs-CZ" dirty="0"/>
              <a:t>kromě asi 1400 obětních jam s kostrami osob, jež dobrovolně nebo z donucení provázely vysoce postavené osobnosti až do smrti – v jednotlivých případech přes tři sta osob v jedné jámě –, odkryto třináct obrovských hrobek, proti kterým se poslední příbytek královny Fu-chao jeví spíše skromný</a:t>
            </a:r>
          </a:p>
          <a:p>
            <a:pPr>
              <a:lnSpc>
                <a:spcPct val="110000"/>
              </a:lnSpc>
            </a:pPr>
            <a:r>
              <a:rPr lang="cs-CZ" dirty="0"/>
              <a:t>zbudovány pro členy královské rodiny, nejznámější z nich mohla patřit dokonce Wu-</a:t>
            </a:r>
            <a:r>
              <a:rPr lang="cs-CZ" dirty="0" err="1"/>
              <a:t>tingovi</a:t>
            </a:r>
            <a:r>
              <a:rPr lang="cs-CZ" dirty="0"/>
              <a:t>, prvnímu historicky doložitelnému vládci na území Číny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za něj dosáhla moc </a:t>
            </a:r>
            <a:r>
              <a:rPr lang="cs-CZ" dirty="0" err="1"/>
              <a:t>šangského</a:t>
            </a:r>
            <a:r>
              <a:rPr lang="cs-CZ" dirty="0"/>
              <a:t> království zřejmě vrcholu – </a:t>
            </a:r>
            <a:r>
              <a:rPr lang="cs-CZ" dirty="0" err="1"/>
              <a:t>Šangové</a:t>
            </a:r>
            <a:r>
              <a:rPr lang="cs-CZ" dirty="0"/>
              <a:t> si vojensky podřídili nejen své sousedy, ale i státy vzdálené přes 1 000 kilometrů od hlavního města (např. lokalita Šu-fu-</a:t>
            </a:r>
            <a:r>
              <a:rPr lang="cs-CZ" dirty="0" err="1"/>
              <a:t>tchun</a:t>
            </a:r>
            <a:r>
              <a:rPr lang="cs-CZ" dirty="0"/>
              <a:t> v provincii Šan-tung na východě Číny)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5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3" y="2336873"/>
            <a:ext cx="7241781" cy="41042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hrobka krále Wu-</a:t>
            </a:r>
            <a:r>
              <a:rPr lang="cs-CZ" dirty="0" err="1"/>
              <a:t>tinga</a:t>
            </a:r>
            <a:r>
              <a:rPr lang="cs-CZ" dirty="0"/>
              <a:t> včetně ramp a komor měří 66 metrů od severu k jihu a 44 metry od východu k západu</a:t>
            </a:r>
          </a:p>
          <a:p>
            <a:pPr>
              <a:lnSpc>
                <a:spcPct val="110000"/>
              </a:lnSpc>
            </a:pPr>
            <a:r>
              <a:rPr lang="cs-CZ" dirty="0"/>
              <a:t>hrobová šachta, k níž vedou rampy, je hluboká 10,5 metru a měří 15,9 x 19,5 metru, v každé z devíti jam na pohřební výbavu se nacházela kostra muže, snad strážce, a psa, jakož i čepel dýky</a:t>
            </a:r>
          </a:p>
          <a:p>
            <a:pPr>
              <a:lnSpc>
                <a:spcPct val="110000"/>
              </a:lnSpc>
            </a:pPr>
            <a:r>
              <a:rPr lang="cs-CZ" dirty="0"/>
              <a:t>dřevěná hrobová komora měla stejně jako šachta sama tvar kříže a výšku 3 metry</a:t>
            </a:r>
          </a:p>
          <a:p>
            <a:pPr>
              <a:lnSpc>
                <a:spcPct val="110000"/>
              </a:lnSpc>
            </a:pPr>
            <a:r>
              <a:rPr lang="cs-CZ" dirty="0"/>
              <a:t>když se hrobka otevřela, po rakvi i pohřbeném nebylo ani stopy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4" y="2508069"/>
            <a:ext cx="3286643" cy="41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1617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FFFF00"/>
                </a:solidFill>
              </a:rPr>
              <a:t>subkultura („dynastie“) Sia </a:t>
            </a:r>
            <a:r>
              <a:rPr lang="cs-CZ" dirty="0"/>
              <a:t>navazovala na </a:t>
            </a:r>
            <a:r>
              <a:rPr lang="cs-CZ" dirty="0" err="1"/>
              <a:t>chenanskou</a:t>
            </a:r>
            <a:r>
              <a:rPr lang="cs-CZ" dirty="0"/>
              <a:t> variantu pozdně neolitické kultury Lung-šan a rozvíjela se zejména ve střední části Velké čínské nížiny (provincie Che-nan a jižní Šan-si); </a:t>
            </a:r>
          </a:p>
          <a:p>
            <a:pPr lvl="0"/>
            <a:r>
              <a:rPr lang="cs-CZ" dirty="0">
                <a:solidFill>
                  <a:srgbClr val="FFFF00"/>
                </a:solidFill>
              </a:rPr>
              <a:t>subkultura („dynastie“) Šang </a:t>
            </a:r>
            <a:r>
              <a:rPr lang="cs-CZ" dirty="0"/>
              <a:t>byla zřejmě pokračováním kultury Ta-wen-kchou (provincie Šan-tung) a byla mocnou politickou silou východní Číny ještě dříve, než zvítězila nad Sia. O přesvědčivosti </a:t>
            </a:r>
            <a:r>
              <a:rPr lang="cs-CZ" dirty="0" err="1"/>
              <a:t>šangské</a:t>
            </a:r>
            <a:r>
              <a:rPr lang="cs-CZ" dirty="0"/>
              <a:t> kultury či civilizace svědčí i to, že přežívala i po své porážce (ve 12./11. století př. n. l.) v </a:t>
            </a:r>
            <a:r>
              <a:rPr lang="cs-CZ" dirty="0" err="1"/>
              <a:t>čouské</a:t>
            </a:r>
            <a:r>
              <a:rPr lang="cs-CZ" dirty="0"/>
              <a:t> kultuře až do konce dynastie Čou;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5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4" y="2336873"/>
            <a:ext cx="9107144" cy="41042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mimo hrobovou komoru, patrně naplněnou pohřební výbavou, byly na mnoha dalších místech objektu pohřbeny desítky lidských obětí a uloženy artefakty</a:t>
            </a:r>
          </a:p>
          <a:p>
            <a:pPr>
              <a:lnSpc>
                <a:spcPct val="110000"/>
              </a:lnSpc>
            </a:pPr>
            <a:r>
              <a:rPr lang="cs-CZ" dirty="0"/>
              <a:t>mimo hrobku se také nacházejí jámy s oběťmi, mezi nimi sedm koní, z toho čtyři bohatě vyzdobení, kteří zřejmě táhli vůz zesnulého</a:t>
            </a:r>
          </a:p>
          <a:p>
            <a:pPr>
              <a:lnSpc>
                <a:spcPct val="110000"/>
              </a:lnSpc>
            </a:pPr>
            <a:r>
              <a:rPr lang="cs-CZ" dirty="0"/>
              <a:t>celkem bylo v králově hrobce a jejím okolí pečlivě pohřbeno minimálně devadesát lidských obětí s neporušenými těly v rakvích a částečně s vlastní výbavou</a:t>
            </a:r>
          </a:p>
          <a:p>
            <a:pPr>
              <a:lnSpc>
                <a:spcPct val="110000"/>
              </a:lnSpc>
            </a:pPr>
            <a:r>
              <a:rPr lang="cs-CZ" dirty="0"/>
              <a:t>dále se našlo asi sedmdesát obětí, </a:t>
            </a:r>
            <a:r>
              <a:rPr lang="cs-CZ" dirty="0" err="1"/>
              <a:t>sťatých</a:t>
            </a:r>
            <a:r>
              <a:rPr lang="cs-CZ" dirty="0"/>
              <a:t> anebo jinak násilně připravených o život, pohřbených bez rakve a výbavy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7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447363"/>
            <a:ext cx="5406969" cy="3488825"/>
          </a:xfrm>
        </p:spPr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三星堆遗址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Sānxīngduī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yízhǐ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/>
              <a:t>Kuang-chan</a:t>
            </a:r>
            <a:r>
              <a:rPr lang="cs-CZ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广汉市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Guǎnghàn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/>
              <a:t>Čcheng</a:t>
            </a:r>
            <a:r>
              <a:rPr lang="cs-CZ" dirty="0"/>
              <a:t>-tu </a:t>
            </a:r>
            <a:r>
              <a:rPr lang="zh-CN" altLang="en-US" dirty="0"/>
              <a:t>成都市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Chéngdū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/>
              <a:t>kultura Šu </a:t>
            </a:r>
            <a:r>
              <a:rPr lang="zh-CN" altLang="en-US" dirty="0"/>
              <a:t>蜀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Shǔ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/>
              <a:t>(13.–10. století př. n. l.)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09" y="2447363"/>
            <a:ext cx="4968621" cy="38122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4909670"/>
            <a:ext cx="4289612" cy="7149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7807" y="5595732"/>
            <a:ext cx="451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Zlaté pouzdro na dřevěné žezlo/berlu panovníka</a:t>
            </a:r>
          </a:p>
        </p:txBody>
      </p:sp>
    </p:spTree>
    <p:extLst>
      <p:ext uri="{BB962C8B-B14F-4D97-AF65-F5344CB8AC3E}">
        <p14:creationId xmlns:p14="http://schemas.microsoft.com/office/powerpoint/2010/main" val="389851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447363"/>
            <a:ext cx="9743838" cy="34888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nejstarší vrstvy tohoto naleziště jsou datovány do období 2800–2000 př. n. l., tedy období neolitu</a:t>
            </a:r>
          </a:p>
          <a:p>
            <a:r>
              <a:rPr lang="cs-CZ" dirty="0"/>
              <a:t>mladší vrstva do doby počátku dynastie Šang, kolem 1600 př. n. l. </a:t>
            </a:r>
          </a:p>
          <a:p>
            <a:r>
              <a:rPr lang="cs-CZ" dirty="0"/>
              <a:t>nejzajímavější nálezy pocházejí z nejmladší vrstvy z konce dynastie Šang a začátku dynastie Čou</a:t>
            </a:r>
          </a:p>
          <a:p>
            <a:r>
              <a:rPr lang="cs-CZ" dirty="0"/>
              <a:t>bronzová figura muže v životní velikosti, vážící 180 kilogramů a stojící na sedmdesáticentimetrovém podstavci</a:t>
            </a:r>
          </a:p>
          <a:p>
            <a:r>
              <a:rPr lang="cs-CZ" dirty="0"/>
              <a:t>tři velké bronzové masky </a:t>
            </a:r>
          </a:p>
          <a:p>
            <a:r>
              <a:rPr lang="cs-CZ" dirty="0"/>
              <a:t>41 bronzových hlav, z nichž dvě jsou potaženy zlatou fólií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6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09906"/>
            <a:ext cx="1702766" cy="418015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65" y="2309906"/>
            <a:ext cx="2159000" cy="30429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383088" y="6097506"/>
            <a:ext cx="243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Strom života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16170" y="5348957"/>
            <a:ext cx="243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Bronzový oltář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48" y="2309906"/>
            <a:ext cx="3174959" cy="43702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07" y="2309906"/>
            <a:ext cx="2205402" cy="176156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277384" y="5833049"/>
            <a:ext cx="243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Stojící postava šamana/kněze?</a:t>
            </a:r>
          </a:p>
        </p:txBody>
      </p:sp>
    </p:spTree>
    <p:extLst>
      <p:ext uri="{BB962C8B-B14F-4D97-AF65-F5344CB8AC3E}">
        <p14:creationId xmlns:p14="http://schemas.microsoft.com/office/powerpoint/2010/main" val="316850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36800"/>
            <a:ext cx="5416348" cy="359886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94" y="2336800"/>
            <a:ext cx="4064000" cy="30022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49998" y="5339080"/>
            <a:ext cx="502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Maska zobrazující snad </a:t>
            </a:r>
            <a:r>
              <a:rPr lang="cs-CZ" i="1" dirty="0" err="1"/>
              <a:t>Cchan-cchunga</a:t>
            </a:r>
            <a:r>
              <a:rPr lang="cs-CZ" i="1" dirty="0"/>
              <a:t> </a:t>
            </a:r>
            <a:r>
              <a:rPr lang="zh-CN" altLang="en-US" dirty="0"/>
              <a:t>蚕丛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Cáncóng</a:t>
            </a:r>
            <a:r>
              <a:rPr lang="cs-CZ" i="1" dirty="0"/>
              <a:t>, prvního polomytického panovníka Šu („vládl“ kolem 1600 př. n. l.), považovaného později za zakladatele hedvábnictví</a:t>
            </a:r>
          </a:p>
        </p:txBody>
      </p:sp>
    </p:spTree>
    <p:extLst>
      <p:ext uri="{BB962C8B-B14F-4D97-AF65-F5344CB8AC3E}">
        <p14:creationId xmlns:p14="http://schemas.microsoft.com/office/powerpoint/2010/main" val="264628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582333"/>
            <a:ext cx="8988612" cy="33538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kultura doby bronzové v jihozápadní Číně reprezentovaná nalezištěm San-sing-</a:t>
            </a:r>
            <a:r>
              <a:rPr lang="cs-CZ" dirty="0" err="1"/>
              <a:t>tuej</a:t>
            </a:r>
            <a:r>
              <a:rPr lang="cs-CZ" dirty="0"/>
              <a:t> je jedním z mocenských center vyvíjejících se na území Číny souběžně s dynastiemi Šang a Čou</a:t>
            </a:r>
          </a:p>
          <a:p>
            <a:r>
              <a:rPr lang="cs-CZ" dirty="0"/>
              <a:t>království (ztotožněné se starověkým královstvím Šu známým z čínských pramenů) náhle zaniklo po přibližně 1000 letech</a:t>
            </a:r>
          </a:p>
          <a:p>
            <a:r>
              <a:rPr lang="cs-CZ" dirty="0"/>
              <a:t>archeologické vykopávky z 80. a 90. let 20. století vynesly na světlo vedle zmíněných bronzových soch a masek i ruiny několika měst a výrobky z nefritu i zlata, keramiku a další předměty</a:t>
            </a:r>
          </a:p>
        </p:txBody>
      </p:sp>
    </p:spTree>
    <p:extLst>
      <p:ext uri="{BB962C8B-B14F-4D97-AF65-F5344CB8AC3E}">
        <p14:creationId xmlns:p14="http://schemas.microsoft.com/office/powerpoint/2010/main" val="401763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5" y="2249160"/>
            <a:ext cx="3145024" cy="419336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4" y="2251215"/>
            <a:ext cx="3523129" cy="4191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81" y="3307977"/>
            <a:ext cx="2891376" cy="27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0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三星堆遺址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8" y="2713318"/>
            <a:ext cx="4778544" cy="311205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66" y="2747079"/>
            <a:ext cx="4979452" cy="30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8907816" cy="39966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pohřby vozů i s koni a vozataji nebo jezdci</a:t>
            </a:r>
          </a:p>
          <a:p>
            <a:r>
              <a:rPr lang="cs-CZ" dirty="0"/>
              <a:t>v některých případech byly s vozy pohřbeny i zbraně, v jiných však nikoli – jednalo se o civilní či válečný vůz?</a:t>
            </a:r>
          </a:p>
          <a:p>
            <a:r>
              <a:rPr lang="cs-CZ" dirty="0"/>
              <a:t>kůň nepochází z Číny a do An-jangu se pravděpodobně dostal z Vnitřního Mongolska přes severní Čínu</a:t>
            </a:r>
          </a:p>
          <a:p>
            <a:r>
              <a:rPr lang="cs-CZ" dirty="0"/>
              <a:t>v An-jangu se před používáním koní jako tažných zvířat zřejmě nepoužívali ani oslové, skot či jiné zvířectvo</a:t>
            </a:r>
          </a:p>
          <a:p>
            <a:r>
              <a:rPr lang="cs-CZ" dirty="0"/>
              <a:t>věštebné nápisy z pozdní fáze, z doby posledních devíti z třiceti králů</a:t>
            </a:r>
          </a:p>
          <a:p>
            <a:r>
              <a:rPr lang="cs-CZ" dirty="0"/>
              <a:t>nejvýznamnější svědkové k zodpovězení četných otázek, například z oblasti státu a společnosti, hospodářství, náboženství i vojenství a válečnictví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7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403479" cy="39966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věštebné nápisy či nápisy na želvích krunýřích a zvířecích kostech (čínsky </a:t>
            </a:r>
            <a:r>
              <a:rPr lang="cs-CZ" i="1" dirty="0" err="1"/>
              <a:t>ťia</a:t>
            </a:r>
            <a:r>
              <a:rPr lang="cs-CZ" i="1" dirty="0"/>
              <a:t>-ku-wen </a:t>
            </a:r>
            <a:r>
              <a:rPr lang="zh-CN" altLang="en-US" dirty="0"/>
              <a:t>甲骨文</a:t>
            </a:r>
            <a:r>
              <a:rPr lang="zh-CN" altLang="en-US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jiǎgǔwén</a:t>
            </a:r>
            <a:r>
              <a:rPr lang="cs-CZ" dirty="0"/>
              <a:t>)</a:t>
            </a:r>
          </a:p>
          <a:p>
            <a:r>
              <a:rPr lang="cs-CZ" dirty="0"/>
              <a:t>divinačnímu (věštebném) rituálu předsedal věštec, jenž byl často totožný s králem, jindy zase patřil k jeho úzkému kruhu</a:t>
            </a:r>
          </a:p>
          <a:p>
            <a:r>
              <a:rPr lang="cs-CZ" dirty="0"/>
              <a:t>stanovil, o čem se bude věštit, a kost na místě, kde byla opatřena otvorem, rozpaloval tak dlouho, až pukla</a:t>
            </a:r>
          </a:p>
          <a:p>
            <a:r>
              <a:rPr lang="cs-CZ" dirty="0"/>
              <a:t>puklinu pak interpretoval jako odpověď orákula, které slibovalo v různých stupních buď „štěstí“, nebo „neštěstí“, a oznámil svůj výklad</a:t>
            </a:r>
          </a:p>
          <a:p>
            <a:r>
              <a:rPr lang="cs-CZ" dirty="0"/>
              <a:t>teprve po interpretaci puklin byly kosti opatřeny nápisy</a:t>
            </a:r>
          </a:p>
          <a:p>
            <a:r>
              <a:rPr lang="cs-CZ" dirty="0"/>
              <a:t>některé nápisy jsou vytřeny rumělkovou nebo černou tuší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82879" cy="3599316"/>
          </a:xfrm>
        </p:spPr>
        <p:txBody>
          <a:bodyPr/>
          <a:lstStyle/>
          <a:p>
            <a:pPr lvl="0"/>
            <a:r>
              <a:rPr lang="cs-CZ" dirty="0">
                <a:solidFill>
                  <a:srgbClr val="FFFF00"/>
                </a:solidFill>
              </a:rPr>
              <a:t>třetí subkultura </a:t>
            </a:r>
            <a:r>
              <a:rPr lang="cs-CZ" dirty="0"/>
              <a:t>je totožná s raným </a:t>
            </a:r>
            <a:r>
              <a:rPr lang="cs-CZ" dirty="0" err="1"/>
              <a:t>čouským</a:t>
            </a:r>
            <a:r>
              <a:rPr lang="cs-CZ" dirty="0"/>
              <a:t> obdobím; </a:t>
            </a:r>
          </a:p>
          <a:p>
            <a:r>
              <a:rPr lang="cs-CZ" dirty="0">
                <a:solidFill>
                  <a:srgbClr val="FFFF00"/>
                </a:solidFill>
              </a:rPr>
              <a:t>čtvrtá subkultura</a:t>
            </a:r>
            <a:r>
              <a:rPr lang="cs-CZ" dirty="0"/>
              <a:t>, která sice nemá dynastické pojmenování, ani neznáme jména jejích panovníků, ale jež se stejně významně podílela na formování čínské civilizace a kultury, navazovala na kultury lesostepních oblastí Sibiře a střední Asie. Jejím nejstarším projevem byla zmíněná kultura </a:t>
            </a:r>
            <a:r>
              <a:rPr lang="cs-CZ" dirty="0" err="1"/>
              <a:t>chungšanská</a:t>
            </a:r>
            <a:r>
              <a:rPr lang="cs-CZ" dirty="0"/>
              <a:t> a pokračovala i v době dynastie Šang a Západní Čou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7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6634879" cy="3996692"/>
          </a:xfrm>
        </p:spPr>
        <p:txBody>
          <a:bodyPr>
            <a:normAutofit/>
          </a:bodyPr>
          <a:lstStyle/>
          <a:p>
            <a:r>
              <a:rPr lang="cs-CZ" dirty="0"/>
              <a:t>proces výroby tuše (Britové, kteří se s ní poprvé setkali v Indii, jí dali jméno „</a:t>
            </a:r>
            <a:r>
              <a:rPr lang="cs-CZ" i="1" dirty="0"/>
              <a:t>Indian </a:t>
            </a:r>
            <a:r>
              <a:rPr lang="cs-CZ" i="1" dirty="0" err="1"/>
              <a:t>ink</a:t>
            </a:r>
            <a:r>
              <a:rPr lang="cs-CZ" dirty="0"/>
              <a:t>“) byl na území Číny znám již v neolitické době v polovině 3. tisíciletí př. n. l.</a:t>
            </a:r>
          </a:p>
          <a:p>
            <a:r>
              <a:rPr lang="cs-CZ" dirty="0"/>
              <a:t>v muzeu kultury Pan-</a:t>
            </a:r>
            <a:r>
              <a:rPr lang="cs-CZ" dirty="0" err="1"/>
              <a:t>pcho</a:t>
            </a:r>
            <a:r>
              <a:rPr lang="cs-CZ" dirty="0"/>
              <a:t> (asi 4800–3600 př. n. l.) je vystaven nález kamene na roztírání tuše (</a:t>
            </a:r>
            <a:r>
              <a:rPr lang="cs-CZ" i="1" dirty="0"/>
              <a:t>š’-jen </a:t>
            </a:r>
            <a:r>
              <a:rPr lang="zh-CN" altLang="en-US" dirty="0"/>
              <a:t>石砚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shíyàn</a:t>
            </a:r>
            <a:r>
              <a:rPr lang="cs-CZ" dirty="0"/>
              <a:t>)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A132D2-EAB1-49FF-B95E-225EC183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4" t="26889" r="37291" b="40617"/>
          <a:stretch/>
        </p:blipFill>
        <p:spPr>
          <a:xfrm>
            <a:off x="6578600" y="4607821"/>
            <a:ext cx="5562600" cy="22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0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966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informace dělící se na čtyři části</a:t>
            </a:r>
          </a:p>
          <a:p>
            <a:r>
              <a:rPr lang="cs-CZ" dirty="0"/>
              <a:t>úvod jmenuje den věštby, určený podle šedesátidenního cyklu, a jméno věštce, například: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 (den)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kuej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s’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癸巳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guǐsì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vytvořil král pukliny (na kosti) a věštil.“</a:t>
            </a:r>
          </a:p>
          <a:p>
            <a:r>
              <a:rPr lang="cs-CZ" dirty="0"/>
              <a:t>druhou část představuje dotaz, například: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„Nedojde v (následujících) deseti dnech k nějakému neštěstí?“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dirty="0"/>
              <a:t>následuje prognóza, tedy předpověď, kterou král vyvodil z puklin a jež zněla třeba takto: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„Král zhodnotil pukliny a pravil: ‚Šťastná předpověď.‘ “</a:t>
            </a:r>
          </a:p>
          <a:p>
            <a:r>
              <a:rPr lang="cs-CZ" dirty="0"/>
              <a:t>závěr tvoří ověření orákula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0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966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relativně rozsáhlé, nemusí bezpodmínečně prokázat správnost králova výkladu, jak ukazuje následující příklad, kdy dotaz zněl, zda se osoba zvaná „Hadí oči“ vyléčí z nemoci: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„12. dne, 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wej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乙未</a:t>
            </a:r>
            <a:r>
              <a:rPr lang="cs-CZ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yǐ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wèi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Hadí oči vskutku (se uzdravily); 17. dne, (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戊寅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wù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yín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Hadí oči opět onemocněly a v noci, když (den) 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wej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přecházel do (dne) 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ping šen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丙申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bǐng</a:t>
            </a:r>
            <a:r>
              <a:rPr 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shēn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(Hadí oči) zesnuly.“</a:t>
            </a:r>
          </a:p>
          <a:p>
            <a:pPr>
              <a:lnSpc>
                <a:spcPct val="100000"/>
              </a:lnSpc>
            </a:pPr>
            <a:r>
              <a:rPr lang="cs-CZ" dirty="0"/>
              <a:t>koncem 19. a počátkem 20. století vzbudily věštebné kosti zájem učenců a nezačaly se cíleně vykopávat</a:t>
            </a:r>
          </a:p>
          <a:p>
            <a:pPr>
              <a:lnSpc>
                <a:spcPct val="100000"/>
              </a:lnSpc>
            </a:pPr>
            <a:r>
              <a:rPr lang="cs-CZ" dirty="0"/>
              <a:t>bylo nalezeno asi 150 000 popsaných fragmentů, převážně z hovězích lopatek a želvích břišních krunýřů (plastronů)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3" y="2477760"/>
            <a:ext cx="2482831" cy="409257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70" y="2477760"/>
            <a:ext cx="2677907" cy="41235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23" y="2477760"/>
            <a:ext cx="4150607" cy="28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20236"/>
          </a:xfrm>
        </p:spPr>
        <p:txBody>
          <a:bodyPr>
            <a:normAutofit fontScale="92500"/>
          </a:bodyPr>
          <a:lstStyle/>
          <a:p>
            <a:r>
              <a:rPr lang="cs-CZ" dirty="0"/>
              <a:t>dosud nalezené věštebné kosti pocházejí z doby posledních devíti </a:t>
            </a:r>
            <a:r>
              <a:rPr lang="cs-CZ" dirty="0" err="1"/>
              <a:t>šangských</a:t>
            </a:r>
            <a:r>
              <a:rPr lang="cs-CZ" dirty="0"/>
              <a:t> králů a tuto dobu nedokládají rovnoměrně</a:t>
            </a:r>
          </a:p>
          <a:p>
            <a:r>
              <a:rPr lang="cs-CZ" dirty="0"/>
              <a:t>více než polovina svědectví pochází z Wu-</a:t>
            </a:r>
            <a:r>
              <a:rPr lang="cs-CZ" dirty="0" err="1"/>
              <a:t>tingova</a:t>
            </a:r>
            <a:r>
              <a:rPr lang="cs-CZ" dirty="0"/>
              <a:t> období (kolem 1200 př. n. l.) a představuje maximálně jednu generaci</a:t>
            </a:r>
          </a:p>
          <a:p>
            <a:r>
              <a:rPr lang="cs-CZ" dirty="0"/>
              <a:t>přesné časové určení jednotlivých věšteb je takřka nemožné, neboť na kostech je sice pečlivě zaznamenán den dotazu, chybějí však další údaje, například královo jméno nebo dokonce rok jeho vlády</a:t>
            </a:r>
          </a:p>
          <a:p>
            <a:r>
              <a:rPr lang="cs-CZ" dirty="0"/>
              <a:t>stále ještě velice mnoho z více než čtyř tisíc identifikovaných znaků nebylo jednoznačně rozluštěno a jejich výklady se často značně rozcházejí</a:t>
            </a:r>
          </a:p>
          <a:p>
            <a:r>
              <a:rPr lang="cs-CZ" dirty="0"/>
              <a:t>čínské písmo je prokázáno až pro období kolem roku 1200 př. n. l.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Šang (asi 1600–asi 1045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9325828" cy="3920236"/>
          </a:xfrm>
        </p:spPr>
        <p:txBody>
          <a:bodyPr>
            <a:normAutofit/>
          </a:bodyPr>
          <a:lstStyle/>
          <a:p>
            <a:r>
              <a:rPr lang="cs-CZ" dirty="0"/>
              <a:t>na mnoha kostech nachází znak později označující „bambusové destičky“, na něž se psalo, nebo „písemnosti“ (</a:t>
            </a:r>
            <a:r>
              <a:rPr lang="cs-CZ" i="1" dirty="0" err="1"/>
              <a:t>cche</a:t>
            </a:r>
            <a:r>
              <a:rPr lang="cs-CZ" i="1" dirty="0"/>
              <a:t> </a:t>
            </a:r>
            <a:r>
              <a:rPr lang="zh-CN" altLang="en-US" dirty="0"/>
              <a:t>册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cè</a:t>
            </a:r>
            <a:r>
              <a:rPr lang="cs-CZ" dirty="0"/>
              <a:t>)</a:t>
            </a:r>
            <a:endParaRPr lang="en-US" dirty="0"/>
          </a:p>
          <a:p>
            <a:r>
              <a:rPr lang="cs-CZ" dirty="0"/>
              <a:t>možná se psalo nejen na trvalé nosiče písma – bronz a kosti, ale i na pomíjivé materiály, jako jsou bambusové destičky</a:t>
            </a:r>
          </a:p>
          <a:p>
            <a:r>
              <a:rPr lang="cs-CZ" dirty="0"/>
              <a:t>nebo se tento málo trvanlivý materiál používal pro záležitosti všednějšího rázu, než bylo dotazování orákula a komunikace s předky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7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206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San-</a:t>
            </a:r>
            <a:r>
              <a:rPr lang="cs-CZ" dirty="0" err="1"/>
              <a:t>sing</a:t>
            </a:r>
            <a:r>
              <a:rPr lang="cs-CZ" dirty="0"/>
              <a:t>-</a:t>
            </a:r>
            <a:r>
              <a:rPr lang="cs-CZ" dirty="0" err="1"/>
              <a:t>tuej</a:t>
            </a:r>
            <a:r>
              <a:rPr lang="cs-CZ" dirty="0"/>
              <a:t> </a:t>
            </a:r>
            <a:r>
              <a:rPr lang="zh-CN" altLang="en-US" dirty="0"/>
              <a:t>三星堆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Sānxīngduī</a:t>
            </a:r>
            <a:r>
              <a:rPr lang="cs-CZ" dirty="0"/>
              <a:t> (provincie S’-</a:t>
            </a:r>
            <a:r>
              <a:rPr lang="cs-CZ" dirty="0" err="1"/>
              <a:t>čchuan</a:t>
            </a:r>
            <a:r>
              <a:rPr lang="cs-CZ" dirty="0"/>
              <a:t>) (13.–12. století př. n. l.) </a:t>
            </a:r>
          </a:p>
          <a:p>
            <a:pPr>
              <a:lnSpc>
                <a:spcPct val="110000"/>
              </a:lnSpc>
            </a:pPr>
            <a:r>
              <a:rPr lang="cs-CZ" dirty="0"/>
              <a:t>Sin-kan </a:t>
            </a:r>
            <a:r>
              <a:rPr lang="zh-CN" altLang="en-US" dirty="0"/>
              <a:t>新干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Xīngàn</a:t>
            </a:r>
            <a:r>
              <a:rPr lang="cs-CZ" dirty="0"/>
              <a:t> (provincie Ťiang-si) (12. století př. n. l.)</a:t>
            </a:r>
          </a:p>
          <a:p>
            <a:pPr>
              <a:lnSpc>
                <a:spcPct val="110000"/>
              </a:lnSpc>
            </a:pPr>
            <a:r>
              <a:rPr lang="cs-CZ" dirty="0"/>
              <a:t>nejstarší bronzy, které daly celému období jméno doba bronzová, patří kultuře Er-</a:t>
            </a:r>
            <a:r>
              <a:rPr lang="cs-CZ" dirty="0" err="1"/>
              <a:t>li</a:t>
            </a:r>
            <a:r>
              <a:rPr lang="cs-CZ" dirty="0"/>
              <a:t>-</a:t>
            </a:r>
            <a:r>
              <a:rPr lang="cs-CZ" dirty="0" err="1"/>
              <a:t>tchou</a:t>
            </a:r>
            <a:r>
              <a:rPr lang="cs-CZ" dirty="0"/>
              <a:t> </a:t>
            </a:r>
            <a:r>
              <a:rPr lang="zh-CN" altLang="en-US" dirty="0"/>
              <a:t>二里头文化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Èrlǐtóu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Wénhuà</a:t>
            </a:r>
            <a:r>
              <a:rPr lang="cs-CZ" dirty="0"/>
              <a:t> (asi 1900–1500 př. n. l.) ve střední Číně, která bývá ztotožňována s tradiční dynastií Sia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doklady řemeslného zpracování nefritu </a:t>
            </a:r>
          </a:p>
          <a:p>
            <a:pPr>
              <a:lnSpc>
                <a:spcPct val="110000"/>
              </a:lnSpc>
            </a:pPr>
            <a:r>
              <a:rPr lang="cs-CZ" dirty="0"/>
              <a:t>výroba bronzových předmětů nejrůznějšího určení – rituálních nádob, hudebních nástrojů, zbraní, pracovního nářadí i ozdob – se však naplno rozvinula až v období následujícím, době Šang</a:t>
            </a:r>
          </a:p>
          <a:p>
            <a:pPr>
              <a:lnSpc>
                <a:spcPct val="110000"/>
              </a:lnSpc>
            </a:pPr>
            <a:r>
              <a:rPr lang="cs-CZ" dirty="0"/>
              <a:t>výroba keramiky dosáhla v tomto období vynikajících výsledků (</a:t>
            </a:r>
            <a:r>
              <a:rPr lang="cs-CZ" dirty="0" err="1"/>
              <a:t>protoporcelán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poměrně přesný cyklický lunisolární kalendář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3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68430"/>
          </a:xfrm>
        </p:spPr>
        <p:txBody>
          <a:bodyPr>
            <a:normAutofit/>
          </a:bodyPr>
          <a:lstStyle/>
          <a:p>
            <a:r>
              <a:rPr lang="cs-CZ" dirty="0"/>
              <a:t>písemné památky</a:t>
            </a:r>
            <a:endParaRPr lang="cs-CZ" i="1" dirty="0"/>
          </a:p>
          <a:p>
            <a:r>
              <a:rPr lang="cs-CZ" dirty="0"/>
              <a:t>věštebné nápisy na kostech zvířat a želvích krunýřích (čínsky </a:t>
            </a:r>
            <a:r>
              <a:rPr lang="cs-CZ" i="1" dirty="0"/>
              <a:t>ťia-ku-wen </a:t>
            </a:r>
            <a:r>
              <a:rPr lang="zh-CN" altLang="en-US" dirty="0"/>
              <a:t>甲骨文</a:t>
            </a:r>
            <a:r>
              <a:rPr lang="zh-CN" altLang="en-US" i="1" dirty="0"/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jiǎgǔwén</a:t>
            </a:r>
            <a:r>
              <a:rPr lang="cs-CZ" dirty="0"/>
              <a:t>) z přelomu 14. a 13. století př. n. l. </a:t>
            </a:r>
          </a:p>
          <a:p>
            <a:r>
              <a:rPr lang="cs-CZ" dirty="0"/>
              <a:t>seznamy vládců dynastií Šang i Sia</a:t>
            </a:r>
          </a:p>
          <a:p>
            <a:r>
              <a:rPr lang="cs-CZ" dirty="0"/>
              <a:t>již od konce 3. tisíciletí př. n. l. vznik raných měst</a:t>
            </a:r>
          </a:p>
          <a:p>
            <a:r>
              <a:rPr lang="cs-CZ" dirty="0"/>
              <a:t>2. tisíciletí př. n. l. - již existovaly i dálkové obchodní styky: „Lazuritová cesta“ a „nefritová cesta“ propojily Čínu se střední Asií</a:t>
            </a:r>
          </a:p>
          <a:p>
            <a:r>
              <a:rPr lang="cs-CZ" dirty="0"/>
              <a:t>lazurit z dolů v </a:t>
            </a:r>
            <a:r>
              <a:rPr lang="cs-CZ" dirty="0" err="1"/>
              <a:t>Badachšánu</a:t>
            </a:r>
            <a:r>
              <a:rPr lang="cs-CZ" dirty="0"/>
              <a:t> a nefrit z dolů v oblasti dnešního Jarkandu a Chotanu v Sin-ťiangu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1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58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počátky metalurgie známe již z neolitických kultur, nejméně od doby kolem 3000 př. n. l. </a:t>
            </a:r>
          </a:p>
          <a:p>
            <a:pPr>
              <a:lnSpc>
                <a:spcPct val="100000"/>
              </a:lnSpc>
            </a:pPr>
            <a:r>
              <a:rPr lang="cs-CZ" dirty="0"/>
              <a:t>období chalkolitu (z řeckého </a:t>
            </a:r>
            <a:r>
              <a:rPr lang="cs-CZ" i="1" dirty="0" err="1"/>
              <a:t>chalkós</a:t>
            </a:r>
            <a:r>
              <a:rPr lang="cs-CZ" dirty="0"/>
              <a:t> χα</a:t>
            </a:r>
            <a:r>
              <a:rPr lang="cs-CZ" dirty="0" err="1"/>
              <a:t>λκός</a:t>
            </a:r>
            <a:r>
              <a:rPr lang="cs-CZ" dirty="0"/>
              <a:t> = kov, měď, bronz, </a:t>
            </a:r>
            <a:r>
              <a:rPr lang="cs-CZ" i="1" dirty="0" err="1"/>
              <a:t>líthos</a:t>
            </a:r>
            <a:r>
              <a:rPr lang="cs-CZ" dirty="0"/>
              <a:t> </a:t>
            </a:r>
            <a:r>
              <a:rPr lang="cs-CZ" dirty="0" err="1"/>
              <a:t>λίθος</a:t>
            </a:r>
            <a:r>
              <a:rPr lang="cs-CZ" dirty="0"/>
              <a:t> = kámen), nebo období </a:t>
            </a:r>
            <a:r>
              <a:rPr lang="cs-CZ" dirty="0" err="1"/>
              <a:t>eneolitu</a:t>
            </a:r>
            <a:r>
              <a:rPr lang="cs-CZ" dirty="0"/>
              <a:t> (z latinského </a:t>
            </a:r>
            <a:r>
              <a:rPr lang="cs-CZ" i="1" dirty="0" err="1"/>
              <a:t>aēneus</a:t>
            </a:r>
            <a:r>
              <a:rPr lang="cs-CZ" dirty="0"/>
              <a:t> = měděný)</a:t>
            </a:r>
          </a:p>
          <a:p>
            <a:pPr>
              <a:lnSpc>
                <a:spcPct val="100000"/>
              </a:lnSpc>
            </a:pPr>
            <a:r>
              <a:rPr lang="cs-CZ" dirty="0"/>
              <a:t>na konci 3. tisíciletí př. n. l. vznikají první státní útvary na území Číny (severovýchodní a střední Čína) (Chung-šan, Sia)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9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bronzová a první státní útvary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6883072" cy="4158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Dynastie Sia (asi 2070–1600 př. n. l. podle zpřesněných dat) je v čínských historických pramenech popsána jako první ze Tří dynastií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FFFF00"/>
                </a:solidFill>
              </a:rPr>
              <a:t>Veliký Jü (</a:t>
            </a:r>
            <a:r>
              <a:rPr lang="cs-CZ" i="1" dirty="0">
                <a:solidFill>
                  <a:srgbClr val="FFFF00"/>
                </a:solidFill>
              </a:rPr>
              <a:t>Ta Jü </a:t>
            </a:r>
            <a:r>
              <a:rPr lang="zh-CN" altLang="en-US" dirty="0">
                <a:solidFill>
                  <a:srgbClr val="FFFF00"/>
                </a:solidFill>
              </a:rPr>
              <a:t>大禹 </a:t>
            </a:r>
            <a:r>
              <a:rPr lang="cs-CZ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 </a:t>
            </a:r>
            <a:r>
              <a:rPr lang="cs-CZ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Yǔ</a:t>
            </a:r>
            <a:r>
              <a:rPr lang="cs-CZ" dirty="0">
                <a:solidFill>
                  <a:srgbClr val="FFFF00"/>
                </a:solidFill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podle tradice vládl na přelomu 22. a 21. století př. n. l. (podle zpřesněné chronologie asi 2070–2025 př. n. l.)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ve starověké čínské mytologii je znám především jako kulturní hrdina, přemožitel velké potopy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20" y="2444449"/>
            <a:ext cx="2780952" cy="40507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37749" y="5890418"/>
            <a:ext cx="35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/>
              <a:t>Veliký Jü zastavuje povodeň. Vyobrazení z chanské hrobky</a:t>
            </a:r>
          </a:p>
        </p:txBody>
      </p:sp>
    </p:spTree>
    <p:extLst>
      <p:ext uri="{BB962C8B-B14F-4D97-AF65-F5344CB8AC3E}">
        <p14:creationId xmlns:p14="http://schemas.microsoft.com/office/powerpoint/2010/main" val="371130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10353</TotalTime>
  <Words>4431</Words>
  <Application>Microsoft Office PowerPoint</Application>
  <PresentationFormat>Širokoúhlá obrazovka</PresentationFormat>
  <Paragraphs>330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Times New Roman</vt:lpstr>
      <vt:lpstr>Calibri</vt:lpstr>
      <vt:lpstr>Trebuchet MS</vt:lpstr>
      <vt:lpstr>Wingdings</vt:lpstr>
      <vt:lpstr>Arial</vt:lpstr>
      <vt:lpstr>Berlín</vt:lpstr>
      <vt:lpstr>Kapitoly z dějin čínského starověku  (do začátku 3. století n. l.)</vt:lpstr>
      <vt:lpstr>Obecný úvod</vt:lpstr>
      <vt:lpstr>Obecný úvod</vt:lpstr>
      <vt:lpstr>Obecný úvod</vt:lpstr>
      <vt:lpstr>Obecný úvod</vt:lpstr>
      <vt:lpstr>Obecný úvod</vt:lpstr>
      <vt:lpstr>Obecný úvod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Doba bronzová a první státní útvary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 prameny</vt:lpstr>
      <vt:lpstr>Dynastie Šang (asi 1600–asi 1045 př. n. l.) prameny</vt:lpstr>
      <vt:lpstr>Dynastie Šang (asi 1600–asi 1045 př. n. l.) prameny</vt:lpstr>
      <vt:lpstr>Dynastie Šang (asi 1600–asi 1045 př. n. l.) prameny</vt:lpstr>
      <vt:lpstr>Dynastie Šang (asi 1600–asi 1045 př. n. l.) prameny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San-sing-tuej 三星堆遺址</vt:lpstr>
      <vt:lpstr>San-sing-tuej 三星堆遺址</vt:lpstr>
      <vt:lpstr>San-sing-tuej 三星堆遺址</vt:lpstr>
      <vt:lpstr>San-sing-tuej 三星堆遺址</vt:lpstr>
      <vt:lpstr>San-sing-tuej 三星堆遺址</vt:lpstr>
      <vt:lpstr>San-sing-tuej 三星堆遺址</vt:lpstr>
      <vt:lpstr>San-sing-tuej 三星堆遺址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  <vt:lpstr>Dynastie Šang (asi 1600–asi 1045 př. n. l.)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 dějin čínského starověku  (do začátku 3. století n. l.)</dc:title>
  <dc:creator>Vladimír Liščák</dc:creator>
  <cp:lastModifiedBy>Vladimír Liščák</cp:lastModifiedBy>
  <cp:revision>576</cp:revision>
  <dcterms:created xsi:type="dcterms:W3CDTF">2013-12-02T12:36:56Z</dcterms:created>
  <dcterms:modified xsi:type="dcterms:W3CDTF">2021-03-01T06:27:16Z</dcterms:modified>
</cp:coreProperties>
</file>