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77" r:id="rId1"/>
  </p:sldMasterIdLst>
  <p:notesMasterIdLst>
    <p:notesMasterId r:id="rId67"/>
  </p:notes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256" r:id="rId28"/>
    <p:sldId id="258" r:id="rId29"/>
    <p:sldId id="259" r:id="rId30"/>
    <p:sldId id="260" r:id="rId31"/>
    <p:sldId id="261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62" r:id="rId50"/>
    <p:sldId id="280" r:id="rId51"/>
    <p:sldId id="285" r:id="rId52"/>
    <p:sldId id="281" r:id="rId53"/>
    <p:sldId id="282" r:id="rId54"/>
    <p:sldId id="283" r:id="rId55"/>
    <p:sldId id="284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</p:sldIdLst>
  <p:sldSz cx="12192000" cy="6858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Trebuchet MS" panose="020B060302020202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ír Liščák" initials="VL" lastIdx="1" clrIdx="0">
    <p:extLst>
      <p:ext uri="{19B8F6BF-5375-455C-9EA6-DF929625EA0E}">
        <p15:presenceInfo xmlns:p15="http://schemas.microsoft.com/office/powerpoint/2012/main" userId="S-1-5-21-3982386515-1641135754-983684727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6T12:25:49.032" idx="1">
    <p:pos x="6416" y="1499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3DC8-F6D6-4C7A-952B-DBF244E4BED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6D73A-D25A-41DF-B843-EBC4B1C74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27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4770-F120-4F18-B35F-6B3003335EE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3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E21EE-3AC4-4788-B5C6-519860A188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9B60-9376-41FC-83EE-23FF5D4CC88C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0A7-8ADB-4716-BDA0-7529932AFA91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553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BBDF-F78C-46CF-BC3F-295CF2E46F1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0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BA4A-2785-4880-B585-EF4126ED430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2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0E9C-AB5A-4564-92D0-5CD03CFA950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9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2067-D0FB-408F-AAE4-BA929ADE3D1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36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8CBF2A6-889C-4B21-BC4B-707A32E8B916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3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22C4-9B1C-4B11-900F-87FE50462DF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4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FACE-2371-4999-9B10-F5B1304A975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9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2853-8625-46F1-A2A6-62850145FD0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7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8774-0263-4BF6-A4F1-50891E1B67B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8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3738-E610-47C1-A75C-D62D84BB7F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1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E61-68B8-411C-B225-F009C5727C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5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7AAD-9474-4ECA-AC12-C819F9B55344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7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83C-7CD9-42A1-8AFD-126A25A8F79A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9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3738-E610-47C1-A75C-D62D84BB7F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70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království sestávající z městských států</a:t>
            </a:r>
            <a:endParaRPr lang="cs-CZ" i="1" dirty="0"/>
          </a:p>
          <a:p>
            <a:r>
              <a:rPr lang="cs-CZ" dirty="0"/>
              <a:t>pokrevně spřízněné skupiny (</a:t>
            </a:r>
            <a:r>
              <a:rPr lang="cs-CZ" i="1" dirty="0"/>
              <a:t>cu</a:t>
            </a:r>
            <a:r>
              <a:rPr lang="cs-CZ" dirty="0"/>
              <a:t> </a:t>
            </a:r>
            <a:r>
              <a:rPr lang="zh-CN" altLang="en-US" dirty="0"/>
              <a:t>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zú</a:t>
            </a:r>
            <a:r>
              <a:rPr lang="cs-CZ" dirty="0"/>
              <a:t>), které sloužily jako vojenské jednotky a obětovaly společnému předkovi</a:t>
            </a:r>
          </a:p>
          <a:p>
            <a:r>
              <a:rPr lang="cs-CZ" dirty="0"/>
              <a:t>králi byl přiřčen jakýsi vyšší náboženský patronát nad těmito spojenci, jak lze soudit z dotazování orákula ohledně úrody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mezi městy poslušnými králi existovala sídla, v pramenech označovaná jako </a:t>
            </a:r>
            <a:r>
              <a:rPr lang="cs-CZ" i="1" dirty="0" err="1"/>
              <a:t>fang</a:t>
            </a:r>
            <a:r>
              <a:rPr lang="cs-CZ" i="1" dirty="0"/>
              <a:t> </a:t>
            </a:r>
            <a:r>
              <a:rPr lang="zh-CN" altLang="en-US" dirty="0"/>
              <a:t>方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fāng</a:t>
            </a:r>
            <a:r>
              <a:rPr lang="cs-CZ" dirty="0"/>
              <a:t>, která s ním byla zpravidla v konfliktu, ne-li v otevřené válce – například </a:t>
            </a:r>
            <a:r>
              <a:rPr lang="cs-CZ" dirty="0" err="1"/>
              <a:t>předdynastičtí</a:t>
            </a:r>
            <a:r>
              <a:rPr lang="cs-CZ" dirty="0"/>
              <a:t> </a:t>
            </a:r>
            <a:r>
              <a:rPr lang="cs-CZ" dirty="0" err="1"/>
              <a:t>Čouové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8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769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 domácího zvířectva znali psy, ovce, prasata a drůbež, jejichž kosti se občas nacházely v hrobech, kde sloužily jako obětní dary</a:t>
            </a:r>
          </a:p>
          <a:p>
            <a:pPr>
              <a:lnSpc>
                <a:spcPct val="100000"/>
              </a:lnSpc>
            </a:pPr>
            <a:r>
              <a:rPr lang="cs-CZ" dirty="0"/>
              <a:t>zvířata se někdy obětovala po stovkách, není však jasné, zda také patřila na každodenní jídelníček</a:t>
            </a:r>
          </a:p>
          <a:p>
            <a:pPr>
              <a:lnSpc>
                <a:spcPct val="100000"/>
              </a:lnSpc>
            </a:pPr>
            <a:r>
              <a:rPr lang="cs-CZ" dirty="0"/>
              <a:t>nejasnosti panují i ohledné toho, v jaké míře se provozoval lov</a:t>
            </a:r>
          </a:p>
          <a:p>
            <a:pPr>
              <a:lnSpc>
                <a:spcPct val="100000"/>
              </a:lnSpc>
            </a:pPr>
            <a:r>
              <a:rPr lang="cs-CZ" dirty="0"/>
              <a:t>i když víme o mnoha královských honech, přesto není jisté, zda lov byl považován za výsadu, anebo byl běžně rozšířen</a:t>
            </a:r>
          </a:p>
          <a:p>
            <a:pPr>
              <a:lnSpc>
                <a:spcPct val="100000"/>
              </a:lnSpc>
            </a:pPr>
            <a:r>
              <a:rPr lang="cs-CZ" dirty="0"/>
              <a:t>rybolov udicemi a sítěmi však zřejmě představoval významnou složku potravy obyvatelstva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2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76990"/>
          </a:xfrm>
        </p:spPr>
        <p:txBody>
          <a:bodyPr>
            <a:normAutofit/>
          </a:bodyPr>
          <a:lstStyle/>
          <a:p>
            <a:r>
              <a:rPr lang="cs-CZ" dirty="0"/>
              <a:t>doložena je královská účast na polních pracích v podobě inspekcí a královské příkazy k zakládání nových pěstebních oblastí</a:t>
            </a:r>
          </a:p>
          <a:p>
            <a:r>
              <a:rPr lang="cs-CZ" dirty="0" err="1"/>
              <a:t>šangští</a:t>
            </a:r>
            <a:r>
              <a:rPr lang="cs-CZ" dirty="0"/>
              <a:t> králové zjevně kontrolovali velká stáda dobytka, část byla obětována v rituálech</a:t>
            </a:r>
          </a:p>
          <a:p>
            <a:r>
              <a:rPr lang="cs-CZ" dirty="0"/>
              <a:t>pod královskou správou bylo i částečně specializované řemeslo, neboť právě odlévání bronzu vyžadovalo vyšší organizaci práce</a:t>
            </a:r>
          </a:p>
          <a:p>
            <a:r>
              <a:rPr lang="cs-CZ" dirty="0"/>
              <a:t>dílny a příbytky zástupců různých výrobních odvětví se soustředily na území hlavního města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6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16178"/>
          </a:xfrm>
        </p:spPr>
        <p:txBody>
          <a:bodyPr>
            <a:normAutofit/>
          </a:bodyPr>
          <a:lstStyle/>
          <a:p>
            <a:r>
              <a:rPr lang="cs-CZ" dirty="0"/>
              <a:t>součástí </a:t>
            </a:r>
            <a:r>
              <a:rPr lang="cs-CZ" dirty="0" err="1"/>
              <a:t>šangské</a:t>
            </a:r>
            <a:r>
              <a:rPr lang="cs-CZ" dirty="0"/>
              <a:t> ekonomiky byla i určitá směna zboží </a:t>
            </a:r>
          </a:p>
          <a:p>
            <a:r>
              <a:rPr lang="cs-CZ" dirty="0"/>
              <a:t>různé „státy“ nebo „vůdcové“ dodávali lidi, většinou trestance, kteří pak sloužili snad jako obětiny v kultu předků</a:t>
            </a:r>
          </a:p>
          <a:p>
            <a:r>
              <a:rPr lang="cs-CZ" dirty="0"/>
              <a:t>jiní „vůdcové“ dávali šangskému králi k dispozici své vlastní pracovní síly</a:t>
            </a:r>
          </a:p>
          <a:p>
            <a:r>
              <a:rPr lang="cs-CZ" dirty="0"/>
              <a:t>nejvýznamnějšími „tributy“ byly zřejmě želví krunýře a hovězí lopatky používané k pyromancii (věštění z ohně)</a:t>
            </a:r>
          </a:p>
          <a:p>
            <a:r>
              <a:rPr lang="cs-CZ" dirty="0"/>
              <a:t>doloženy jsou i protidary šangských králů: ulity kauri, hovězí dobytek, ovce, zbraně.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4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náboženství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9905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nebeský bůh </a:t>
            </a:r>
            <a:r>
              <a:rPr lang="cs-CZ" i="1" dirty="0"/>
              <a:t>Ti</a:t>
            </a:r>
            <a:r>
              <a:rPr lang="cs-CZ" dirty="0"/>
              <a:t> </a:t>
            </a:r>
            <a:r>
              <a:rPr lang="zh-CN" altLang="en-US" dirty="0"/>
              <a:t>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cs-CZ" dirty="0"/>
              <a:t> („Pán")</a:t>
            </a:r>
          </a:p>
          <a:p>
            <a:pPr>
              <a:lnSpc>
                <a:spcPct val="110000"/>
              </a:lnSpc>
            </a:pPr>
            <a:r>
              <a:rPr lang="cs-CZ" dirty="0"/>
              <a:t>příležitostně zvaný </a:t>
            </a:r>
            <a:r>
              <a:rPr lang="cs-CZ" i="1" dirty="0"/>
              <a:t>Šang-ti </a:t>
            </a:r>
            <a:r>
              <a:rPr lang="zh-CN" altLang="en-US" dirty="0"/>
              <a:t>上帝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Shàngdì</a:t>
            </a:r>
            <a:r>
              <a:rPr lang="cs-CZ" dirty="0"/>
              <a:t>, „Nejvyšší pán“ (též „Pán z Výšin“ nebo „Vznešený na výšinách“)</a:t>
            </a:r>
          </a:p>
          <a:p>
            <a:pPr>
              <a:lnSpc>
                <a:spcPct val="110000"/>
              </a:lnSpc>
            </a:pPr>
            <a:r>
              <a:rPr lang="cs-CZ" dirty="0"/>
              <a:t>„sesílání“ (</a:t>
            </a:r>
            <a:r>
              <a:rPr lang="cs-CZ" i="1" dirty="0"/>
              <a:t>ťiang </a:t>
            </a:r>
            <a:r>
              <a:rPr lang="zh-CN" altLang="en-US" dirty="0"/>
              <a:t>降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jiàng</a:t>
            </a:r>
            <a:r>
              <a:rPr lang="cs-CZ" dirty="0"/>
              <a:t>) štěstí nebo neštěstí</a:t>
            </a:r>
          </a:p>
          <a:p>
            <a:pPr>
              <a:lnSpc>
                <a:spcPct val="110000"/>
              </a:lnSpc>
            </a:pPr>
            <a:r>
              <a:rPr lang="cs-CZ" dirty="0"/>
              <a:t>může ovládat vítr a „přikazovat“ (</a:t>
            </a:r>
            <a:r>
              <a:rPr lang="cs-CZ" i="1" dirty="0"/>
              <a:t>ling</a:t>
            </a:r>
            <a:r>
              <a:rPr lang="cs-CZ" dirty="0"/>
              <a:t> </a:t>
            </a:r>
            <a:r>
              <a:rPr lang="zh-CN" altLang="en-US" dirty="0"/>
              <a:t>令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lìng</a:t>
            </a:r>
            <a:r>
              <a:rPr lang="cs-CZ" dirty="0"/>
              <a:t>) dešti a hromu</a:t>
            </a:r>
          </a:p>
          <a:p>
            <a:pPr>
              <a:lnSpc>
                <a:spcPct val="110000"/>
              </a:lnSpc>
            </a:pPr>
            <a:r>
              <a:rPr lang="cs-CZ" dirty="0"/>
              <a:t>protokoly o dotazování orákula, ve kterých se božstvu </a:t>
            </a:r>
            <a:r>
              <a:rPr lang="cs-CZ" i="1" dirty="0"/>
              <a:t>Ti</a:t>
            </a:r>
            <a:r>
              <a:rPr lang="cs-CZ" dirty="0"/>
              <a:t> přikládá jak schopnost, tak ochota sesílat nemoci a smrt, ba dokonce vyvolat nepřátelské útoky proti </a:t>
            </a:r>
            <a:r>
              <a:rPr lang="cs-CZ" dirty="0" err="1"/>
              <a:t>Šangům</a:t>
            </a:r>
            <a:r>
              <a:rPr lang="cs-CZ" dirty="0"/>
              <a:t> </a:t>
            </a:r>
          </a:p>
          <a:p>
            <a:pPr>
              <a:lnSpc>
                <a:spcPct val="110000"/>
              </a:lnSpc>
            </a:pPr>
            <a:r>
              <a:rPr lang="cs-CZ" dirty="0"/>
              <a:t>přírodní božstvo Země (</a:t>
            </a:r>
            <a:r>
              <a:rPr lang="cs-CZ" i="1" dirty="0" err="1"/>
              <a:t>Tchu</a:t>
            </a:r>
            <a:r>
              <a:rPr lang="cs-CZ" dirty="0"/>
              <a:t> </a:t>
            </a:r>
            <a:r>
              <a:rPr lang="zh-CN" altLang="en-US" dirty="0"/>
              <a:t>土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Tǔ</a:t>
            </a:r>
            <a:r>
              <a:rPr lang="cs-CZ" dirty="0"/>
              <a:t>) a vodní božstvo (</a:t>
            </a:r>
            <a:r>
              <a:rPr lang="cs-CZ" i="1" dirty="0"/>
              <a:t>Che </a:t>
            </a:r>
            <a:r>
              <a:rPr lang="zh-CN" altLang="en-US" dirty="0"/>
              <a:t>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/>
              <a:t>)</a:t>
            </a:r>
          </a:p>
          <a:p>
            <a:pPr>
              <a:lnSpc>
                <a:spcPct val="110000"/>
              </a:lnSpc>
            </a:pPr>
            <a:r>
              <a:rPr lang="cs-CZ" dirty="0"/>
              <a:t>kult předků - základem bylo přesvědčení, že zesnulí předkové a žijící potomci představují jakési osudové společenství a že předkové mají stejně jako dříve lidské tužby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82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náboženství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9905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tabulky předků - uchovávaly se v chrámech, kde se prováděly kultovní oběti a divinace</a:t>
            </a:r>
          </a:p>
          <a:p>
            <a:pPr>
              <a:lnSpc>
                <a:spcPct val="100000"/>
              </a:lnSpc>
            </a:pPr>
            <a:r>
              <a:rPr lang="cs-CZ" dirty="0"/>
              <a:t>obětní a kultovní dary předkům - jsou doloženy prosné víno, dobytek, psi, ovce, obilí a lidé</a:t>
            </a:r>
          </a:p>
          <a:p>
            <a:pPr>
              <a:lnSpc>
                <a:spcPct val="100000"/>
              </a:lnSpc>
            </a:pPr>
            <a:r>
              <a:rPr lang="cs-CZ" dirty="0"/>
              <a:t>některé oběti předkům byly pravidelné, jiné nepravidelné: při prosbách o déšť, dobrou úrodu, dobrý porod, odvrácení neštěstí, ale také například při dotazech na královy činnosti nebo jeho zdravotní stav</a:t>
            </a:r>
          </a:p>
          <a:p>
            <a:pPr>
              <a:lnSpc>
                <a:spcPct val="100000"/>
              </a:lnSpc>
            </a:pPr>
            <a:r>
              <a:rPr lang="cs-CZ" dirty="0"/>
              <a:t>od doby krále Wu-</a:t>
            </a:r>
            <a:r>
              <a:rPr lang="cs-CZ" dirty="0" err="1"/>
              <a:t>tinga</a:t>
            </a:r>
            <a:r>
              <a:rPr lang="cs-CZ" dirty="0"/>
              <a:t> se zvýšenou měrou obětoval alkohol</a:t>
            </a:r>
          </a:p>
          <a:p>
            <a:pPr>
              <a:lnSpc>
                <a:spcPct val="100000"/>
              </a:lnSpc>
            </a:pPr>
            <a:r>
              <a:rPr lang="cs-CZ" dirty="0"/>
              <a:t>jeden z rituálů vykonávaných králem se jmenoval </a:t>
            </a:r>
            <a:r>
              <a:rPr lang="cs-CZ" i="1" dirty="0"/>
              <a:t>pin </a:t>
            </a:r>
            <a:r>
              <a:rPr lang="zh-CN" altLang="en-US" dirty="0"/>
              <a:t>賓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bīn</a:t>
            </a:r>
            <a:r>
              <a:rPr lang="cs-CZ" dirty="0"/>
              <a:t>, „pozvat někoho jako hosta“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5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vojenství a válečnictví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9613860" cy="3862221"/>
          </a:xfrm>
        </p:spPr>
        <p:txBody>
          <a:bodyPr>
            <a:normAutofit/>
          </a:bodyPr>
          <a:lstStyle/>
          <a:p>
            <a:r>
              <a:rPr lang="cs-CZ" dirty="0"/>
              <a:t>vojenská moc</a:t>
            </a:r>
          </a:p>
          <a:p>
            <a:r>
              <a:rPr lang="cs-CZ" dirty="0"/>
              <a:t>vedení vojenských operací příslušelo samotnému králi nebo některému jím pověřenému příbuznému </a:t>
            </a:r>
          </a:p>
          <a:p>
            <a:r>
              <a:rPr lang="cs-CZ" dirty="0"/>
              <a:t>jako vojevůdci jsou doloženy i královské manželky, například již několikrát zmiňovaná Fu-chao</a:t>
            </a:r>
          </a:p>
          <a:p>
            <a:r>
              <a:rPr lang="cs-CZ" dirty="0"/>
              <a:t>věštebné kosti svědčí o </a:t>
            </a:r>
            <a:r>
              <a:rPr lang="cs-CZ" i="1" dirty="0"/>
              <a:t>ad hoc</a:t>
            </a:r>
            <a:r>
              <a:rPr lang="cs-CZ" dirty="0"/>
              <a:t> prováděných odvodech tří až pěti tisíc mužů, ale jsou zdokumentovány i odvody deseti tisíc mužů</a:t>
            </a:r>
          </a:p>
          <a:p>
            <a:r>
              <a:rPr lang="cs-CZ" dirty="0"/>
              <a:t>existovaly i pravidelné jednotky jak pod přímým královým velením, tak v jednotlivých městech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63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vojenství a válečnictví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913016"/>
            <a:ext cx="6321369" cy="36445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většinu </a:t>
            </a:r>
            <a:r>
              <a:rPr lang="cs-CZ" dirty="0" err="1"/>
              <a:t>šangské</a:t>
            </a:r>
            <a:r>
              <a:rPr lang="cs-CZ" dirty="0"/>
              <a:t> armády tvořila bezpochyby pěchota ozbrojená luky a oštěpy, halapartnami a krátkými bodnými zbraněmi, v ideálním případě vybavená přilbami a štíty </a:t>
            </a:r>
          </a:p>
          <a:p>
            <a:pPr>
              <a:lnSpc>
                <a:spcPct val="100000"/>
              </a:lnSpc>
            </a:pPr>
            <a:r>
              <a:rPr lang="cs-CZ" dirty="0"/>
              <a:t>válečné vozy s výškou náprav asi 70 cm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2" y="3092909"/>
            <a:ext cx="4659276" cy="31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vojenství a válečnictví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6" y="3461657"/>
            <a:ext cx="5508531" cy="32771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44" y="2534194"/>
            <a:ext cx="5355849" cy="34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6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vojenství a válečnictví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206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vojenské operace často ekonomického rázu 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dobytí zemědělské půdy, 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zemědělské produkty, 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nesklizená úroda, 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získání válečných zajatců, 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případně znovuzískání vlastního obyvatelstva, jehož se předtím zmocnil nepřítel a zotročil je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získání nebo udržení přístupu k surovinám, například soli a mědi, která byla základem pro výrobu bronzu</a:t>
            </a:r>
          </a:p>
          <a:p>
            <a:pPr>
              <a:lnSpc>
                <a:spcPct val="100000"/>
              </a:lnSpc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2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94556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Klasická kniha hor a moří</a:t>
            </a:r>
            <a:r>
              <a:rPr lang="cs-CZ" dirty="0"/>
              <a:t> (</a:t>
            </a:r>
            <a:r>
              <a:rPr lang="cs-CZ" i="1" dirty="0" err="1"/>
              <a:t>Šan-chaj-ťing</a:t>
            </a:r>
            <a:r>
              <a:rPr lang="cs-CZ" i="1" dirty="0"/>
              <a:t> </a:t>
            </a:r>
            <a:r>
              <a:rPr lang="zh-CN" altLang="en-US" dirty="0"/>
              <a:t>山海经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Shānhǎi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dirty="0"/>
              <a:t>) – nejstarší texty jsou ze 4. století př. n. l.</a:t>
            </a:r>
          </a:p>
          <a:p>
            <a:r>
              <a:rPr lang="cs-CZ" i="1" dirty="0" err="1"/>
              <a:t>Chuaj</a:t>
            </a:r>
            <a:r>
              <a:rPr lang="cs-CZ" i="1" dirty="0"/>
              <a:t>-nan-c’</a:t>
            </a:r>
            <a:r>
              <a:rPr lang="cs-CZ" dirty="0"/>
              <a:t> </a:t>
            </a:r>
            <a:r>
              <a:rPr lang="zh-CN" altLang="en-US" dirty="0"/>
              <a:t>淮南子</a:t>
            </a:r>
            <a:r>
              <a:rPr lang="cs-CZ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Huáinán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/>
              <a:t>„bílí lidé s dlouhými světlými vlasy“ (</a:t>
            </a:r>
            <a:r>
              <a:rPr lang="cs-CZ" i="1" dirty="0"/>
              <a:t>Paj-min</a:t>
            </a:r>
            <a:r>
              <a:rPr lang="cs-CZ" dirty="0"/>
              <a:t> </a:t>
            </a:r>
            <a:r>
              <a:rPr lang="zh-TW" altLang="en-US" dirty="0"/>
              <a:t>白民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Bái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</a:t>
            </a:r>
            <a:r>
              <a:rPr lang="cs-CZ" dirty="0"/>
              <a:t>) za severozápadní hranicí Číny</a:t>
            </a:r>
          </a:p>
          <a:p>
            <a:r>
              <a:rPr lang="cs-CZ" dirty="0"/>
              <a:t>v suchých podmínkách pouště Taklamakan poblíž Lou-lanu, </a:t>
            </a:r>
            <a:r>
              <a:rPr lang="cs-CZ" dirty="0" err="1"/>
              <a:t>Turfanu</a:t>
            </a:r>
            <a:r>
              <a:rPr lang="cs-CZ" dirty="0"/>
              <a:t> a v některých dalších oblastech </a:t>
            </a:r>
            <a:r>
              <a:rPr lang="cs-CZ" dirty="0" err="1"/>
              <a:t>Tarimské</a:t>
            </a:r>
            <a:r>
              <a:rPr lang="cs-CZ" dirty="0"/>
              <a:t> pánve v Ujgurské autonomní oblasti Sin-ťiang se dochovala mumifikovaná těla lidí evropského antropologického typu, tzv. </a:t>
            </a:r>
            <a:r>
              <a:rPr lang="cs-CZ" dirty="0" err="1"/>
              <a:t>tarimské</a:t>
            </a:r>
            <a:r>
              <a:rPr lang="cs-CZ" dirty="0"/>
              <a:t> mumie</a:t>
            </a:r>
          </a:p>
          <a:p>
            <a:r>
              <a:rPr lang="cs-CZ" dirty="0"/>
              <a:t>nejstarší mumie lze datovat do 18. století př. n. l., tedy do doby bronzové, nejmladší do 2. století n. l.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1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076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 err="1"/>
              <a:t>šangský</a:t>
            </a:r>
            <a:r>
              <a:rPr lang="cs-CZ" dirty="0"/>
              <a:t> král byl velice často na cestách a svou moc demonstroval cestováním, lovem a inspekcemi</a:t>
            </a:r>
          </a:p>
          <a:p>
            <a:pPr>
              <a:lnSpc>
                <a:spcPct val="100000"/>
              </a:lnSpc>
            </a:pPr>
            <a:r>
              <a:rPr lang="cs-CZ" dirty="0"/>
              <a:t>na cestách obětoval místním božstvům, čímž rozšiřoval svou spirituální moc a rovněž posiloval a obnovoval náboženské a politické vazby se svými spojenci</a:t>
            </a:r>
          </a:p>
          <a:p>
            <a:pPr>
              <a:lnSpc>
                <a:spcPct val="100000"/>
              </a:lnSpc>
            </a:pPr>
            <a:r>
              <a:rPr lang="cs-CZ" dirty="0"/>
              <a:t>četné lovy patrně sloužily i vojenskému výcviku, rozdělování kořisti družině, možná dokonce i získávání oděvu a potravy pro dvůr</a:t>
            </a:r>
          </a:p>
          <a:p>
            <a:pPr>
              <a:lnSpc>
                <a:spcPct val="100000"/>
              </a:lnSpc>
            </a:pPr>
            <a:r>
              <a:rPr lang="cs-CZ" dirty="0"/>
              <a:t>častá králova nepřítomnost v hlavním městě kvůli válečným tažením nebo lovům – v jednom případě je pravděpodobná absence více než tří set dnů</a:t>
            </a:r>
          </a:p>
          <a:p>
            <a:pPr>
              <a:lnSpc>
                <a:spcPct val="100000"/>
              </a:lnSpc>
            </a:pPr>
            <a:r>
              <a:rPr lang="cs-CZ" dirty="0"/>
              <a:t>hlavní město představovalo spíše kultovní centrum a nekropoli, či snad centrum řemesel, než pevný administrativní bod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268012" cy="4194556"/>
          </a:xfrm>
        </p:spPr>
        <p:txBody>
          <a:bodyPr>
            <a:normAutofit/>
          </a:bodyPr>
          <a:lstStyle/>
          <a:p>
            <a:r>
              <a:rPr lang="cs-CZ" dirty="0"/>
              <a:t>dlouhé, do copů zapletené vlasy rezavého nebo světle rusého odstínu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dobře jsou zachovány též textilie – plstěné pláště s kostkovaným vzorem</a:t>
            </a:r>
          </a:p>
          <a:p>
            <a:r>
              <a:rPr lang="cs-CZ" dirty="0"/>
              <a:t>mumie mají zřetelně evropské rysy</a:t>
            </a:r>
          </a:p>
          <a:p>
            <a:r>
              <a:rPr lang="cs-CZ" dirty="0"/>
              <a:t>předpokládá se, že dokonale zachovalá mumifikovaná ženská i mužská těla patřila předkům indoevropských Tocharů, kteří žili v oblasti </a:t>
            </a:r>
            <a:r>
              <a:rPr lang="cs-CZ" dirty="0" err="1"/>
              <a:t>Tarimské</a:t>
            </a:r>
            <a:r>
              <a:rPr lang="cs-CZ" dirty="0"/>
              <a:t> pánve až do 9. století n. l.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6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94" y="3424772"/>
            <a:ext cx="4213412" cy="31600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5093462" cy="44035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„</a:t>
            </a:r>
            <a:r>
              <a:rPr lang="cs-CZ" dirty="0" err="1"/>
              <a:t>Loulanská</a:t>
            </a:r>
            <a:r>
              <a:rPr lang="cs-CZ" dirty="0"/>
              <a:t> kráska“ </a:t>
            </a:r>
          </a:p>
          <a:p>
            <a:pPr>
              <a:lnSpc>
                <a:spcPct val="100000"/>
              </a:lnSpc>
            </a:pPr>
            <a:r>
              <a:rPr lang="cs-CZ" dirty="0"/>
              <a:t>mladá žena evropské rasy, vysokého vzrůstu (180 cm) a s pletenci rusých vlasů</a:t>
            </a:r>
          </a:p>
          <a:p>
            <a:pPr>
              <a:lnSpc>
                <a:spcPct val="100000"/>
              </a:lnSpc>
            </a:pPr>
            <a:r>
              <a:rPr lang="cs-CZ" dirty="0"/>
              <a:t>nalezena roku 1980 nedaleko Lou-lanu</a:t>
            </a:r>
          </a:p>
          <a:p>
            <a:pPr>
              <a:lnSpc>
                <a:spcPct val="100000"/>
              </a:lnSpc>
            </a:pPr>
            <a:r>
              <a:rPr lang="cs-CZ" dirty="0"/>
              <a:t>stáří mumie se odhaduje na 3 800 let</a:t>
            </a:r>
          </a:p>
          <a:p>
            <a:pPr>
              <a:lnSpc>
                <a:spcPct val="100000"/>
              </a:lnSpc>
            </a:pPr>
            <a:r>
              <a:rPr lang="cs-CZ" dirty="0"/>
              <a:t>Plinius Starší uvádí, že cejlonské poselstvo popisovalo obyvatele západní Číny jako lidi „vyššího vzrůstu, s vlasy barvy lnu a modrýma očima“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77" y="2439243"/>
            <a:ext cx="2301062" cy="27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08" y="2696914"/>
            <a:ext cx="4860098" cy="36403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0" y="2366682"/>
            <a:ext cx="5303507" cy="3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6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112365" cy="4155367"/>
          </a:xfrm>
        </p:spPr>
        <p:txBody>
          <a:bodyPr>
            <a:normAutofit/>
          </a:bodyPr>
          <a:lstStyle/>
          <a:p>
            <a:r>
              <a:rPr lang="cs-CZ" dirty="0"/>
              <a:t>bohaté nálezy kreseb na skalách (</a:t>
            </a:r>
            <a:r>
              <a:rPr lang="cs-CZ" dirty="0" err="1"/>
              <a:t>petroglyfy</a:t>
            </a:r>
            <a:r>
              <a:rPr lang="cs-CZ" dirty="0"/>
              <a:t>) v severním a západním Tibetu (kolem 2000 př. n. l.) </a:t>
            </a:r>
          </a:p>
          <a:p>
            <a:r>
              <a:rPr lang="cs-CZ" dirty="0"/>
              <a:t>království </a:t>
            </a:r>
            <a:r>
              <a:rPr lang="cs-CZ" dirty="0" err="1"/>
              <a:t>Žangžung</a:t>
            </a:r>
            <a:r>
              <a:rPr lang="cs-CZ" dirty="0"/>
              <a:t> </a:t>
            </a:r>
            <a:r>
              <a:rPr lang="bo-CN" dirty="0"/>
              <a:t>ཞང་ཞུང</a:t>
            </a:r>
            <a:r>
              <a:rPr lang="cs-CZ" dirty="0"/>
              <a:t> - s centrem kolem posvátné hory </a:t>
            </a:r>
            <a:r>
              <a:rPr lang="cs-CZ" dirty="0" err="1"/>
              <a:t>Kailás</a:t>
            </a:r>
            <a:endParaRPr lang="cs-CZ" dirty="0"/>
          </a:p>
          <a:p>
            <a:r>
              <a:rPr lang="cs-CZ" dirty="0"/>
              <a:t>mezi lety 800 př. n. l. a 644 n. l. </a:t>
            </a:r>
            <a:r>
              <a:rPr lang="cs-CZ"/>
              <a:t>v západním </a:t>
            </a:r>
            <a:r>
              <a:rPr lang="cs-CZ" dirty="0"/>
              <a:t>Tibetu</a:t>
            </a:r>
          </a:p>
          <a:p>
            <a:r>
              <a:rPr lang="cs-CZ" dirty="0"/>
              <a:t>obyvatelé mluvili vlastním jazykem, kterým dodnes mluví asi 2 000 obyvatel indického </a:t>
            </a:r>
            <a:r>
              <a:rPr lang="cs-CZ" dirty="0" err="1"/>
              <a:t>Himáčalpradéše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1026" name="Picture 2" descr="http://www.tibetarchaeology.com/wp-content/uploads/2010/08/zz-map-300x2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7" y="3063935"/>
            <a:ext cx="4775101" cy="33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4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5106525" cy="4155367"/>
          </a:xfrm>
        </p:spPr>
        <p:txBody>
          <a:bodyPr>
            <a:normAutofit/>
          </a:bodyPr>
          <a:lstStyle/>
          <a:p>
            <a:r>
              <a:rPr lang="cs-CZ" dirty="0"/>
              <a:t>kultura doby bronzové </a:t>
            </a:r>
            <a:r>
              <a:rPr lang="cs-CZ" dirty="0" err="1"/>
              <a:t>Wu-čcheng</a:t>
            </a:r>
            <a:r>
              <a:rPr lang="cs-CZ" dirty="0"/>
              <a:t> </a:t>
            </a:r>
            <a:r>
              <a:rPr lang="zh-CN" altLang="en-US" dirty="0"/>
              <a:t>吴城文化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Wúchéng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(Sin-kan, provincie Ťiang-si)</a:t>
            </a:r>
          </a:p>
          <a:p>
            <a:r>
              <a:rPr lang="cs-CZ" dirty="0"/>
              <a:t>1989 bylo objeveno více než 470 bronzových předmětů této bronzové kultury středního a dolního toku Dlouhé řeky, pocházejících z doby 1600 a 1200 př. n. l. </a:t>
            </a:r>
          </a:p>
          <a:p>
            <a:r>
              <a:rPr lang="cs-CZ" dirty="0"/>
              <a:t>byla současná kulturám San-sing-</a:t>
            </a:r>
            <a:r>
              <a:rPr lang="cs-CZ" dirty="0" err="1"/>
              <a:t>tuej</a:t>
            </a:r>
            <a:r>
              <a:rPr lang="cs-CZ" dirty="0"/>
              <a:t> a Jin-</a:t>
            </a:r>
            <a:r>
              <a:rPr lang="cs-CZ" dirty="0" err="1"/>
              <a:t>sü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55" y="2433092"/>
            <a:ext cx="54006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623344"/>
            <a:ext cx="3715658" cy="27774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93" y="2030893"/>
            <a:ext cx="3082834" cy="46311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22" y="2264772"/>
            <a:ext cx="3853678" cy="32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Okrajové oblasti Číny za dynastií Sia a Šang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5367329" cy="4155367"/>
          </a:xfrm>
        </p:spPr>
        <p:txBody>
          <a:bodyPr>
            <a:normAutofit/>
          </a:bodyPr>
          <a:lstStyle/>
          <a:p>
            <a:r>
              <a:rPr lang="cs-CZ" dirty="0"/>
              <a:t>regionální centrum výroby </a:t>
            </a:r>
            <a:r>
              <a:rPr lang="cs-CZ" dirty="0" err="1"/>
              <a:t>protoporcelánu</a:t>
            </a:r>
            <a:endParaRPr lang="cs-CZ" dirty="0"/>
          </a:p>
          <a:p>
            <a:r>
              <a:rPr lang="cs-CZ" dirty="0"/>
              <a:t>keramiku pokrývaly značky připomínající znaky, avšak odlišné od znaků na pozdějších věštebných kostech</a:t>
            </a:r>
          </a:p>
          <a:p>
            <a:r>
              <a:rPr lang="cs-CZ" dirty="0"/>
              <a:t>celkový počet těchto znaků je pouze 39, což je příliš málo pro jejich rozšifrování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50" y="2468471"/>
            <a:ext cx="5258880" cy="318774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08912" y="5799140"/>
            <a:ext cx="5404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Liu Li and </a:t>
            </a:r>
            <a:r>
              <a:rPr lang="cs-CZ" dirty="0" err="1"/>
              <a:t>Chen</a:t>
            </a:r>
            <a:r>
              <a:rPr lang="cs-CZ" dirty="0"/>
              <a:t> </a:t>
            </a:r>
            <a:r>
              <a:rPr lang="cs-CZ" dirty="0" err="1"/>
              <a:t>Xingcan</a:t>
            </a:r>
            <a:r>
              <a:rPr lang="cs-CZ" dirty="0"/>
              <a:t> (2012), </a:t>
            </a:r>
            <a:r>
              <a:rPr lang="cs-CZ" i="1" dirty="0"/>
              <a:t>The </a:t>
            </a:r>
            <a:r>
              <a:rPr lang="cs-CZ" i="1" dirty="0" err="1"/>
              <a:t>Archaeology</a:t>
            </a:r>
            <a:r>
              <a:rPr lang="cs-CZ" i="1" dirty="0"/>
              <a:t> of China: From the Late </a:t>
            </a:r>
            <a:r>
              <a:rPr lang="cs-CZ" i="1" dirty="0" err="1"/>
              <a:t>Paleolithic</a:t>
            </a:r>
            <a:r>
              <a:rPr lang="cs-CZ" i="1" dirty="0"/>
              <a:t> to the Early Bronze Age</a:t>
            </a:r>
            <a:r>
              <a:rPr lang="cs-CZ" dirty="0"/>
              <a:t>, Cambridge University </a:t>
            </a:r>
            <a:r>
              <a:rPr lang="cs-CZ" dirty="0" err="1"/>
              <a:t>Press</a:t>
            </a:r>
            <a:r>
              <a:rPr lang="cs-CZ" dirty="0"/>
              <a:t>, p. 369.</a:t>
            </a:r>
          </a:p>
        </p:txBody>
      </p:sp>
    </p:spTree>
    <p:extLst>
      <p:ext uri="{BB962C8B-B14F-4D97-AF65-F5344CB8AC3E}">
        <p14:creationId xmlns:p14="http://schemas.microsoft.com/office/powerpoint/2010/main" val="155078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1156444"/>
            <a:ext cx="7626070" cy="2971801"/>
          </a:xfrm>
        </p:spPr>
        <p:txBody>
          <a:bodyPr>
            <a:normAutofit/>
          </a:bodyPr>
          <a:lstStyle/>
          <a:p>
            <a:r>
              <a:rPr lang="cs-CZ" b="1" dirty="0"/>
              <a:t>Kapitoly z dějin čínského starověku </a:t>
            </a:r>
            <a:br>
              <a:rPr lang="cs-CZ" b="1" dirty="0"/>
            </a:br>
            <a:r>
              <a:rPr lang="cs-CZ" sz="3600" b="1" cap="none" dirty="0"/>
              <a:t>(do začátku 3. století n. l.)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365" y="4394039"/>
            <a:ext cx="8727141" cy="1926079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 err="1"/>
              <a:t>Předdynastické</a:t>
            </a:r>
            <a:r>
              <a:rPr lang="cs-CZ" dirty="0"/>
              <a:t> a raně dynastické období </a:t>
            </a:r>
            <a:r>
              <a:rPr lang="cs-CZ" dirty="0" err="1"/>
              <a:t>Čou</a:t>
            </a:r>
            <a:r>
              <a:rPr lang="cs-CZ" dirty="0"/>
              <a:t> (asi 1045–771 př. n. l.)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Původ dynastie, osídlená území, hlavní města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Období Západní </a:t>
            </a:r>
            <a:r>
              <a:rPr lang="cs-CZ" dirty="0" err="1"/>
              <a:t>Čou</a:t>
            </a:r>
            <a:endParaRPr lang="cs-CZ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Lenní systém („feudalismus v Číně“)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Příčiny oslabení státu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197788" y="2918012"/>
            <a:ext cx="299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PhDr. Vladimír Liščák, </a:t>
            </a:r>
            <a:r>
              <a:rPr lang="cs-CZ"/>
              <a:t>DSc</a:t>
            </a:r>
            <a:r>
              <a:rPr lang="cs-CZ" dirty="0"/>
              <a:t>.</a:t>
            </a:r>
          </a:p>
          <a:p>
            <a:r>
              <a:rPr lang="cs-CZ" dirty="0"/>
              <a:t>Orientální ústav AV ČR, </a:t>
            </a:r>
          </a:p>
          <a:p>
            <a:r>
              <a:rPr lang="cs-CZ" dirty="0"/>
              <a:t>v. v. i., PRAHA</a:t>
            </a:r>
          </a:p>
          <a:p>
            <a:r>
              <a:rPr lang="cs-CZ" dirty="0"/>
              <a:t>vliscak@orient.cas.cz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365" y="2943382"/>
            <a:ext cx="590226" cy="92333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087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27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444449"/>
            <a:ext cx="5935632" cy="3599316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Šang</a:t>
            </a:r>
            <a:r>
              <a:rPr lang="cs-CZ" dirty="0"/>
              <a:t> </a:t>
            </a:r>
            <a:r>
              <a:rPr lang="zh-CN" altLang="en-US" dirty="0"/>
              <a:t>商朝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Shāng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</a:t>
            </a:r>
            <a:r>
              <a:rPr lang="zh-CN" altLang="en-US" dirty="0"/>
              <a:t>殷代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Yīn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cs-CZ" dirty="0"/>
              <a:t>) </a:t>
            </a:r>
          </a:p>
          <a:p>
            <a:r>
              <a:rPr lang="cs-CZ" dirty="0" err="1"/>
              <a:t>Čou</a:t>
            </a:r>
            <a:r>
              <a:rPr lang="cs-CZ" dirty="0"/>
              <a:t> </a:t>
            </a:r>
            <a:r>
              <a:rPr lang="zh-CN" altLang="en-US" dirty="0"/>
              <a:t>周朝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/>
              <a:t>bohatý </a:t>
            </a:r>
            <a:r>
              <a:rPr lang="cs-CZ" dirty="0" err="1"/>
              <a:t>čouský</a:t>
            </a:r>
            <a:r>
              <a:rPr lang="cs-CZ" dirty="0"/>
              <a:t> archiv kolem 190 věštebných kostí ze začátku 12. století př. n. l. s cennými doklady o </a:t>
            </a:r>
            <a:r>
              <a:rPr lang="cs-CZ" dirty="0" err="1"/>
              <a:t>šangsko-čouských</a:t>
            </a:r>
            <a:r>
              <a:rPr lang="cs-CZ" dirty="0"/>
              <a:t> politických vztazích</a:t>
            </a:r>
          </a:p>
          <a:p>
            <a:r>
              <a:rPr lang="cs-CZ" dirty="0"/>
              <a:t>mandát Nebes (</a:t>
            </a:r>
            <a:r>
              <a:rPr lang="cs-CZ" i="1" dirty="0" err="1"/>
              <a:t>tchien-ming</a:t>
            </a:r>
            <a:r>
              <a:rPr lang="cs-CZ" i="1" dirty="0"/>
              <a:t> </a:t>
            </a:r>
            <a:r>
              <a:rPr lang="zh-CN" altLang="en-US" dirty="0"/>
              <a:t>天命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tiānmìng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Vláda byla panovníkovi udělována nikoli v závislosti na božském právu, nýbrž na jeho přednostech (zejména morálních).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944" y="2985087"/>
            <a:ext cx="4266667" cy="2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 dvě staletí se </a:t>
            </a:r>
            <a:r>
              <a:rPr lang="cs-CZ" dirty="0" err="1"/>
              <a:t>čouská</a:t>
            </a:r>
            <a:r>
              <a:rPr lang="cs-CZ" dirty="0"/>
              <a:t> Čína těšila stabilitě a míru. </a:t>
            </a:r>
          </a:p>
          <a:p>
            <a:r>
              <a:rPr lang="cs-CZ" dirty="0"/>
              <a:t>Jižní expanze byla úspěšná a expanze na sever udržovala kočovníky mimo čínské území. </a:t>
            </a:r>
          </a:p>
          <a:p>
            <a:r>
              <a:rPr lang="cs-CZ" dirty="0"/>
              <a:t>Na přelomu 9. a 8. století př. n. l. vzrostla moc </a:t>
            </a:r>
            <a:r>
              <a:rPr lang="cs-CZ" dirty="0" err="1"/>
              <a:t>čouské</a:t>
            </a:r>
            <a:r>
              <a:rPr lang="cs-CZ" dirty="0"/>
              <a:t> šlechty i vojenská moc jednotlivých států.</a:t>
            </a:r>
          </a:p>
          <a:p>
            <a:r>
              <a:rPr lang="cs-CZ" dirty="0"/>
              <a:t>období Jara a podzimu či Jar a podzimů (</a:t>
            </a:r>
            <a:r>
              <a:rPr lang="cs-CZ" i="1" dirty="0" err="1"/>
              <a:t>Čchun-čchiou</a:t>
            </a:r>
            <a:r>
              <a:rPr lang="cs-CZ" i="1" dirty="0"/>
              <a:t> </a:t>
            </a:r>
            <a:r>
              <a:rPr lang="zh-CN" altLang="en-US" dirty="0"/>
              <a:t>春秋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Chūnqiū</a:t>
            </a:r>
            <a:r>
              <a:rPr lang="cs-CZ" dirty="0"/>
              <a:t>, 722–476 př. n. l.; někdy z praktických důvodů datováno též od roku 770 př. n. l.) - jednotný stát se rozpadl na soupeřící koalice i jednotlivé státy a území </a:t>
            </a:r>
            <a:r>
              <a:rPr lang="cs-CZ" dirty="0" err="1"/>
              <a:t>čouského</a:t>
            </a:r>
            <a:r>
              <a:rPr lang="cs-CZ" dirty="0"/>
              <a:t> panovníka bylo omezeno pouze na oblast kolem hlavního města („královská doména“)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6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„královský rod“ (</a:t>
            </a:r>
            <a:r>
              <a:rPr lang="cs-CZ" i="1" dirty="0"/>
              <a:t>wang-cu </a:t>
            </a:r>
            <a:r>
              <a:rPr lang="zh-TW" altLang="en-US" dirty="0"/>
              <a:t>王族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wángzú</a:t>
            </a:r>
            <a:r>
              <a:rPr lang="cs-CZ" dirty="0"/>
              <a:t>) sestávající z krále a jeho synů</a:t>
            </a:r>
          </a:p>
          <a:p>
            <a:r>
              <a:rPr lang="cs-CZ" dirty="0"/>
              <a:t>vedlejší linie, „rody princů“ (</a:t>
            </a:r>
            <a:r>
              <a:rPr lang="cs-CZ" i="1" dirty="0"/>
              <a:t>c’-cu</a:t>
            </a:r>
            <a:r>
              <a:rPr lang="cs-CZ" dirty="0"/>
              <a:t> </a:t>
            </a:r>
            <a:r>
              <a:rPr lang="zh-TW" altLang="en-US" dirty="0"/>
              <a:t>子族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zĭzú</a:t>
            </a:r>
            <a:r>
              <a:rPr lang="cs-CZ" dirty="0"/>
              <a:t>)</a:t>
            </a:r>
          </a:p>
          <a:p>
            <a:r>
              <a:rPr lang="cs-CZ" dirty="0"/>
              <a:t>rody královského původu, v jejichž kultech hráli hlavní roli dávnější </a:t>
            </a:r>
            <a:r>
              <a:rPr lang="cs-CZ" dirty="0" err="1"/>
              <a:t>šangští</a:t>
            </a:r>
            <a:r>
              <a:rPr lang="cs-CZ" dirty="0"/>
              <a:t> králové, nikoli však nedávno zesnulí</a:t>
            </a:r>
          </a:p>
          <a:p>
            <a:r>
              <a:rPr lang="cs-CZ" dirty="0"/>
              <a:t>konfederace patrilineárních rodů, které fungovaly jako sociální a politické jednotky</a:t>
            </a:r>
          </a:p>
          <a:p>
            <a:r>
              <a:rPr lang="cs-CZ" dirty="0"/>
              <a:t>příslušnost k jednomu rodu i po smrti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1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Dynastie </a:t>
            </a:r>
            <a:r>
              <a:rPr lang="cs-CZ" sz="3200" dirty="0" err="1"/>
              <a:t>Čou</a:t>
            </a:r>
            <a:r>
              <a:rPr lang="cs-CZ" sz="3200" dirty="0"/>
              <a:t> (asi 1045–256/249 př. n. l.) – úvod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historicky ověřené datum čínských dějin je rok 841 př. n. l., kdy byl král z dynastie </a:t>
            </a:r>
            <a:r>
              <a:rPr lang="cs-CZ" dirty="0" err="1"/>
              <a:t>Čou</a:t>
            </a:r>
            <a:r>
              <a:rPr lang="cs-CZ" dirty="0"/>
              <a:t> vypuzen do exilu, a začalo čtrnáctileté období regentství.</a:t>
            </a:r>
          </a:p>
          <a:p>
            <a:r>
              <a:rPr lang="cs-CZ" dirty="0"/>
              <a:t>Na podkladě astronomických záznamů bylo vypočítáno, že království </a:t>
            </a:r>
            <a:r>
              <a:rPr lang="cs-CZ" dirty="0" err="1"/>
              <a:t>Čou</a:t>
            </a:r>
            <a:r>
              <a:rPr lang="cs-CZ" dirty="0"/>
              <a:t> vyhlásil král </a:t>
            </a:r>
            <a:r>
              <a:rPr lang="cs-CZ" dirty="0" err="1"/>
              <a:t>Wen-wang</a:t>
            </a:r>
            <a:r>
              <a:rPr lang="cs-CZ" dirty="0"/>
              <a:t> </a:t>
            </a:r>
            <a:r>
              <a:rPr lang="zh-CN" altLang="en-US" dirty="0"/>
              <a:t>周文王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</a:t>
            </a:r>
            <a:r>
              <a:rPr lang="cs-CZ" dirty="0" err="1"/>
              <a:t>zemř</a:t>
            </a:r>
            <a:r>
              <a:rPr lang="cs-CZ" dirty="0"/>
              <a:t>. asi 1046 př. n. l.) nedlouho po konstelaci pěti planet, jež nastala v roce 1059 př. n. l. </a:t>
            </a:r>
          </a:p>
          <a:p>
            <a:r>
              <a:rPr lang="cs-CZ" dirty="0" err="1"/>
              <a:t>Wu-wang</a:t>
            </a:r>
            <a:r>
              <a:rPr lang="cs-CZ" dirty="0"/>
              <a:t> </a:t>
            </a:r>
            <a:r>
              <a:rPr lang="zh-CN" altLang="en-US" dirty="0"/>
              <a:t>周武王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(vládl asi 1046–1043 př. n. l.)</a:t>
            </a:r>
          </a:p>
          <a:p>
            <a:r>
              <a:rPr lang="cs-CZ" dirty="0"/>
              <a:t>porážka dynastie </a:t>
            </a:r>
            <a:r>
              <a:rPr lang="cs-CZ" dirty="0" err="1"/>
              <a:t>Šang</a:t>
            </a:r>
            <a:r>
              <a:rPr lang="cs-CZ" dirty="0"/>
              <a:t> přibližně kolem roku 1045 př. n. l.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7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Dynastie </a:t>
            </a:r>
            <a:r>
              <a:rPr lang="cs-CZ" sz="3200" dirty="0" err="1"/>
              <a:t>Čou</a:t>
            </a:r>
            <a:r>
              <a:rPr lang="cs-CZ" sz="3200" dirty="0"/>
              <a:t> (asi 1045–256/249 př. n. l.) –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317066" cy="42223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Západní </a:t>
            </a:r>
            <a:r>
              <a:rPr lang="cs-CZ" dirty="0" err="1"/>
              <a:t>Čou</a:t>
            </a:r>
            <a:r>
              <a:rPr lang="cs-CZ" dirty="0"/>
              <a:t> (Si </a:t>
            </a:r>
            <a:r>
              <a:rPr lang="cs-CZ" dirty="0" err="1"/>
              <a:t>Čou</a:t>
            </a:r>
            <a:r>
              <a:rPr lang="cs-CZ" dirty="0"/>
              <a:t> </a:t>
            </a:r>
            <a:r>
              <a:rPr lang="zh-CN" altLang="en-US" dirty="0"/>
              <a:t>西周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dirty="0"/>
              <a:t>, asi 1045–771 př. n. l.)</a:t>
            </a:r>
          </a:p>
          <a:p>
            <a:pPr>
              <a:lnSpc>
                <a:spcPct val="100000"/>
              </a:lnSpc>
            </a:pPr>
            <a:r>
              <a:rPr lang="cs-CZ" dirty="0"/>
              <a:t>Si-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zh-CN" altLang="en-US" dirty="0"/>
              <a:t>西安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Xī'ān</a:t>
            </a:r>
            <a:r>
              <a:rPr lang="cs-CZ" dirty="0"/>
              <a:t> (v provincii </a:t>
            </a:r>
            <a:r>
              <a:rPr lang="cs-CZ" dirty="0" err="1"/>
              <a:t>Šen</a:t>
            </a:r>
            <a:r>
              <a:rPr lang="cs-CZ" dirty="0"/>
              <a:t>-si </a:t>
            </a:r>
            <a:r>
              <a:rPr lang="zh-CN" altLang="en-US" dirty="0"/>
              <a:t>陕西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Shǎnxī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Luo</a:t>
            </a:r>
            <a:r>
              <a:rPr lang="cs-CZ" dirty="0"/>
              <a:t>-jang </a:t>
            </a:r>
            <a:r>
              <a:rPr lang="zh-CN" altLang="en-US" dirty="0"/>
              <a:t>洛阳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Luòyáng</a:t>
            </a:r>
            <a:r>
              <a:rPr lang="cs-CZ" dirty="0"/>
              <a:t> (v provincii </a:t>
            </a:r>
            <a:r>
              <a:rPr lang="zh-CN" altLang="en-US" dirty="0"/>
              <a:t>河南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Hénán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Východní </a:t>
            </a:r>
            <a:r>
              <a:rPr lang="cs-CZ" dirty="0" err="1"/>
              <a:t>Čou</a:t>
            </a:r>
            <a:r>
              <a:rPr lang="cs-CZ" dirty="0"/>
              <a:t> (Tung </a:t>
            </a:r>
            <a:r>
              <a:rPr lang="cs-CZ" dirty="0" err="1"/>
              <a:t>Čou</a:t>
            </a:r>
            <a:r>
              <a:rPr lang="cs-CZ" dirty="0"/>
              <a:t> </a:t>
            </a:r>
            <a:r>
              <a:rPr lang="zh-CN" altLang="en-US" dirty="0"/>
              <a:t>东周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dirty="0"/>
              <a:t>, 770–256/249 př. n. l. )</a:t>
            </a:r>
          </a:p>
          <a:p>
            <a:pPr>
              <a:lnSpc>
                <a:spcPct val="100000"/>
              </a:lnSpc>
            </a:pPr>
            <a:r>
              <a:rPr lang="cs-CZ" dirty="0"/>
              <a:t>období Jara a podzimu či Jar a podzimů (</a:t>
            </a:r>
            <a:r>
              <a:rPr lang="cs-CZ" i="1" dirty="0" err="1"/>
              <a:t>Čchun-čchiou</a:t>
            </a:r>
            <a:r>
              <a:rPr lang="cs-CZ" i="1" dirty="0"/>
              <a:t> </a:t>
            </a:r>
            <a:r>
              <a:rPr lang="zh-CN" altLang="en-US" dirty="0"/>
              <a:t>春秋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Chūnqiū</a:t>
            </a:r>
            <a:r>
              <a:rPr lang="cs-CZ" dirty="0"/>
              <a:t>, 722–476 př. n. l.; někdy z praktických důvodů datováno též od roku 770 př. n. l.) </a:t>
            </a:r>
          </a:p>
          <a:p>
            <a:pPr>
              <a:lnSpc>
                <a:spcPct val="100000"/>
              </a:lnSpc>
            </a:pPr>
            <a:r>
              <a:rPr lang="cs-CZ" dirty="0"/>
              <a:t>období Válčících států (</a:t>
            </a:r>
            <a:r>
              <a:rPr lang="cs-CZ" i="1" dirty="0" err="1"/>
              <a:t>Čan-kuo</a:t>
            </a:r>
            <a:r>
              <a:rPr lang="cs-CZ" i="1" dirty="0"/>
              <a:t> </a:t>
            </a:r>
            <a:r>
              <a:rPr lang="zh-CN" altLang="en-US" dirty="0"/>
              <a:t>战国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Zhànguó</a:t>
            </a:r>
            <a:r>
              <a:rPr lang="cs-CZ" dirty="0"/>
              <a:t>, 475–221 př. n. l.)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002" y="2336873"/>
            <a:ext cx="4948771" cy="4222376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20319748">
            <a:off x="7623060" y="4749815"/>
            <a:ext cx="771916" cy="202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6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Dynastie </a:t>
            </a:r>
            <a:r>
              <a:rPr lang="cs-CZ" sz="3200" dirty="0" err="1"/>
              <a:t>Čou</a:t>
            </a:r>
            <a:r>
              <a:rPr lang="cs-CZ" sz="3200" dirty="0"/>
              <a:t> (asi 1045–256/249 př. n. l.) –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termín „Jaro a podzim“ je odvozen z názvu kroniky státu </a:t>
            </a:r>
            <a:r>
              <a:rPr lang="cs-CZ" dirty="0" err="1"/>
              <a:t>Lu</a:t>
            </a:r>
            <a:r>
              <a:rPr lang="cs-CZ" dirty="0"/>
              <a:t> </a:t>
            </a:r>
            <a:r>
              <a:rPr lang="zh-CN" altLang="en-US" dirty="0"/>
              <a:t>鲁国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/>
              <a:t>, připisované Konfuciovi (551–479 př. n. l.)</a:t>
            </a:r>
          </a:p>
          <a:p>
            <a:r>
              <a:rPr lang="cs-CZ" dirty="0"/>
              <a:t>označení „Válčící </a:t>
            </a:r>
            <a:r>
              <a:rPr lang="cs-CZ" dirty="0" err="1"/>
              <a:t>státy“charakterizuje</a:t>
            </a:r>
            <a:r>
              <a:rPr lang="cs-CZ" dirty="0"/>
              <a:t> vztahy mezi jednotlivými státy říše </a:t>
            </a:r>
            <a:r>
              <a:rPr lang="cs-CZ" dirty="0" err="1"/>
              <a:t>Čou</a:t>
            </a:r>
            <a:r>
              <a:rPr lang="cs-CZ" dirty="0"/>
              <a:t>, jež vedly boj o vojenskou a politickou nadvládu</a:t>
            </a:r>
          </a:p>
          <a:p>
            <a:r>
              <a:rPr lang="cs-CZ" dirty="0"/>
              <a:t>„osová doba“ (</a:t>
            </a:r>
            <a:r>
              <a:rPr lang="cs-CZ" i="1" dirty="0" err="1"/>
              <a:t>Achsenzeit</a:t>
            </a:r>
            <a:r>
              <a:rPr lang="cs-CZ" dirty="0"/>
              <a:t>, </a:t>
            </a:r>
            <a:r>
              <a:rPr lang="cs-CZ" i="1" dirty="0" err="1"/>
              <a:t>Axial</a:t>
            </a:r>
            <a:r>
              <a:rPr lang="cs-CZ" i="1" dirty="0"/>
              <a:t> Age</a:t>
            </a:r>
            <a:r>
              <a:rPr lang="cs-CZ" dirty="0"/>
              <a:t>, Karl </a:t>
            </a:r>
            <a:r>
              <a:rPr lang="cs-CZ" dirty="0" err="1"/>
              <a:t>Jaspers</a:t>
            </a:r>
            <a:r>
              <a:rPr lang="cs-CZ" dirty="0"/>
              <a:t>, 1883–1969) </a:t>
            </a:r>
          </a:p>
          <a:p>
            <a:r>
              <a:rPr lang="cs-CZ" dirty="0"/>
              <a:t>„soupeření sta filosofických škol“ (</a:t>
            </a:r>
            <a:r>
              <a:rPr lang="cs-CZ" i="1" dirty="0" err="1"/>
              <a:t>paj-ťia</a:t>
            </a:r>
            <a:r>
              <a:rPr lang="cs-CZ" i="1" dirty="0"/>
              <a:t> čen-</a:t>
            </a:r>
            <a:r>
              <a:rPr lang="cs-CZ" i="1" dirty="0" err="1"/>
              <a:t>ming</a:t>
            </a:r>
            <a:r>
              <a:rPr lang="cs-CZ" dirty="0"/>
              <a:t> </a:t>
            </a:r>
            <a:r>
              <a:rPr lang="zh-CN" altLang="en-US" dirty="0"/>
              <a:t>百家争鸣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bǎijiā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zhēngmíng</a:t>
            </a:r>
            <a:r>
              <a:rPr lang="cs-CZ" dirty="0"/>
              <a:t>, éra začínající </a:t>
            </a:r>
            <a:r>
              <a:rPr lang="cs-CZ" dirty="0" err="1"/>
              <a:t>Konfuciovým</a:t>
            </a:r>
            <a:r>
              <a:rPr lang="cs-CZ" dirty="0"/>
              <a:t> vystoupením)</a:t>
            </a:r>
          </a:p>
          <a:p>
            <a:r>
              <a:rPr lang="cs-CZ" dirty="0"/>
              <a:t>„mizení šlechty“ </a:t>
            </a:r>
          </a:p>
          <a:p>
            <a:r>
              <a:rPr lang="cs-CZ" dirty="0"/>
              <a:t>„nástup autokratických vládců v období Válčících států“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7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Dynastie </a:t>
            </a:r>
            <a:r>
              <a:rPr lang="cs-CZ" sz="3200" dirty="0" err="1"/>
              <a:t>Čou</a:t>
            </a:r>
            <a:r>
              <a:rPr lang="cs-CZ" sz="3200" dirty="0"/>
              <a:t> (asi 1045–256/249 př. n. l.) –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poetický název Jara a podzimu silně přikrašluje skutečnost – státy tehdejší říše </a:t>
            </a:r>
            <a:r>
              <a:rPr lang="cs-CZ" dirty="0" err="1"/>
              <a:t>Čou</a:t>
            </a:r>
            <a:r>
              <a:rPr lang="cs-CZ" dirty="0"/>
              <a:t> totiž mezi sebou sváděly krvavé boje</a:t>
            </a:r>
          </a:p>
          <a:p>
            <a:r>
              <a:rPr lang="cs-CZ" dirty="0"/>
              <a:t>třináct největších z nich se v letech 722–464 př. n. l. utkalo ve dvanácti stech ozbrojených střetnutích,</a:t>
            </a:r>
          </a:p>
          <a:p>
            <a:r>
              <a:rPr lang="cs-CZ" dirty="0"/>
              <a:t>během období Válčících států, trvajícího dvě a půl století, došlo k vojenským srážkám asi 470krát </a:t>
            </a:r>
          </a:p>
          <a:p>
            <a:r>
              <a:rPr lang="cs-CZ" dirty="0"/>
              <a:t>z celých pěti století éry Východní </a:t>
            </a:r>
            <a:r>
              <a:rPr lang="cs-CZ" dirty="0" err="1"/>
              <a:t>Čou</a:t>
            </a:r>
            <a:r>
              <a:rPr lang="cs-CZ" dirty="0"/>
              <a:t> bylo sotva 130 let bez válek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4595002" cy="4023587"/>
          </a:xfrm>
        </p:spPr>
        <p:txBody>
          <a:bodyPr>
            <a:normAutofit/>
          </a:bodyPr>
          <a:lstStyle/>
          <a:p>
            <a:r>
              <a:rPr lang="cs-CZ" dirty="0"/>
              <a:t>„Historikovy zápisy“ (</a:t>
            </a:r>
            <a:r>
              <a:rPr lang="cs-CZ" i="1" dirty="0"/>
              <a:t>Š’ </a:t>
            </a:r>
            <a:r>
              <a:rPr lang="cs-CZ" i="1" dirty="0" err="1"/>
              <a:t>ťi</a:t>
            </a:r>
            <a:r>
              <a:rPr lang="cs-CZ" i="1" dirty="0"/>
              <a:t> </a:t>
            </a:r>
            <a:r>
              <a:rPr lang="zh-CN" altLang="en-US" dirty="0"/>
              <a:t>史记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Shǐ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jì</a:t>
            </a:r>
            <a:r>
              <a:rPr lang="cs-CZ" dirty="0"/>
              <a:t>) - 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 (</a:t>
            </a:r>
            <a:r>
              <a:rPr lang="zh-CN" altLang="en-US" dirty="0"/>
              <a:t>司马迁</a:t>
            </a:r>
            <a:r>
              <a:rPr lang="cs-CZ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Sīmǎ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Qiān</a:t>
            </a:r>
            <a:r>
              <a:rPr lang="cs-CZ" dirty="0"/>
              <a:t>, asi 145–asi 86 př. n. l.) a jeho otec 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Tchan</a:t>
            </a:r>
            <a:r>
              <a:rPr lang="cs-CZ" dirty="0"/>
              <a:t> (</a:t>
            </a:r>
            <a:r>
              <a:rPr lang="zh-CN" altLang="en-US" dirty="0"/>
              <a:t>司马谈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Sīmǎ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Tán</a:t>
            </a:r>
            <a:r>
              <a:rPr lang="cs-CZ" dirty="0"/>
              <a:t>, zemřel 110 př. n. l.)</a:t>
            </a:r>
          </a:p>
          <a:p>
            <a:pPr lvl="1"/>
            <a:r>
              <a:rPr lang="cs-CZ" dirty="0"/>
              <a:t>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: Kniha vrchních písařů. Překlad, úvodní studie a komentáře Olga Lomová. Nakladatelství KAROLINUM, listopad 2012, ISBN 978-80-246-2154-8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253" y="2215849"/>
            <a:ext cx="2523769" cy="4454452"/>
          </a:xfrm>
          <a:prstGeom prst="rect">
            <a:avLst/>
          </a:prstGeom>
        </p:spPr>
      </p:pic>
      <p:pic>
        <p:nvPicPr>
          <p:cNvPr id="2050" name="Picture 2" descr="Obálka titulu Kniha vrchních písa&amp;rcaron;&amp;uring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163" y="2215849"/>
            <a:ext cx="2381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83453" y="6078264"/>
            <a:ext cx="6672087" cy="59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vzor pro historiografii pozdějších dynastií</a:t>
            </a:r>
          </a:p>
        </p:txBody>
      </p:sp>
    </p:spTree>
    <p:extLst>
      <p:ext uri="{BB962C8B-B14F-4D97-AF65-F5344CB8AC3E}">
        <p14:creationId xmlns:p14="http://schemas.microsoft.com/office/powerpoint/2010/main" val="22771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339044" cy="45211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„Bambusové letopisy“ (</a:t>
            </a:r>
            <a:r>
              <a:rPr lang="cs-CZ" i="1" dirty="0" err="1"/>
              <a:t>Ču</a:t>
            </a:r>
            <a:r>
              <a:rPr lang="cs-CZ" i="1" dirty="0"/>
              <a:t> </a:t>
            </a:r>
            <a:r>
              <a:rPr lang="cs-CZ" i="1" dirty="0" err="1"/>
              <a:t>šu</a:t>
            </a:r>
            <a:r>
              <a:rPr lang="cs-CZ" i="1" dirty="0"/>
              <a:t> </a:t>
            </a:r>
            <a:r>
              <a:rPr lang="cs-CZ" i="1" dirty="0" err="1"/>
              <a:t>ťi-nien</a:t>
            </a:r>
            <a:r>
              <a:rPr lang="cs-CZ" i="1" dirty="0"/>
              <a:t> </a:t>
            </a:r>
            <a:r>
              <a:rPr lang="zh-CN" altLang="en-US" dirty="0"/>
              <a:t>竹书纪年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Zhúshū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jìnián</a:t>
            </a:r>
            <a:r>
              <a:rPr lang="cs-CZ" dirty="0"/>
              <a:t>), kronika s údajně přesnými daty od roku 2145 př. n. l. do roku 299 př. n. l.</a:t>
            </a:r>
          </a:p>
          <a:p>
            <a:pPr>
              <a:lnSpc>
                <a:spcPct val="110000"/>
              </a:lnSpc>
            </a:pPr>
            <a:r>
              <a:rPr lang="cs-CZ" dirty="0"/>
              <a:t>Původní texty byly pohřbeny s králem </a:t>
            </a:r>
            <a:r>
              <a:rPr lang="cs-CZ" dirty="0" err="1"/>
              <a:t>Siangem</a:t>
            </a:r>
            <a:r>
              <a:rPr lang="cs-CZ" dirty="0"/>
              <a:t> ze státu </a:t>
            </a:r>
            <a:r>
              <a:rPr lang="cs-CZ" dirty="0" err="1"/>
              <a:t>Wej</a:t>
            </a:r>
            <a:r>
              <a:rPr lang="cs-CZ" dirty="0"/>
              <a:t> (</a:t>
            </a:r>
            <a:r>
              <a:rPr lang="zh-CN" altLang="en-US" dirty="0"/>
              <a:t>魏襄王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Xiāng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318–296, zemřel 296 př. n. l.), a znovu objeveny až v roce 281 n. l.</a:t>
            </a:r>
          </a:p>
          <a:p>
            <a:pPr>
              <a:lnSpc>
                <a:spcPct val="110000"/>
              </a:lnSpc>
            </a:pPr>
            <a:r>
              <a:rPr lang="cs-CZ" dirty="0"/>
              <a:t>„Kronika jara a podzimu“ (</a:t>
            </a:r>
            <a:r>
              <a:rPr lang="cs-CZ" i="1" dirty="0" err="1"/>
              <a:t>Čchun-čchiou</a:t>
            </a:r>
            <a:r>
              <a:rPr lang="cs-CZ" i="1" dirty="0"/>
              <a:t> </a:t>
            </a:r>
            <a:r>
              <a:rPr lang="zh-CN" altLang="en-US" dirty="0"/>
              <a:t>春秋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Chūnqiū</a:t>
            </a:r>
            <a:r>
              <a:rPr lang="cs-CZ" dirty="0"/>
              <a:t>)</a:t>
            </a:r>
          </a:p>
          <a:p>
            <a:pPr>
              <a:lnSpc>
                <a:spcPct val="110000"/>
              </a:lnSpc>
            </a:pPr>
            <a:r>
              <a:rPr lang="cs-CZ" dirty="0"/>
              <a:t>„</a:t>
            </a:r>
            <a:r>
              <a:rPr lang="cs-CZ" dirty="0" err="1"/>
              <a:t>Cuoův</a:t>
            </a:r>
            <a:r>
              <a:rPr lang="cs-CZ" dirty="0"/>
              <a:t> komentář“ (</a:t>
            </a:r>
            <a:r>
              <a:rPr lang="cs-CZ" i="1" dirty="0" err="1"/>
              <a:t>Cuo</a:t>
            </a:r>
            <a:r>
              <a:rPr lang="cs-CZ" i="1" dirty="0"/>
              <a:t> </a:t>
            </a:r>
            <a:r>
              <a:rPr lang="cs-CZ" i="1" dirty="0" err="1"/>
              <a:t>čuan</a:t>
            </a:r>
            <a:r>
              <a:rPr lang="cs-CZ" i="1" dirty="0"/>
              <a:t> </a:t>
            </a:r>
            <a:r>
              <a:rPr lang="zh-CN" altLang="en-US" dirty="0"/>
              <a:t>左传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Zuǒ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zhuàn</a:t>
            </a:r>
            <a:r>
              <a:rPr lang="cs-CZ" dirty="0"/>
              <a:t>), pravděpodobně kompilace z 5. nebo 4. století př. n. l., později nejspíš obohacená o některé dodatky</a:t>
            </a:r>
          </a:p>
          <a:p>
            <a:pPr>
              <a:lnSpc>
                <a:spcPct val="110000"/>
              </a:lnSpc>
            </a:pPr>
            <a:r>
              <a:rPr lang="cs-CZ" dirty="0"/>
              <a:t>„Rozhovory států“ (</a:t>
            </a:r>
            <a:r>
              <a:rPr lang="cs-CZ" i="1" dirty="0" err="1"/>
              <a:t>Kuo</a:t>
            </a:r>
            <a:r>
              <a:rPr lang="cs-CZ" i="1" dirty="0"/>
              <a:t> </a:t>
            </a:r>
            <a:r>
              <a:rPr lang="cs-CZ" i="1" dirty="0" err="1"/>
              <a:t>jü</a:t>
            </a:r>
            <a:r>
              <a:rPr lang="cs-CZ" i="1" dirty="0"/>
              <a:t> </a:t>
            </a:r>
            <a:r>
              <a:rPr lang="zh-CN" altLang="en-US" dirty="0"/>
              <a:t>国语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yǔ</a:t>
            </a:r>
            <a:r>
              <a:rPr lang="cs-CZ" dirty="0"/>
              <a:t>) - obsahují příběhy z osmi států Západní a Východní dynastie </a:t>
            </a:r>
            <a:r>
              <a:rPr lang="cs-CZ" dirty="0" err="1"/>
              <a:t>Čou</a:t>
            </a:r>
            <a:r>
              <a:rPr lang="cs-CZ" dirty="0"/>
              <a:t> s údajnými rozhovory a promluvami jednajících osob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pic>
        <p:nvPicPr>
          <p:cNvPr id="3074" name="Picture 2" descr="https://www.iread.com.tw/ProductFile/B000103404-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664" y="2336873"/>
            <a:ext cx="3161563" cy="42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9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– nápisy na bronzech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7672110" cy="42656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„Kniha písní“ (</a:t>
            </a:r>
            <a:r>
              <a:rPr lang="cs-CZ" i="1" dirty="0"/>
              <a:t>Š’ </a:t>
            </a:r>
            <a:r>
              <a:rPr lang="cs-CZ" i="1" dirty="0" err="1"/>
              <a:t>ťing</a:t>
            </a:r>
            <a:r>
              <a:rPr lang="cs-CZ" i="1" dirty="0"/>
              <a:t> </a:t>
            </a:r>
            <a:r>
              <a:rPr lang="zh-CN" altLang="en-US" dirty="0"/>
              <a:t>诗经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dirty="0"/>
              <a:t>) - v obdobích </a:t>
            </a:r>
            <a:r>
              <a:rPr lang="cs-CZ" dirty="0" err="1"/>
              <a:t>Čchun-čchiou</a:t>
            </a:r>
            <a:r>
              <a:rPr lang="cs-CZ" dirty="0"/>
              <a:t> a </a:t>
            </a:r>
            <a:r>
              <a:rPr lang="cs-CZ" dirty="0" err="1"/>
              <a:t>Čan-kuo</a:t>
            </a:r>
            <a:r>
              <a:rPr lang="cs-CZ" dirty="0"/>
              <a:t> nejdůležitější zdroj vzdělání a nejcitovanější dílo starověkého písemnictví</a:t>
            </a:r>
          </a:p>
          <a:p>
            <a:pPr>
              <a:lnSpc>
                <a:spcPct val="100000"/>
              </a:lnSpc>
            </a:pPr>
            <a:r>
              <a:rPr lang="cs-CZ" dirty="0"/>
              <a:t>„Posvátné dokumenty“ (</a:t>
            </a:r>
            <a:r>
              <a:rPr lang="cs-CZ" i="1" dirty="0" err="1"/>
              <a:t>Šang</a:t>
            </a:r>
            <a:r>
              <a:rPr lang="cs-CZ" i="1" dirty="0"/>
              <a:t> </a:t>
            </a:r>
            <a:r>
              <a:rPr lang="cs-CZ" i="1" dirty="0" err="1"/>
              <a:t>šu</a:t>
            </a:r>
            <a:r>
              <a:rPr lang="cs-CZ" i="1" dirty="0"/>
              <a:t> </a:t>
            </a:r>
            <a:r>
              <a:rPr lang="zh-CN" altLang="en-US" dirty="0"/>
              <a:t>尚书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Shàng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shū</a:t>
            </a:r>
            <a:r>
              <a:rPr lang="cs-CZ" dirty="0"/>
              <a:t>), známější pod názvem „Kniha dokumentů“ (</a:t>
            </a:r>
            <a:r>
              <a:rPr lang="cs-CZ" i="1" dirty="0" err="1"/>
              <a:t>Šu</a:t>
            </a:r>
            <a:r>
              <a:rPr lang="cs-CZ" i="1" dirty="0"/>
              <a:t> </a:t>
            </a:r>
            <a:r>
              <a:rPr lang="cs-CZ" i="1" dirty="0" err="1"/>
              <a:t>ťing</a:t>
            </a:r>
            <a:r>
              <a:rPr lang="cs-CZ" i="1" dirty="0"/>
              <a:t> </a:t>
            </a:r>
            <a:r>
              <a:rPr lang="zh-CN" altLang="en-US" dirty="0"/>
              <a:t>书经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dirty="0"/>
              <a:t>) - nejmladší část vznikla koncem 7. století př. n. l., zatímco pět takzvaných proklamací pochází možná z počátku éry </a:t>
            </a:r>
            <a:r>
              <a:rPr lang="cs-CZ" dirty="0" err="1"/>
              <a:t>Čou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nápisy na rituálních bronzech - nejstarší a ještě zcela jednoduché bronzy byly objeveny v Er-</a:t>
            </a:r>
            <a:r>
              <a:rPr lang="cs-CZ" dirty="0" err="1"/>
              <a:t>li</a:t>
            </a:r>
            <a:r>
              <a:rPr lang="cs-CZ" dirty="0"/>
              <a:t>-</a:t>
            </a:r>
            <a:r>
              <a:rPr lang="cs-CZ" dirty="0" err="1"/>
              <a:t>tchou</a:t>
            </a:r>
            <a:r>
              <a:rPr lang="cs-CZ" dirty="0"/>
              <a:t> </a:t>
            </a:r>
            <a:r>
              <a:rPr lang="zh-CN" altLang="en-US" dirty="0"/>
              <a:t>二里头文化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Èrlǐtóu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1900–1500 př. n. l.), kde archeologové hledali pozůstatky dynastie </a:t>
            </a:r>
            <a:r>
              <a:rPr lang="cs-CZ" dirty="0" err="1"/>
              <a:t>Sia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28644" y="6104528"/>
            <a:ext cx="442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5"/>
                </a:solidFill>
              </a:rPr>
              <a:t>bronzová nádoba na víno z Er-</a:t>
            </a:r>
            <a:r>
              <a:rPr lang="cs-CZ" i="1" dirty="0" err="1">
                <a:solidFill>
                  <a:schemeClr val="accent5"/>
                </a:solidFill>
              </a:rPr>
              <a:t>li</a:t>
            </a:r>
            <a:r>
              <a:rPr lang="cs-CZ" i="1" dirty="0">
                <a:solidFill>
                  <a:schemeClr val="accent5"/>
                </a:solidFill>
              </a:rPr>
              <a:t>-</a:t>
            </a:r>
            <a:r>
              <a:rPr lang="cs-CZ" i="1" dirty="0" err="1">
                <a:solidFill>
                  <a:schemeClr val="accent5"/>
                </a:solidFill>
              </a:rPr>
              <a:t>tchou</a:t>
            </a:r>
            <a:r>
              <a:rPr lang="cs-CZ" i="1" dirty="0">
                <a:solidFill>
                  <a:schemeClr val="accent5"/>
                </a:solidFill>
              </a:rPr>
              <a:t>, asi 1800 př. n. l.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841" y="2972078"/>
            <a:ext cx="2319082" cy="30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– nápisy na bronzech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7576173" cy="431179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 tisíců bronzových rituálních předmětů, které se dochovaly, pouze 12 000 má nápisy – z nich 3 000 pocházely z dynastie </a:t>
            </a:r>
            <a:r>
              <a:rPr lang="cs-CZ" dirty="0" err="1"/>
              <a:t>Šang</a:t>
            </a:r>
            <a:r>
              <a:rPr lang="cs-CZ" dirty="0"/>
              <a:t>, 6 000 z dynastie </a:t>
            </a:r>
            <a:r>
              <a:rPr lang="cs-CZ" dirty="0" err="1"/>
              <a:t>Čou</a:t>
            </a:r>
            <a:r>
              <a:rPr lang="cs-CZ" dirty="0"/>
              <a:t>, zbytek z dynastií </a:t>
            </a:r>
            <a:r>
              <a:rPr lang="cs-CZ" dirty="0" err="1"/>
              <a:t>Čchin</a:t>
            </a:r>
            <a:r>
              <a:rPr lang="cs-CZ" dirty="0"/>
              <a:t> a </a:t>
            </a:r>
            <a:r>
              <a:rPr lang="cs-CZ" dirty="0" err="1"/>
              <a:t>Chan</a:t>
            </a:r>
            <a:r>
              <a:rPr lang="cs-CZ" dirty="0"/>
              <a:t> </a:t>
            </a:r>
          </a:p>
          <a:p>
            <a:r>
              <a:rPr lang="cs-CZ" dirty="0"/>
              <a:t>nápisy jsou v podstatě darovacími formulemi (</a:t>
            </a:r>
            <a:r>
              <a:rPr lang="cs-CZ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„X vyrobil [určitý předmět] pro Y“</a:t>
            </a:r>
            <a:r>
              <a:rPr lang="cs-CZ" dirty="0"/>
              <a:t>), které mohou být rozšířeny o odkaz (</a:t>
            </a:r>
            <a:r>
              <a:rPr lang="cs-CZ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„Nechť jej [předmět] děti dětí a vnuci vnuků vždy chovají v úctě a používají“</a:t>
            </a:r>
            <a:r>
              <a:rPr lang="cs-CZ" dirty="0"/>
              <a:t>)</a:t>
            </a:r>
          </a:p>
          <a:p>
            <a:r>
              <a:rPr lang="cs-CZ" dirty="0"/>
              <a:t>delší nápisy mohou uvádět důvod obdarování – většinou je jím vyznamenání od nadřízeného, v užším slova smyslu investitura z rukou krále, méně často mají právnický obsah (záznam o procesu nebo o převodu pozemkového vlastnictví)</a:t>
            </a:r>
          </a:p>
          <a:p>
            <a:r>
              <a:rPr lang="cs-CZ" dirty="0"/>
              <a:t>dosud nejdelší známý nápis se skládá z asi 500 znaků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559" y="2336873"/>
            <a:ext cx="2037005" cy="39563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032074" y="6279339"/>
            <a:ext cx="27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5"/>
                </a:solidFill>
              </a:rPr>
              <a:t>kolem 800 př. n. l.</a:t>
            </a:r>
          </a:p>
        </p:txBody>
      </p:sp>
    </p:spTree>
    <p:extLst>
      <p:ext uri="{BB962C8B-B14F-4D97-AF65-F5344CB8AC3E}">
        <p14:creationId xmlns:p14="http://schemas.microsoft.com/office/powerpoint/2010/main" val="4274727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– nápisy na bronzech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5155703" cy="340161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bronzech můžeme mimo jiné i sledovat vývoj čínských znaků.</a:t>
            </a:r>
          </a:p>
          <a:p>
            <a:r>
              <a:rPr lang="cs-CZ" dirty="0"/>
              <a:t>umělecké styly v období pozdních Jar a podzimů a raných Válčících států – zejména v jihočínských státech </a:t>
            </a:r>
            <a:r>
              <a:rPr lang="cs-CZ" dirty="0" err="1"/>
              <a:t>Jüe</a:t>
            </a:r>
            <a:r>
              <a:rPr lang="cs-CZ" dirty="0"/>
              <a:t> a </a:t>
            </a:r>
            <a:r>
              <a:rPr lang="cs-CZ" dirty="0" err="1"/>
              <a:t>Wu</a:t>
            </a:r>
            <a:endParaRPr lang="cs-CZ" dirty="0"/>
          </a:p>
          <a:p>
            <a:pPr lvl="1"/>
            <a:r>
              <a:rPr lang="cs-CZ" dirty="0"/>
              <a:t>tzv. ptačí písmo (</a:t>
            </a:r>
            <a:r>
              <a:rPr lang="cs-CZ" i="1" dirty="0" err="1"/>
              <a:t>niao-šu</a:t>
            </a:r>
            <a:r>
              <a:rPr lang="cs-CZ" dirty="0"/>
              <a:t>, </a:t>
            </a:r>
            <a:r>
              <a:rPr lang="zh-CN" altLang="en-US" dirty="0"/>
              <a:t>鸟书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niǎoshū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tzv. červí písmo (</a:t>
            </a:r>
            <a:r>
              <a:rPr lang="cs-CZ" i="1" dirty="0" err="1"/>
              <a:t>čchung-šu</a:t>
            </a:r>
            <a:r>
              <a:rPr lang="cs-CZ" dirty="0"/>
              <a:t>, </a:t>
            </a:r>
            <a:r>
              <a:rPr lang="zh-CN" altLang="en-US" dirty="0"/>
              <a:t>虫书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chóngshū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2211410"/>
            <a:ext cx="1717871" cy="45506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75415" y="6115730"/>
            <a:ext cx="387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5"/>
                </a:solidFill>
              </a:rPr>
              <a:t>„ptačí písmo“ na meči krále z </a:t>
            </a:r>
            <a:r>
              <a:rPr lang="cs-CZ" i="1" dirty="0" err="1">
                <a:solidFill>
                  <a:schemeClr val="accent5"/>
                </a:solidFill>
              </a:rPr>
              <a:t>Jüe</a:t>
            </a:r>
            <a:r>
              <a:rPr lang="cs-CZ" i="1" dirty="0">
                <a:solidFill>
                  <a:schemeClr val="accent5"/>
                </a:solidFill>
              </a:rPr>
              <a:t> (</a:t>
            </a:r>
            <a:r>
              <a:rPr lang="cs-CZ" i="1" dirty="0" err="1">
                <a:solidFill>
                  <a:schemeClr val="accent5"/>
                </a:solidFill>
              </a:rPr>
              <a:t>Yue-wang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zh-HK" altLang="en-US" dirty="0">
                <a:solidFill>
                  <a:schemeClr val="accent5"/>
                </a:solidFill>
              </a:rPr>
              <a:t>越王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Yuè</a:t>
            </a:r>
            <a:r>
              <a:rPr lang="cs-CZ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24" y="2211410"/>
            <a:ext cx="2795893" cy="380034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36697" y="5469399"/>
            <a:ext cx="366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5"/>
                </a:solidFill>
              </a:rPr>
              <a:t>„červí písmo“ na kopí krále z </a:t>
            </a:r>
            <a:r>
              <a:rPr lang="cs-CZ" i="1" dirty="0" err="1">
                <a:solidFill>
                  <a:schemeClr val="accent5"/>
                </a:solidFill>
              </a:rPr>
              <a:t>Wu</a:t>
            </a:r>
            <a:r>
              <a:rPr lang="cs-CZ" i="1" dirty="0">
                <a:solidFill>
                  <a:schemeClr val="accent5"/>
                </a:solidFill>
              </a:rPr>
              <a:t> (</a:t>
            </a:r>
            <a:r>
              <a:rPr lang="cs-CZ" i="1" dirty="0" err="1">
                <a:solidFill>
                  <a:schemeClr val="accent5"/>
                </a:solidFill>
              </a:rPr>
              <a:t>Wu-wang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zh-HK" altLang="en-US" dirty="0">
                <a:solidFill>
                  <a:schemeClr val="accent5"/>
                </a:solidFill>
              </a:rPr>
              <a:t>吳王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Wú</a:t>
            </a:r>
            <a:r>
              <a:rPr lang="cs-CZ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00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– nápisy na bronzech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3586"/>
          </a:xfrm>
        </p:spPr>
        <p:txBody>
          <a:bodyPr>
            <a:normAutofit fontScale="92500"/>
          </a:bodyPr>
          <a:lstStyle/>
          <a:p>
            <a:r>
              <a:rPr lang="cs-CZ" dirty="0"/>
              <a:t>většinou uvnitř nádob, na stěně nebo na dně</a:t>
            </a:r>
          </a:p>
          <a:p>
            <a:r>
              <a:rPr lang="cs-CZ" dirty="0"/>
              <a:t>občas se týž nápis opakuje i na poklici</a:t>
            </a:r>
          </a:p>
          <a:p>
            <a:r>
              <a:rPr lang="cs-CZ" dirty="0"/>
              <a:t>u některých typů nádob najdeme nápis, sestávající většinou pouze ze jména předka, vně nádoby na uchu</a:t>
            </a:r>
          </a:p>
          <a:p>
            <a:r>
              <a:rPr lang="cs-CZ" dirty="0"/>
              <a:t>nápisy na vnitřních stěnách především u starších nádob</a:t>
            </a:r>
          </a:p>
          <a:p>
            <a:r>
              <a:rPr lang="cs-CZ" dirty="0"/>
              <a:t>počínaje pozdní Východní dynastií </a:t>
            </a:r>
            <a:r>
              <a:rPr lang="cs-CZ" dirty="0" err="1"/>
              <a:t>Čou</a:t>
            </a:r>
            <a:r>
              <a:rPr lang="cs-CZ" dirty="0"/>
              <a:t> bývají umístěny hlavně zvnějšku</a:t>
            </a:r>
          </a:p>
          <a:p>
            <a:r>
              <a:rPr lang="cs-CZ" dirty="0"/>
              <a:t>bronzy z rané éry </a:t>
            </a:r>
            <a:r>
              <a:rPr lang="cs-CZ" dirty="0" err="1"/>
              <a:t>Čou</a:t>
            </a:r>
            <a:r>
              <a:rPr lang="cs-CZ" dirty="0"/>
              <a:t> sloužily především k rituální komunikaci a nápisy měly být čitelné pro duchy předků</a:t>
            </a:r>
          </a:p>
          <a:p>
            <a:r>
              <a:rPr lang="cs-CZ" dirty="0"/>
              <a:t>mladší bronzy sloužily společenské reprezentaci a nápisy na nich, umístěné vně nádoby, měli vnímat živí lidé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9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076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zvláštní význam měly královské manželky, aspoň některé z nich</a:t>
            </a:r>
          </a:p>
          <a:p>
            <a:pPr>
              <a:lnSpc>
                <a:spcPct val="100000"/>
              </a:lnSpc>
            </a:pPr>
            <a:r>
              <a:rPr lang="cs-CZ" dirty="0"/>
              <a:t>nejznámější jména královských žen poukazují na původ z jiných společenství než královských a lze se domnívat, že u manželských svazků vstupovaly do hry politické úvahy</a:t>
            </a:r>
          </a:p>
          <a:p>
            <a:pPr>
              <a:lnSpc>
                <a:spcPct val="100000"/>
              </a:lnSpc>
            </a:pPr>
            <a:r>
              <a:rPr lang="cs-CZ" dirty="0"/>
              <a:t>některé manželky se účastnily kultovních úkonů, některým, ze všech nejvíce Fu-chao, se i po smrti dostalo velké kultovní pozornosti, zatímco za jejich života byl častým podnětem k věštění průběh jejich těhotenství a nadcházejícího slehnutí</a:t>
            </a:r>
          </a:p>
          <a:p>
            <a:pPr>
              <a:lnSpc>
                <a:spcPct val="100000"/>
              </a:lnSpc>
            </a:pPr>
            <a:r>
              <a:rPr lang="cs-CZ" dirty="0"/>
              <a:t>„</a:t>
            </a:r>
            <a:r>
              <a:rPr lang="cs-CZ" dirty="0" err="1"/>
              <a:t>protobyrokracie</a:t>
            </a:r>
            <a:r>
              <a:rPr lang="cs-CZ" dirty="0"/>
              <a:t>“</a:t>
            </a:r>
          </a:p>
          <a:p>
            <a:pPr>
              <a:lnSpc>
                <a:spcPct val="100000"/>
              </a:lnSpc>
            </a:pPr>
            <a:r>
              <a:rPr lang="cs-CZ" dirty="0"/>
              <a:t>úřady nebyly zřejmě hierarchicky organizovány, ani neměly formálně vymezené kompetence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6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– nápisy na bronzech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504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Bronzové předměty je třeba vidět v souvislosti s </a:t>
            </a:r>
            <a:r>
              <a:rPr lang="cs-CZ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uctíváním předků </a:t>
            </a:r>
            <a:r>
              <a:rPr lang="cs-CZ" dirty="0"/>
              <a:t>v době Západní </a:t>
            </a:r>
            <a:r>
              <a:rPr lang="cs-CZ" dirty="0" err="1"/>
              <a:t>Čou</a:t>
            </a:r>
            <a:r>
              <a:rPr lang="cs-CZ" dirty="0"/>
              <a:t>.</a:t>
            </a:r>
          </a:p>
          <a:p>
            <a:r>
              <a:rPr lang="cs-CZ" dirty="0"/>
              <a:t>Věřilo se, že mrtví jsou svým dětem a vnukům zásadně nakloněni, že jim dokonce mohou dopomoci k blahobytu a společenskému postavení.</a:t>
            </a:r>
          </a:p>
          <a:p>
            <a:r>
              <a:rPr lang="cs-CZ" dirty="0"/>
              <a:t>Živí si zase museli přízeň předků stále znovu zasluhovat správným a přesným dodržováním obětních ritů. </a:t>
            </a:r>
          </a:p>
          <a:p>
            <a:r>
              <a:rPr lang="cs-CZ" dirty="0"/>
              <a:t>V průběhu obětování pokrmů a nápojů sestupovali duchové předků ze svých sídel v blízkosti Nejvyššího boha nebes (</a:t>
            </a:r>
            <a:r>
              <a:rPr lang="cs-CZ" i="1" dirty="0" err="1"/>
              <a:t>Šang</a:t>
            </a:r>
            <a:r>
              <a:rPr lang="cs-CZ" i="1" dirty="0"/>
              <a:t>-ti </a:t>
            </a:r>
            <a:r>
              <a:rPr lang="zh-CN" altLang="en-US" dirty="0"/>
              <a:t>上帝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Shàngdì</a:t>
            </a:r>
            <a:r>
              <a:rPr lang="cs-CZ" dirty="0"/>
              <a:t>, „Nejvyšší pán“, též „Pán z Výšin“ nebo „Vznešený na výšinách“) do lidského média.</a:t>
            </a:r>
          </a:p>
          <a:p>
            <a:r>
              <a:rPr lang="cs-CZ" dirty="0"/>
              <a:t>Nejstarší žijící člen rodu jim během hodování obřadným jazykem podával zprávu o potomstvu a jeho ctnostném způsobu života.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7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</a:t>
            </a:r>
            <a:r>
              <a:rPr lang="cs-CZ" dirty="0" err="1"/>
              <a:t>předdynastické</a:t>
            </a:r>
            <a:r>
              <a:rPr lang="cs-CZ" dirty="0"/>
              <a:t> období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4222065" cy="4252186"/>
          </a:xfrm>
        </p:spPr>
        <p:txBody>
          <a:bodyPr/>
          <a:lstStyle/>
          <a:p>
            <a:r>
              <a:rPr lang="cs-CZ" dirty="0"/>
              <a:t>předek panovnického rodu </a:t>
            </a:r>
            <a:r>
              <a:rPr lang="cs-CZ" dirty="0" err="1"/>
              <a:t>Ťi</a:t>
            </a:r>
            <a:r>
              <a:rPr lang="cs-CZ" dirty="0"/>
              <a:t> </a:t>
            </a:r>
            <a:r>
              <a:rPr lang="zh-CN" altLang="en-US" dirty="0"/>
              <a:t>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</a:t>
            </a:r>
            <a:r>
              <a:rPr lang="cs-CZ" dirty="0"/>
              <a:t> - </a:t>
            </a:r>
            <a:r>
              <a:rPr lang="cs-CZ" dirty="0" err="1"/>
              <a:t>Chou-ťi</a:t>
            </a:r>
            <a:r>
              <a:rPr lang="cs-CZ" dirty="0"/>
              <a:t> </a:t>
            </a:r>
            <a:r>
              <a:rPr lang="zh-CN" altLang="en-US" dirty="0"/>
              <a:t>后稷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Jì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(„kníže Proso“) </a:t>
            </a:r>
          </a:p>
          <a:p>
            <a:r>
              <a:rPr lang="cs-CZ" dirty="0"/>
              <a:t>považován za tvůrce civilizace, dokonce za boha zemědělství</a:t>
            </a:r>
          </a:p>
          <a:p>
            <a:r>
              <a:rPr lang="cs-CZ" dirty="0"/>
              <a:t>počat při magickém setkání ženy s </a:t>
            </a:r>
            <a:r>
              <a:rPr lang="cs-CZ" dirty="0" err="1"/>
              <a:t>Tiem</a:t>
            </a:r>
            <a:r>
              <a:rPr lang="cs-CZ" dirty="0"/>
              <a:t> </a:t>
            </a:r>
            <a:r>
              <a:rPr lang="zh-CN" altLang="en-US" dirty="0"/>
              <a:t>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/>
              <a:t>Čchi</a:t>
            </a:r>
            <a:r>
              <a:rPr lang="cs-CZ" dirty="0"/>
              <a:t> </a:t>
            </a:r>
            <a:r>
              <a:rPr lang="zh-CN" altLang="en-US" dirty="0"/>
              <a:t>弃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Qì</a:t>
            </a:r>
            <a:r>
              <a:rPr lang="cs-CZ" dirty="0"/>
              <a:t> („Zavržený“)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1026" name="Picture 2" descr="http://upload.wikimedia.org/wikipedia/commons/thumb/d/d7/%E5%90%8E%E7%A8%B7.png/220px-%E5%90%8E%E7%A8%B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387" y="2336873"/>
            <a:ext cx="20955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375" y="2336873"/>
            <a:ext cx="3318232" cy="440283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15556" y="6093374"/>
            <a:ext cx="387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5"/>
                </a:solidFill>
              </a:rPr>
              <a:t>památník v provincii </a:t>
            </a:r>
            <a:r>
              <a:rPr lang="cs-CZ" i="1" dirty="0" err="1">
                <a:solidFill>
                  <a:schemeClr val="accent5"/>
                </a:solidFill>
              </a:rPr>
              <a:t>Šen</a:t>
            </a:r>
            <a:r>
              <a:rPr lang="cs-CZ" i="1" dirty="0">
                <a:solidFill>
                  <a:schemeClr val="accent5"/>
                </a:solidFill>
              </a:rPr>
              <a:t>-si (2011)</a:t>
            </a:r>
            <a:endParaRPr lang="cs-CZ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6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</a:t>
            </a:r>
            <a:r>
              <a:rPr lang="cs-CZ" dirty="0" err="1"/>
              <a:t>předdynastické</a:t>
            </a:r>
            <a:r>
              <a:rPr lang="cs-CZ" dirty="0"/>
              <a:t> období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3" y="2336873"/>
            <a:ext cx="6688666" cy="4131162"/>
          </a:xfrm>
        </p:spPr>
        <p:txBody>
          <a:bodyPr>
            <a:noAutofit/>
          </a:bodyPr>
          <a:lstStyle/>
          <a:p>
            <a:r>
              <a:rPr lang="cs-CZ" dirty="0"/>
              <a:t>Ku-</a:t>
            </a:r>
            <a:r>
              <a:rPr lang="cs-CZ" dirty="0" err="1"/>
              <a:t>kung</a:t>
            </a:r>
            <a:r>
              <a:rPr lang="cs-CZ" dirty="0"/>
              <a:t> </a:t>
            </a:r>
            <a:r>
              <a:rPr lang="cs-CZ" dirty="0" err="1"/>
              <a:t>Tan-fu</a:t>
            </a:r>
            <a:r>
              <a:rPr lang="cs-CZ" dirty="0"/>
              <a:t> </a:t>
            </a:r>
            <a:r>
              <a:rPr lang="zh-CN" altLang="en-US" dirty="0"/>
              <a:t>古公亶父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Gǔgōng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Dǎnfù</a:t>
            </a:r>
            <a:r>
              <a:rPr lang="cs-CZ" dirty="0"/>
              <a:t>, </a:t>
            </a:r>
            <a:r>
              <a:rPr lang="zh-CN" altLang="en-US" dirty="0"/>
              <a:t>古公亶甫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Gǔgōng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Dǎnfǔ</a:t>
            </a:r>
            <a:r>
              <a:rPr lang="cs-CZ" dirty="0"/>
              <a:t>, „Starý vévoda </a:t>
            </a:r>
            <a:r>
              <a:rPr lang="cs-CZ" dirty="0" err="1"/>
              <a:t>Tan-fu</a:t>
            </a:r>
            <a:r>
              <a:rPr lang="cs-CZ" dirty="0"/>
              <a:t>“, posmrtným jménem </a:t>
            </a:r>
            <a:r>
              <a:rPr lang="cs-CZ" dirty="0" err="1"/>
              <a:t>Tchaj-wang</a:t>
            </a:r>
            <a:r>
              <a:rPr lang="cs-CZ" dirty="0"/>
              <a:t> </a:t>
            </a:r>
            <a:r>
              <a:rPr lang="zh-CN" altLang="en-US" dirty="0"/>
              <a:t>周太王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(„Veliký král“)</a:t>
            </a:r>
          </a:p>
          <a:p>
            <a:r>
              <a:rPr lang="cs-CZ" dirty="0"/>
              <a:t>„barbaři“ </a:t>
            </a:r>
            <a:r>
              <a:rPr lang="cs-CZ" dirty="0" err="1"/>
              <a:t>Sün-jü</a:t>
            </a:r>
            <a:r>
              <a:rPr lang="cs-CZ" dirty="0"/>
              <a:t> </a:t>
            </a:r>
            <a:r>
              <a:rPr lang="zh-CN" altLang="en-US" dirty="0"/>
              <a:t>獯鬻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Xūnyù</a:t>
            </a:r>
            <a:r>
              <a:rPr lang="cs-CZ" dirty="0"/>
              <a:t>, </a:t>
            </a:r>
            <a:r>
              <a:rPr lang="cs-CZ" dirty="0" err="1"/>
              <a:t>Žung</a:t>
            </a:r>
            <a:r>
              <a:rPr lang="cs-CZ" dirty="0"/>
              <a:t> </a:t>
            </a:r>
            <a:r>
              <a:rPr lang="zh-CN" altLang="en-US" dirty="0"/>
              <a:t>戎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Róng</a:t>
            </a:r>
            <a:r>
              <a:rPr lang="cs-CZ" dirty="0"/>
              <a:t>, Ti </a:t>
            </a:r>
            <a:r>
              <a:rPr lang="zh-CN" altLang="en-US" dirty="0"/>
              <a:t>狄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hora </a:t>
            </a:r>
            <a:r>
              <a:rPr lang="cs-CZ" dirty="0" err="1"/>
              <a:t>Čchi-šan</a:t>
            </a:r>
            <a:r>
              <a:rPr lang="cs-CZ" dirty="0"/>
              <a:t> </a:t>
            </a:r>
            <a:r>
              <a:rPr lang="zh-CN" altLang="en-US" dirty="0"/>
              <a:t>岐山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Shān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(jihovýchodně od dnešního města Si-</a:t>
            </a:r>
            <a:r>
              <a:rPr lang="cs-CZ" dirty="0" err="1"/>
              <a:t>an</a:t>
            </a:r>
            <a:r>
              <a:rPr lang="cs-CZ" dirty="0"/>
              <a:t> v provincii </a:t>
            </a:r>
            <a:r>
              <a:rPr lang="cs-CZ" dirty="0" err="1"/>
              <a:t>Šen</a:t>
            </a:r>
            <a:r>
              <a:rPr lang="cs-CZ" dirty="0"/>
              <a:t>-si)</a:t>
            </a:r>
          </a:p>
          <a:p>
            <a:r>
              <a:rPr lang="cs-CZ" dirty="0"/>
              <a:t>údolí řeky </a:t>
            </a:r>
            <a:r>
              <a:rPr lang="cs-CZ" dirty="0" err="1"/>
              <a:t>Wej</a:t>
            </a:r>
            <a:r>
              <a:rPr lang="cs-CZ" dirty="0"/>
              <a:t> </a:t>
            </a:r>
            <a:r>
              <a:rPr lang="zh-CN" altLang="en-US" dirty="0"/>
              <a:t>渭河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na „rovině </a:t>
            </a:r>
            <a:r>
              <a:rPr lang="cs-CZ" dirty="0" err="1"/>
              <a:t>Čou</a:t>
            </a:r>
            <a:r>
              <a:rPr lang="cs-CZ" dirty="0"/>
              <a:t>“ (</a:t>
            </a:r>
            <a:r>
              <a:rPr lang="cs-CZ" dirty="0" err="1"/>
              <a:t>Čou-jüan</a:t>
            </a:r>
            <a:r>
              <a:rPr lang="cs-CZ" dirty="0"/>
              <a:t> </a:t>
            </a:r>
            <a:r>
              <a:rPr lang="zh-CN" altLang="en-US" dirty="0"/>
              <a:t>周原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Zhōuyuán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35" y="2336873"/>
            <a:ext cx="2941860" cy="39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5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</a:t>
            </a:r>
            <a:r>
              <a:rPr lang="cs-CZ" dirty="0" err="1"/>
              <a:t>předdynastické</a:t>
            </a:r>
            <a:r>
              <a:rPr lang="cs-CZ" dirty="0"/>
              <a:t> období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3568950" cy="418495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Pozůstatky města </a:t>
            </a:r>
            <a:r>
              <a:rPr lang="cs-CZ" dirty="0" err="1"/>
              <a:t>Čou-jüan</a:t>
            </a:r>
            <a:r>
              <a:rPr lang="cs-CZ" dirty="0"/>
              <a:t> (</a:t>
            </a:r>
            <a:r>
              <a:rPr lang="zh-CN" altLang="en-US" dirty="0"/>
              <a:t>周原遗址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Zhōuyuán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r>
              <a:rPr lang="cs-CZ" dirty="0"/>
              <a:t>) s palácem na plošině z dusané hlíny o rozloze asi 1500 m² odkryli čínští </a:t>
            </a:r>
            <a:r>
              <a:rPr lang="cs-CZ" dirty="0" err="1"/>
              <a:t>archeo</a:t>
            </a:r>
            <a:r>
              <a:rPr lang="cs-CZ" dirty="0"/>
              <a:t>-logové v polovině 70. let 20. století.</a:t>
            </a:r>
          </a:p>
          <a:p>
            <a:pPr>
              <a:lnSpc>
                <a:spcPct val="100000"/>
              </a:lnSpc>
            </a:pPr>
            <a:r>
              <a:rPr lang="cs-CZ" dirty="0"/>
              <a:t>archiv 17 000 věštebných kostí, z nichž kolem 190 mělo ryté nápisy s cennými doklady o </a:t>
            </a:r>
            <a:r>
              <a:rPr lang="cs-CZ" dirty="0" err="1"/>
              <a:t>šangsko-čouských</a:t>
            </a:r>
            <a:r>
              <a:rPr lang="cs-CZ" dirty="0"/>
              <a:t> politických kontaktech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71" y="2234732"/>
            <a:ext cx="6175967" cy="41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hlavní města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169150" cy="3599316"/>
          </a:xfrm>
        </p:spPr>
        <p:txBody>
          <a:bodyPr/>
          <a:lstStyle/>
          <a:p>
            <a:r>
              <a:rPr lang="cs-CZ" dirty="0"/>
              <a:t>Pin </a:t>
            </a:r>
            <a:r>
              <a:rPr lang="zh-CN" altLang="en-US" dirty="0"/>
              <a:t>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Bīn</a:t>
            </a:r>
            <a:r>
              <a:rPr lang="cs-CZ" dirty="0"/>
              <a:t> - většinou identifikován s místem ležícím 75 km severně od města </a:t>
            </a:r>
            <a:r>
              <a:rPr lang="cs-CZ" dirty="0" err="1"/>
              <a:t>Čchi-šan</a:t>
            </a:r>
            <a:r>
              <a:rPr lang="cs-CZ" dirty="0"/>
              <a:t> </a:t>
            </a:r>
            <a:r>
              <a:rPr lang="cs-CZ" dirty="0">
                <a:solidFill>
                  <a:schemeClr val="accent5"/>
                </a:solidFill>
              </a:rPr>
              <a:t>(stejnojmenné s již uvedenou horou v provincii </a:t>
            </a:r>
            <a:r>
              <a:rPr lang="cs-CZ" dirty="0" err="1">
                <a:solidFill>
                  <a:schemeClr val="accent5"/>
                </a:solidFill>
              </a:rPr>
              <a:t>Šen</a:t>
            </a:r>
            <a:r>
              <a:rPr lang="cs-CZ" dirty="0">
                <a:solidFill>
                  <a:schemeClr val="accent5"/>
                </a:solidFill>
              </a:rPr>
              <a:t>-si)</a:t>
            </a:r>
          </a:p>
          <a:p>
            <a:r>
              <a:rPr lang="cs-CZ" dirty="0"/>
              <a:t>sinolog Wolfram Eberhard (1909–1989) - turkické kořeny </a:t>
            </a:r>
            <a:r>
              <a:rPr lang="cs-CZ" dirty="0" err="1"/>
              <a:t>Čou</a:t>
            </a:r>
            <a:endParaRPr lang="cs-CZ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592" y="2336873"/>
            <a:ext cx="4333875" cy="3848100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18346370">
            <a:off x="6633016" y="4379267"/>
            <a:ext cx="1552565" cy="24050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1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hlavní města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4779185" cy="402358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 err="1"/>
              <a:t>Feng</a:t>
            </a:r>
            <a:r>
              <a:rPr lang="cs-CZ" dirty="0"/>
              <a:t> </a:t>
            </a:r>
            <a:r>
              <a:rPr lang="zh-CN" altLang="en-US" dirty="0"/>
              <a:t>丰 </a:t>
            </a:r>
            <a:r>
              <a:rPr lang="cs-CZ" altLang="zh-CN" dirty="0"/>
              <a:t>(</a:t>
            </a:r>
            <a:r>
              <a:rPr lang="zh-HK" altLang="en-US" dirty="0"/>
              <a:t>酆</a:t>
            </a:r>
            <a:r>
              <a:rPr lang="cs-CZ" altLang="zh-CN" dirty="0"/>
              <a:t>)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Fēng</a:t>
            </a:r>
            <a:r>
              <a:rPr lang="cs-CZ" dirty="0"/>
              <a:t> na řece </a:t>
            </a:r>
            <a:r>
              <a:rPr lang="cs-CZ" dirty="0" err="1"/>
              <a:t>Feng</a:t>
            </a:r>
            <a:r>
              <a:rPr lang="cs-CZ" dirty="0"/>
              <a:t> </a:t>
            </a:r>
            <a:r>
              <a:rPr lang="zh-CN" altLang="en-US" dirty="0"/>
              <a:t>沣河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Fēng</a:t>
            </a:r>
            <a:r>
              <a:rPr lang="cs-CZ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v provincii </a:t>
            </a:r>
            <a:r>
              <a:rPr lang="cs-CZ" dirty="0" err="1"/>
              <a:t>Šen</a:t>
            </a:r>
            <a:r>
              <a:rPr lang="cs-CZ" dirty="0"/>
              <a:t>-si, západně od dnešního Si-anu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Chao</a:t>
            </a:r>
            <a:r>
              <a:rPr lang="cs-CZ" dirty="0"/>
              <a:t> </a:t>
            </a:r>
            <a:r>
              <a:rPr lang="zh-CN" altLang="en-US" dirty="0"/>
              <a:t>镐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„Sídlo na řece </a:t>
            </a:r>
            <a:r>
              <a:rPr lang="cs-CZ" dirty="0" err="1"/>
              <a:t>Luo</a:t>
            </a:r>
            <a:r>
              <a:rPr lang="cs-CZ" dirty="0"/>
              <a:t>“ (</a:t>
            </a:r>
            <a:r>
              <a:rPr lang="cs-CZ" dirty="0" err="1"/>
              <a:t>Luo</a:t>
            </a:r>
            <a:r>
              <a:rPr lang="cs-CZ" dirty="0"/>
              <a:t>-i </a:t>
            </a:r>
            <a:r>
              <a:rPr lang="zh-CN" altLang="en-US" dirty="0"/>
              <a:t>雒邑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Luòyì</a:t>
            </a:r>
            <a:r>
              <a:rPr lang="cs-CZ" dirty="0"/>
              <a:t>) u dnešního </a:t>
            </a:r>
            <a:r>
              <a:rPr lang="cs-CZ" dirty="0" err="1"/>
              <a:t>Luo-jangu</a:t>
            </a:r>
            <a:r>
              <a:rPr lang="cs-CZ" dirty="0"/>
              <a:t> </a:t>
            </a:r>
            <a:r>
              <a:rPr lang="zh-CN" altLang="en-US" dirty="0"/>
              <a:t>洛阳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Luòyáng</a:t>
            </a:r>
            <a:r>
              <a:rPr lang="cs-CZ" dirty="0"/>
              <a:t> na východě </a:t>
            </a:r>
            <a:r>
              <a:rPr lang="cs-CZ" dirty="0" err="1"/>
              <a:t>Čouské</a:t>
            </a:r>
            <a:r>
              <a:rPr lang="cs-CZ" dirty="0"/>
              <a:t> říše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Čcheng-čou</a:t>
            </a:r>
            <a:r>
              <a:rPr lang="cs-CZ" dirty="0"/>
              <a:t> </a:t>
            </a:r>
            <a:r>
              <a:rPr lang="zh-CN" altLang="en-US" dirty="0"/>
              <a:t>成周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(„Vítězné </a:t>
            </a:r>
            <a:r>
              <a:rPr lang="cs-CZ" dirty="0" err="1"/>
              <a:t>Čou</a:t>
            </a:r>
            <a:r>
              <a:rPr lang="cs-CZ" dirty="0"/>
              <a:t>“) leželo nedaleko pozdějšího </a:t>
            </a:r>
            <a:r>
              <a:rPr lang="cs-CZ" dirty="0" err="1"/>
              <a:t>Luo</a:t>
            </a:r>
            <a:r>
              <a:rPr lang="cs-CZ" dirty="0"/>
              <a:t>-i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06" y="2489855"/>
            <a:ext cx="4951869" cy="32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Původ dynastie </a:t>
            </a:r>
            <a:r>
              <a:rPr lang="cs-CZ" sz="4000" dirty="0" err="1"/>
              <a:t>Čou</a:t>
            </a:r>
            <a:r>
              <a:rPr lang="cs-CZ" sz="4000" dirty="0"/>
              <a:t> – hlavní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776012" cy="3599316"/>
          </a:xfrm>
        </p:spPr>
        <p:txBody>
          <a:bodyPr>
            <a:normAutofit/>
          </a:bodyPr>
          <a:lstStyle/>
          <a:p>
            <a:r>
              <a:rPr lang="cs-CZ" dirty="0"/>
              <a:t>„ideologie hlavního města“</a:t>
            </a:r>
          </a:p>
          <a:p>
            <a:r>
              <a:rPr lang="cs-CZ" dirty="0"/>
              <a:t>„</a:t>
            </a:r>
            <a:r>
              <a:rPr lang="cs-CZ" dirty="0" err="1"/>
              <a:t>Čouský</a:t>
            </a:r>
            <a:r>
              <a:rPr lang="cs-CZ" dirty="0"/>
              <a:t> vévoda“ (</a:t>
            </a:r>
            <a:r>
              <a:rPr lang="cs-CZ" dirty="0" err="1"/>
              <a:t>Čou-kung</a:t>
            </a:r>
            <a:r>
              <a:rPr lang="cs-CZ" dirty="0"/>
              <a:t> </a:t>
            </a:r>
            <a:r>
              <a:rPr lang="zh-CN" altLang="en-US" dirty="0"/>
              <a:t>周公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/>
              <a:t>) - panovník sídla v </a:t>
            </a:r>
            <a:r>
              <a:rPr lang="cs-CZ" dirty="0" err="1"/>
              <a:t>Luo</a:t>
            </a:r>
            <a:r>
              <a:rPr lang="cs-CZ" dirty="0"/>
              <a:t>-i je protějškem Nejvyššího boha nebes a dárcem míru pro všechny</a:t>
            </a:r>
          </a:p>
          <a:p>
            <a:r>
              <a:rPr lang="cs-CZ" dirty="0"/>
              <a:t>nejstarší čínská lyrika se zmiňuje o stavbě měst</a:t>
            </a:r>
          </a:p>
          <a:p>
            <a:r>
              <a:rPr lang="cs-CZ" dirty="0"/>
              <a:t>založení města je popisováno jako událost, která je plánována z hlediska strategického a hospodářského</a:t>
            </a:r>
          </a:p>
          <a:p>
            <a:r>
              <a:rPr lang="cs-CZ" dirty="0"/>
              <a:t>měl v něm stát nejen chrám předků panovnické rodiny, nýbrž i oltář, před nímž by se shromažďovalo vojsko před válečným tažením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dynastie </a:t>
            </a:r>
            <a:r>
              <a:rPr lang="cs-CZ" dirty="0" err="1"/>
              <a:t>Čou</a:t>
            </a:r>
            <a:r>
              <a:rPr lang="cs-CZ" dirty="0"/>
              <a:t> – hlavní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Zvlášť velkou pozornost věnovala raná literatura městu </a:t>
            </a:r>
            <a:r>
              <a:rPr lang="cs-CZ" dirty="0" err="1"/>
              <a:t>Luo</a:t>
            </a:r>
            <a:r>
              <a:rPr lang="cs-CZ" dirty="0"/>
              <a:t>-i.</a:t>
            </a:r>
          </a:p>
          <a:p>
            <a:pPr>
              <a:lnSpc>
                <a:spcPct val="100000"/>
              </a:lnSpc>
            </a:pPr>
            <a:r>
              <a:rPr lang="cs-CZ" dirty="0"/>
              <a:t>ve spise „</a:t>
            </a:r>
            <a:r>
              <a:rPr lang="cs-CZ" dirty="0" err="1"/>
              <a:t>Čouské</a:t>
            </a:r>
            <a:r>
              <a:rPr lang="cs-CZ" dirty="0"/>
              <a:t> obřady“ (</a:t>
            </a:r>
            <a:r>
              <a:rPr lang="cs-CZ" i="1" dirty="0" err="1"/>
              <a:t>Čou</a:t>
            </a:r>
            <a:r>
              <a:rPr lang="cs-CZ" i="1" dirty="0"/>
              <a:t> </a:t>
            </a:r>
            <a:r>
              <a:rPr lang="cs-CZ" i="1" dirty="0" err="1"/>
              <a:t>li</a:t>
            </a:r>
            <a:r>
              <a:rPr lang="cs-CZ" i="1" dirty="0"/>
              <a:t> </a:t>
            </a:r>
            <a:r>
              <a:rPr lang="zh-CN" altLang="en-US" dirty="0"/>
              <a:t>周礼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dirty="0"/>
              <a:t>) v kapitole „</a:t>
            </a:r>
            <a:r>
              <a:rPr lang="cs-CZ" dirty="0" err="1"/>
              <a:t>Kchao-kung-ťi</a:t>
            </a:r>
            <a:r>
              <a:rPr lang="cs-CZ" dirty="0"/>
              <a:t>“ </a:t>
            </a:r>
            <a:r>
              <a:rPr lang="zh-CN" altLang="en-US" dirty="0"/>
              <a:t>考工记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Kǎogōng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jì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(Řemeslníkovy záznamy) popisováno jako královské město </a:t>
            </a:r>
            <a:r>
              <a:rPr lang="cs-CZ" i="1" dirty="0"/>
              <a:t>par excellence</a:t>
            </a:r>
          </a:p>
          <a:p>
            <a:pPr>
              <a:lnSpc>
                <a:spcPct val="100000"/>
              </a:lnSpc>
            </a:pPr>
            <a:r>
              <a:rPr lang="cs-CZ" dirty="0"/>
              <a:t>návod na založení hlavního města</a:t>
            </a:r>
          </a:p>
          <a:p>
            <a:pPr>
              <a:lnSpc>
                <a:spcPct val="100000"/>
              </a:lnSpc>
            </a:pPr>
            <a:r>
              <a:rPr lang="cs-CZ" dirty="0"/>
              <a:t>Město má být protkáno sítí paralelních přímých ulic směřujících do centra, k paláci a konečně mají být v blízkosti palácového centra rozmístěny některé důležité budovy a zařízení: chrám předků na východě, oltáře země a plodů na západě, audienční hala na jihu, tržiště na severu.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6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889067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504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Jméno </a:t>
            </a:r>
            <a:r>
              <a:rPr lang="cs-CZ" dirty="0" err="1"/>
              <a:t>Čou</a:t>
            </a:r>
            <a:r>
              <a:rPr lang="cs-CZ" dirty="0"/>
              <a:t> nacházíme opakovaně na věštebných kostech ze sklonku dynastie </a:t>
            </a:r>
            <a:r>
              <a:rPr lang="cs-CZ" dirty="0" err="1"/>
              <a:t>Šang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i="1" dirty="0" err="1"/>
              <a:t>fang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zh-CN" altLang="en-US" dirty="0"/>
              <a:t>周方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fāng</a:t>
            </a:r>
            <a:r>
              <a:rPr lang="cs-CZ" dirty="0"/>
              <a:t>) - jedno z území tvořícími </a:t>
            </a:r>
            <a:r>
              <a:rPr lang="cs-CZ" dirty="0" err="1"/>
              <a:t>šangský</a:t>
            </a:r>
            <a:r>
              <a:rPr lang="cs-CZ" dirty="0"/>
              <a:t> stát a jeho nejbližší okolí</a:t>
            </a:r>
          </a:p>
          <a:p>
            <a:pPr>
              <a:lnSpc>
                <a:spcPct val="100000"/>
              </a:lnSpc>
            </a:pPr>
            <a:r>
              <a:rPr lang="cs-CZ" dirty="0"/>
              <a:t>kolem 150 jich z nápisů na věštebných kostech známe jmény</a:t>
            </a:r>
          </a:p>
          <a:p>
            <a:pPr>
              <a:lnSpc>
                <a:spcPct val="100000"/>
              </a:lnSpc>
            </a:pPr>
            <a:r>
              <a:rPr lang="cs-CZ" dirty="0"/>
              <a:t>vztah k </a:t>
            </a:r>
            <a:r>
              <a:rPr lang="cs-CZ" dirty="0" err="1"/>
              <a:t>Šangům</a:t>
            </a:r>
            <a:r>
              <a:rPr lang="cs-CZ" dirty="0"/>
              <a:t> označován jako „přátelský“ či „nepřátelský“, u řady z nich se měnil z nepřátelství ve spojenectví</a:t>
            </a:r>
          </a:p>
          <a:p>
            <a:pPr>
              <a:lnSpc>
                <a:spcPct val="100000"/>
              </a:lnSpc>
            </a:pPr>
            <a:r>
              <a:rPr lang="cs-CZ" dirty="0"/>
              <a:t>stát </a:t>
            </a:r>
            <a:r>
              <a:rPr lang="cs-CZ" dirty="0" err="1"/>
              <a:t>Čou</a:t>
            </a:r>
            <a:r>
              <a:rPr lang="cs-CZ" dirty="0"/>
              <a:t> se jeví zprvu jako nepřítel dynastie </a:t>
            </a:r>
            <a:r>
              <a:rPr lang="cs-CZ" dirty="0" err="1"/>
              <a:t>Šang</a:t>
            </a:r>
            <a:r>
              <a:rPr lang="cs-CZ" dirty="0"/>
              <a:t>, pak jako spojenec pod její nadvládou</a:t>
            </a:r>
          </a:p>
          <a:p>
            <a:pPr>
              <a:lnSpc>
                <a:spcPct val="100000"/>
              </a:lnSpc>
            </a:pPr>
            <a:r>
              <a:rPr lang="cs-CZ" dirty="0"/>
              <a:t>lid </a:t>
            </a:r>
            <a:r>
              <a:rPr lang="cs-CZ" dirty="0" err="1"/>
              <a:t>Čou</a:t>
            </a:r>
            <a:r>
              <a:rPr lang="cs-CZ" dirty="0"/>
              <a:t> v době před porážkou dynastie </a:t>
            </a:r>
            <a:r>
              <a:rPr lang="cs-CZ" dirty="0" err="1"/>
              <a:t>Šang</a:t>
            </a:r>
            <a:r>
              <a:rPr lang="cs-CZ" dirty="0"/>
              <a:t> obětoval duchům zemřelých králů z rodu </a:t>
            </a:r>
            <a:r>
              <a:rPr lang="cs-CZ" dirty="0" err="1"/>
              <a:t>Šang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8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812" y="2340959"/>
            <a:ext cx="6626352" cy="3590544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21976" y="5741143"/>
            <a:ext cx="276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/>
              <a:t>Přibližné hranice území v 11./10. století př. n. l.</a:t>
            </a:r>
          </a:p>
        </p:txBody>
      </p:sp>
    </p:spTree>
    <p:extLst>
      <p:ext uri="{BB962C8B-B14F-4D97-AF65-F5344CB8AC3E}">
        <p14:creationId xmlns:p14="http://schemas.microsoft.com/office/powerpoint/2010/main" val="165505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07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příležitostné poznámky o původu plastronů (spodních částí želvích krunýřů) a lopatek, užívaných při věštění</a:t>
            </a:r>
          </a:p>
          <a:p>
            <a:pPr>
              <a:lnSpc>
                <a:spcPct val="100000"/>
              </a:lnSpc>
            </a:pPr>
            <a:r>
              <a:rPr lang="cs-CZ" dirty="0"/>
              <a:t>velikost a datum dodávky </a:t>
            </a:r>
          </a:p>
          <a:p>
            <a:pPr>
              <a:lnSpc>
                <a:spcPct val="100000"/>
              </a:lnSpc>
            </a:pPr>
            <a:r>
              <a:rPr lang="cs-CZ" dirty="0"/>
              <a:t>vypsání osob, jež se divinace (věštění) účastnily</a:t>
            </a:r>
          </a:p>
          <a:p>
            <a:pPr>
              <a:lnSpc>
                <a:spcPct val="100000"/>
              </a:lnSpc>
            </a:pPr>
            <a:r>
              <a:rPr lang="cs-CZ" dirty="0"/>
              <a:t>převoz věštebných kostí použitých na cestách do kultovního centra Siao-</a:t>
            </a:r>
            <a:r>
              <a:rPr lang="cs-CZ" dirty="0" err="1"/>
              <a:t>tchunu</a:t>
            </a:r>
            <a:r>
              <a:rPr lang="cs-CZ" dirty="0"/>
              <a:t> by se dal hodnotit jako svědectví účetnického myšlení </a:t>
            </a:r>
          </a:p>
          <a:p>
            <a:pPr>
              <a:lnSpc>
                <a:spcPct val="100000"/>
              </a:lnSpc>
            </a:pPr>
            <a:r>
              <a:rPr lang="cs-CZ" dirty="0"/>
              <a:t>stejně tak podrobné záznamy o počtu válečných zajatců, velikosti kořisti i počet zvířat složených na lovu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8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Wen-wang</a:t>
            </a:r>
            <a:r>
              <a:rPr lang="cs-CZ" dirty="0"/>
              <a:t>, „civilní král“ (</a:t>
            </a:r>
            <a:r>
              <a:rPr lang="zh-CN" altLang="en-US" dirty="0"/>
              <a:t>周文王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/>
              <a:t>zemř</a:t>
            </a:r>
            <a:r>
              <a:rPr lang="cs-CZ" dirty="0"/>
              <a:t>. asi 1046 př. n. l.), získal velký vliv silou svého charismatu a svých ctností a založil dynastii </a:t>
            </a:r>
            <a:r>
              <a:rPr lang="cs-CZ" dirty="0" err="1"/>
              <a:t>Čou</a:t>
            </a:r>
            <a:endParaRPr lang="cs-CZ" dirty="0"/>
          </a:p>
          <a:p>
            <a:r>
              <a:rPr lang="cs-CZ" dirty="0" err="1"/>
              <a:t>Wu-wang</a:t>
            </a:r>
            <a:r>
              <a:rPr lang="cs-CZ" dirty="0"/>
              <a:t>, „král-válečník“ (</a:t>
            </a:r>
            <a:r>
              <a:rPr lang="zh-CN" altLang="en-US" dirty="0"/>
              <a:t>周武王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/>
              <a:t>vládl asi 1046–1043 př. n. l.), připisuje se mu vojenská porážka dynastie </a:t>
            </a:r>
            <a:r>
              <a:rPr lang="cs-CZ" dirty="0" err="1"/>
              <a:t>Šang</a:t>
            </a:r>
            <a:endParaRPr lang="cs-CZ" dirty="0"/>
          </a:p>
          <a:p>
            <a:r>
              <a:rPr lang="cs-CZ" dirty="0" err="1"/>
              <a:t>Čou-kung</a:t>
            </a:r>
            <a:r>
              <a:rPr lang="cs-CZ" dirty="0"/>
              <a:t>, „</a:t>
            </a:r>
            <a:r>
              <a:rPr lang="cs-CZ" dirty="0" err="1"/>
              <a:t>Čouský</a:t>
            </a:r>
            <a:r>
              <a:rPr lang="cs-CZ" dirty="0"/>
              <a:t> vévoda“ (</a:t>
            </a:r>
            <a:r>
              <a:rPr lang="zh-CN" altLang="en-US" dirty="0"/>
              <a:t>周公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/>
              <a:t>), regent (asi 1042–? př. n. l.), vláda dynastie </a:t>
            </a:r>
            <a:r>
              <a:rPr lang="cs-CZ" dirty="0" err="1"/>
              <a:t>Čou</a:t>
            </a:r>
            <a:r>
              <a:rPr lang="cs-CZ" dirty="0"/>
              <a:t> nad dobytým územím se upevnila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95" y="2255652"/>
            <a:ext cx="1913364" cy="44158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255653"/>
            <a:ext cx="3657607" cy="44257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804" y="2255651"/>
            <a:ext cx="3932524" cy="44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bitva u Mu-</a:t>
            </a:r>
            <a:r>
              <a:rPr lang="cs-CZ" dirty="0" err="1"/>
              <a:t>jie</a:t>
            </a:r>
            <a:r>
              <a:rPr lang="cs-CZ" dirty="0"/>
              <a:t> (</a:t>
            </a:r>
            <a:r>
              <a:rPr lang="zh-CN" altLang="en-US" dirty="0"/>
              <a:t>牧野之战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Mùyě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zhàn</a:t>
            </a:r>
            <a:r>
              <a:rPr lang="cs-CZ" dirty="0"/>
              <a:t>), svedená kolem roku 1046 př. n. l. nedaleko posledního hlavního města dynastie </a:t>
            </a:r>
            <a:r>
              <a:rPr lang="cs-CZ" dirty="0" err="1"/>
              <a:t>Šang</a:t>
            </a:r>
            <a:endParaRPr lang="cs-CZ" dirty="0"/>
          </a:p>
          <a:p>
            <a:r>
              <a:rPr lang="cs-CZ" dirty="0"/>
              <a:t>znamenala konečné vítězství dynastie </a:t>
            </a:r>
            <a:r>
              <a:rPr lang="cs-CZ" dirty="0" err="1"/>
              <a:t>Čou</a:t>
            </a:r>
            <a:r>
              <a:rPr lang="cs-CZ" dirty="0"/>
              <a:t> a jejích spojenců, „mužů ze západních území“</a:t>
            </a:r>
          </a:p>
          <a:p>
            <a:r>
              <a:rPr lang="cs-CZ" dirty="0"/>
              <a:t>podle dějepisné tradice na straně </a:t>
            </a:r>
            <a:r>
              <a:rPr lang="cs-CZ" dirty="0" err="1"/>
              <a:t>Šang</a:t>
            </a:r>
            <a:r>
              <a:rPr lang="cs-CZ" dirty="0"/>
              <a:t> bojovalo 700 tisíc pěších vojáků</a:t>
            </a:r>
            <a:r>
              <a:rPr lang="cs-CZ" dirty="0">
                <a:solidFill>
                  <a:schemeClr val="accent5"/>
                </a:solidFill>
              </a:rPr>
              <a:t> (podle dnešních odhadů jich byla zhruba desetina tohoto množství)</a:t>
            </a:r>
            <a:r>
              <a:rPr lang="cs-CZ" dirty="0"/>
              <a:t>, které král </a:t>
            </a:r>
            <a:r>
              <a:rPr lang="cs-CZ" dirty="0" err="1"/>
              <a:t>Wu-wang</a:t>
            </a:r>
            <a:r>
              <a:rPr lang="cs-CZ" dirty="0"/>
              <a:t> porazil s pouhými 300 válečnými vozy, 45 tisíci prostých vojáků a 3 tisíci elitních válečníků</a:t>
            </a:r>
          </a:p>
          <a:p>
            <a:r>
              <a:rPr lang="cs-CZ" dirty="0"/>
              <a:t>datována: „21. až 27. dne druhého měsíce“ (11. nebo 13. rok </a:t>
            </a:r>
            <a:r>
              <a:rPr lang="cs-CZ" dirty="0" err="1"/>
              <a:t>Wu-wangovy</a:t>
            </a:r>
            <a:r>
              <a:rPr lang="cs-CZ" dirty="0"/>
              <a:t> vlády)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5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77" y="2228216"/>
            <a:ext cx="8263228" cy="437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6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504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i="1" dirty="0" err="1"/>
              <a:t>Šang</a:t>
            </a:r>
            <a:r>
              <a:rPr lang="cs-CZ" i="1" dirty="0"/>
              <a:t> </a:t>
            </a:r>
            <a:r>
              <a:rPr lang="cs-CZ" i="1" dirty="0" err="1"/>
              <a:t>šu</a:t>
            </a:r>
            <a:r>
              <a:rPr lang="cs-CZ" dirty="0"/>
              <a:t> - „Přísaha u Mu“ (</a:t>
            </a:r>
            <a:r>
              <a:rPr lang="cs-CZ" i="1" dirty="0"/>
              <a:t>Mu š’ </a:t>
            </a:r>
            <a:r>
              <a:rPr lang="zh-CN" altLang="en-US" dirty="0"/>
              <a:t>牧誓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shì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Wu-wang</a:t>
            </a:r>
            <a:r>
              <a:rPr lang="cs-CZ" dirty="0"/>
              <a:t> v něm obviňuje vládce dynastie </a:t>
            </a:r>
            <a:r>
              <a:rPr lang="cs-CZ" dirty="0" err="1"/>
              <a:t>Šang</a:t>
            </a:r>
            <a:r>
              <a:rPr lang="cs-CZ" dirty="0"/>
              <a:t>, že vzhledem ke svému mravně, nábožensky i společensky zavrženíhodnému chování a neúctě k vlastním příbuzným již nejsou hodni panovat</a:t>
            </a:r>
          </a:p>
          <a:p>
            <a:pPr>
              <a:lnSpc>
                <a:spcPct val="100000"/>
              </a:lnSpc>
            </a:pPr>
            <a:r>
              <a:rPr lang="cs-CZ" dirty="0"/>
              <a:t>vlastním vojákům pod pohrůžkou trestu smrti vybízí k neústupnému boji</a:t>
            </a:r>
          </a:p>
          <a:p>
            <a:pPr>
              <a:lnSpc>
                <a:spcPct val="100000"/>
              </a:lnSpc>
            </a:pPr>
            <a:r>
              <a:rPr lang="cs-CZ" dirty="0"/>
              <a:t>zároveň je vyzývá, aby pokud možno šetřili životy protivníků a brali zajatce, kteří by vítězné dynastii </a:t>
            </a:r>
            <a:r>
              <a:rPr lang="cs-CZ" dirty="0" err="1"/>
              <a:t>Čou</a:t>
            </a:r>
            <a:r>
              <a:rPr lang="cs-CZ" dirty="0"/>
              <a:t> mohli sloužit</a:t>
            </a:r>
          </a:p>
          <a:p>
            <a:pPr>
              <a:lnSpc>
                <a:spcPct val="100000"/>
              </a:lnSpc>
            </a:pPr>
            <a:r>
              <a:rPr lang="cs-CZ" dirty="0"/>
              <a:t>král </a:t>
            </a:r>
            <a:r>
              <a:rPr lang="cs-CZ" dirty="0" err="1"/>
              <a:t>Čou</a:t>
            </a:r>
            <a:r>
              <a:rPr lang="cs-CZ" dirty="0"/>
              <a:t> </a:t>
            </a:r>
            <a:r>
              <a:rPr lang="zh-CN" altLang="en-US" dirty="0"/>
              <a:t>纣王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Zhòu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[= poslední </a:t>
            </a:r>
            <a:r>
              <a:rPr lang="cs-CZ" dirty="0" err="1"/>
              <a:t>šangský</a:t>
            </a:r>
            <a:r>
              <a:rPr lang="cs-CZ" dirty="0"/>
              <a:t> král] </a:t>
            </a:r>
            <a:r>
              <a:rPr lang="cs-CZ" dirty="0">
                <a:cs typeface="Times New Roman" panose="02020603050405020304" pitchFamily="18" charset="0"/>
              </a:rPr>
              <a:t>–</a:t>
            </a:r>
            <a:r>
              <a:rPr lang="cs-CZ" dirty="0"/>
              <a:t> toto posmrtné jméno mu dali </a:t>
            </a:r>
            <a:r>
              <a:rPr lang="cs-CZ" dirty="0" err="1"/>
              <a:t>Čouové</a:t>
            </a:r>
            <a:r>
              <a:rPr lang="cs-CZ" dirty="0"/>
              <a:t>, znamená doslova „krutý, zhýralý“</a:t>
            </a:r>
          </a:p>
          <a:p>
            <a:pPr>
              <a:lnSpc>
                <a:spcPct val="100000"/>
              </a:lnSpc>
            </a:pPr>
            <a:r>
              <a:rPr lang="cs-CZ" altLang="zh-HK" dirty="0"/>
              <a:t>Fa </a:t>
            </a:r>
            <a:r>
              <a:rPr lang="zh-HK" altLang="en-US" dirty="0"/>
              <a:t>发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Fā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osobní jméno </a:t>
            </a:r>
            <a:r>
              <a:rPr lang="cs-CZ" dirty="0" err="1">
                <a:cs typeface="Times New Roman" panose="02020603050405020304" pitchFamily="18" charset="0"/>
              </a:rPr>
              <a:t>Wu-wanga</a:t>
            </a:r>
            <a:r>
              <a:rPr lang="cs-CZ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4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bitvě u Mu-</a:t>
            </a:r>
            <a:r>
              <a:rPr lang="cs-CZ" dirty="0" err="1"/>
              <a:t>jie</a:t>
            </a:r>
            <a:r>
              <a:rPr lang="cs-CZ" dirty="0"/>
              <a:t> následovaly další boje se spojenci dynastie straně </a:t>
            </a:r>
            <a:r>
              <a:rPr lang="cs-CZ" dirty="0" err="1"/>
              <a:t>Šang</a:t>
            </a:r>
            <a:r>
              <a:rPr lang="cs-CZ" dirty="0"/>
              <a:t> a během několika měsíců prý mnohé „státy“ podlehly nebo kapitulovaly – i když jejich počet (text udává 99 poražených a 652 dobrovolně se podrobivších) je fantasticky vysoký.</a:t>
            </a:r>
          </a:p>
          <a:p>
            <a:r>
              <a:rPr lang="cs-CZ" dirty="0" err="1"/>
              <a:t>Čou</a:t>
            </a:r>
            <a:r>
              <a:rPr lang="cs-CZ" dirty="0"/>
              <a:t> najala z poraženého vojska </a:t>
            </a:r>
            <a:r>
              <a:rPr lang="cs-CZ" dirty="0" err="1"/>
              <a:t>Šang</a:t>
            </a:r>
            <a:r>
              <a:rPr lang="cs-CZ" dirty="0"/>
              <a:t> osm jednotek, které byly umístěny ve východním hlavním městě jako stálé vojsko</a:t>
            </a:r>
          </a:p>
          <a:p>
            <a:r>
              <a:rPr lang="cs-CZ" dirty="0"/>
              <a:t>proti Východním I (</a:t>
            </a:r>
            <a:r>
              <a:rPr lang="zh-CN" altLang="en-US" dirty="0"/>
              <a:t>东夷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/>
              <a:t>, „Východní barbaři“) a </a:t>
            </a:r>
            <a:r>
              <a:rPr lang="cs-CZ" dirty="0" err="1"/>
              <a:t>Chuaj</a:t>
            </a:r>
            <a:r>
              <a:rPr lang="cs-CZ" dirty="0"/>
              <a:t> I (</a:t>
            </a:r>
            <a:r>
              <a:rPr lang="zh-CN" altLang="en-US" dirty="0"/>
              <a:t>淮夷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/>
              <a:t>, „Barbaři od řeky </a:t>
            </a:r>
            <a:r>
              <a:rPr lang="cs-CZ" dirty="0" err="1"/>
              <a:t>Chuaj</a:t>
            </a:r>
            <a:r>
              <a:rPr lang="cs-CZ" dirty="0"/>
              <a:t>“)</a:t>
            </a:r>
          </a:p>
          <a:p>
            <a:r>
              <a:rPr lang="cs-CZ" dirty="0"/>
              <a:t>na západě říše stálo dalších šest jednotek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4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42903"/>
          </a:xfrm>
        </p:spPr>
        <p:txBody>
          <a:bodyPr>
            <a:normAutofit/>
          </a:bodyPr>
          <a:lstStyle/>
          <a:p>
            <a:r>
              <a:rPr lang="cs-CZ" dirty="0" err="1"/>
              <a:t>Čouský</a:t>
            </a:r>
            <a:r>
              <a:rPr lang="cs-CZ" dirty="0"/>
              <a:t> vévoda (</a:t>
            </a:r>
            <a:r>
              <a:rPr lang="cs-CZ" dirty="0" err="1"/>
              <a:t>Čou-kung</a:t>
            </a:r>
            <a:r>
              <a:rPr lang="cs-CZ" dirty="0"/>
              <a:t>) – regent místo synovce, krále </a:t>
            </a:r>
            <a:r>
              <a:rPr lang="cs-CZ" dirty="0" err="1"/>
              <a:t>Čcheng-wanga</a:t>
            </a:r>
            <a:r>
              <a:rPr lang="cs-CZ" dirty="0"/>
              <a:t> (</a:t>
            </a:r>
            <a:r>
              <a:rPr lang="zh-CN" altLang="en-US" dirty="0"/>
              <a:t>周成王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1042–1006 př. n. l.)</a:t>
            </a:r>
          </a:p>
          <a:p>
            <a:r>
              <a:rPr lang="cs-CZ" dirty="0"/>
              <a:t>potlačil povstání </a:t>
            </a:r>
            <a:r>
              <a:rPr lang="cs-CZ" dirty="0" err="1"/>
              <a:t>Wu-kenga</a:t>
            </a:r>
            <a:r>
              <a:rPr lang="cs-CZ" dirty="0"/>
              <a:t> (</a:t>
            </a:r>
            <a:r>
              <a:rPr lang="zh-CN" altLang="en-US" dirty="0"/>
              <a:t>武庚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Gēng</a:t>
            </a:r>
            <a:r>
              <a:rPr lang="cs-CZ" dirty="0"/>
              <a:t>), syna posledního </a:t>
            </a:r>
            <a:r>
              <a:rPr lang="cs-CZ" dirty="0" err="1"/>
              <a:t>šangského</a:t>
            </a:r>
            <a:r>
              <a:rPr lang="cs-CZ" dirty="0"/>
              <a:t> krále, a strýců </a:t>
            </a:r>
            <a:r>
              <a:rPr lang="cs-CZ" dirty="0" err="1"/>
              <a:t>Čcheng-wanga</a:t>
            </a:r>
            <a:r>
              <a:rPr lang="cs-CZ" dirty="0"/>
              <a:t> („povstání tří strážců“, </a:t>
            </a:r>
            <a:r>
              <a:rPr lang="zh-HK" altLang="en-US" dirty="0"/>
              <a:t>三監之亂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luàn</a:t>
            </a:r>
            <a:r>
              <a:rPr lang="cs-CZ" dirty="0"/>
              <a:t>)</a:t>
            </a:r>
          </a:p>
          <a:p>
            <a:r>
              <a:rPr lang="cs-CZ" dirty="0" err="1"/>
              <a:t>Čou-kung</a:t>
            </a:r>
            <a:r>
              <a:rPr lang="cs-CZ" dirty="0"/>
              <a:t> je považován za jednoho z největších státníků čínských dějin</a:t>
            </a:r>
          </a:p>
          <a:p>
            <a:r>
              <a:rPr lang="cs-CZ" dirty="0"/>
              <a:t>připisováno autorství jedné z konfuciánských klasických knih, „</a:t>
            </a:r>
            <a:r>
              <a:rPr lang="cs-CZ" dirty="0" err="1"/>
              <a:t>Čouské</a:t>
            </a:r>
            <a:r>
              <a:rPr lang="cs-CZ" dirty="0"/>
              <a:t> obřady“ (</a:t>
            </a:r>
            <a:r>
              <a:rPr lang="cs-CZ" i="1" dirty="0" err="1"/>
              <a:t>Čou</a:t>
            </a:r>
            <a:r>
              <a:rPr lang="cs-CZ" i="1" dirty="0"/>
              <a:t> </a:t>
            </a:r>
            <a:r>
              <a:rPr lang="cs-CZ" i="1" dirty="0" err="1"/>
              <a:t>li</a:t>
            </a:r>
            <a:r>
              <a:rPr lang="cs-CZ" i="1" dirty="0"/>
              <a:t> </a:t>
            </a:r>
            <a:r>
              <a:rPr lang="zh-CN" altLang="en-US" dirty="0"/>
              <a:t>周禮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7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2815914" cy="270577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říjen 2004 – zahájen průzkum </a:t>
            </a:r>
            <a:r>
              <a:rPr lang="cs-CZ" dirty="0" err="1"/>
              <a:t>Čou-kungovy</a:t>
            </a:r>
            <a:r>
              <a:rPr lang="cs-CZ" dirty="0"/>
              <a:t> předpokládané hrobky u </a:t>
            </a:r>
            <a:r>
              <a:rPr lang="cs-CZ" dirty="0" err="1"/>
              <a:t>Čchi-šanu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19 velkých hrobů a 13 pohřebních jam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421" y="2336873"/>
            <a:ext cx="6831746" cy="39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7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92945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strategicky důležitá místa podél obou hlavních os severní Číny (jednu tvořila Žlutá řeka, druhou pohoří </a:t>
            </a:r>
            <a:r>
              <a:rPr lang="cs-CZ" dirty="0" err="1"/>
              <a:t>Tchaj-chang</a:t>
            </a:r>
            <a:r>
              <a:rPr lang="cs-CZ" dirty="0"/>
              <a:t> </a:t>
            </a:r>
            <a:r>
              <a:rPr lang="zh-CN" altLang="en-US" dirty="0"/>
              <a:t>太行山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Tàiháng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Shān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po konečném vojenském vítězství dynastie </a:t>
            </a:r>
            <a:r>
              <a:rPr lang="cs-CZ" dirty="0" err="1"/>
              <a:t>Čou</a:t>
            </a:r>
            <a:r>
              <a:rPr lang="cs-CZ" dirty="0"/>
              <a:t> nastalo období téměř nebo úplně bez válek</a:t>
            </a:r>
          </a:p>
          <a:p>
            <a:pPr>
              <a:lnSpc>
                <a:spcPct val="100000"/>
              </a:lnSpc>
            </a:pPr>
            <a:r>
              <a:rPr lang="cs-CZ" dirty="0"/>
              <a:t>vláda rodu </a:t>
            </a:r>
            <a:r>
              <a:rPr lang="cs-CZ" dirty="0" err="1"/>
              <a:t>Čou</a:t>
            </a:r>
            <a:r>
              <a:rPr lang="cs-CZ" dirty="0"/>
              <a:t> nad severní Čínou – od Kan-</a:t>
            </a:r>
            <a:r>
              <a:rPr lang="cs-CZ" dirty="0" err="1"/>
              <a:t>su</a:t>
            </a:r>
            <a:r>
              <a:rPr lang="cs-CZ" dirty="0"/>
              <a:t> na západě přes části provincií </a:t>
            </a:r>
            <a:r>
              <a:rPr lang="cs-CZ" dirty="0" err="1"/>
              <a:t>Šen</a:t>
            </a:r>
            <a:r>
              <a:rPr lang="cs-CZ" dirty="0"/>
              <a:t>-si, </a:t>
            </a:r>
            <a:r>
              <a:rPr lang="cs-CZ" dirty="0" err="1"/>
              <a:t>Šan</a:t>
            </a:r>
            <a:r>
              <a:rPr lang="cs-CZ" dirty="0"/>
              <a:t>-si, Che-</a:t>
            </a:r>
            <a:r>
              <a:rPr lang="cs-CZ" dirty="0" err="1"/>
              <a:t>nan</a:t>
            </a:r>
            <a:r>
              <a:rPr lang="cs-CZ" dirty="0"/>
              <a:t>, Che-</a:t>
            </a:r>
            <a:r>
              <a:rPr lang="cs-CZ" dirty="0" err="1"/>
              <a:t>pej</a:t>
            </a:r>
            <a:r>
              <a:rPr lang="cs-CZ" dirty="0"/>
              <a:t> a </a:t>
            </a:r>
            <a:r>
              <a:rPr lang="cs-CZ" dirty="0" err="1"/>
              <a:t>Ťiang-su</a:t>
            </a:r>
            <a:r>
              <a:rPr lang="cs-CZ" dirty="0"/>
              <a:t> – se mohla upevňovat</a:t>
            </a:r>
          </a:p>
          <a:p>
            <a:pPr>
              <a:lnSpc>
                <a:spcPct val="100000"/>
              </a:lnSpc>
            </a:pPr>
            <a:r>
              <a:rPr lang="cs-CZ" dirty="0"/>
              <a:t>za krále </a:t>
            </a:r>
            <a:r>
              <a:rPr lang="cs-CZ" dirty="0" err="1"/>
              <a:t>Kchang-wanga</a:t>
            </a:r>
            <a:r>
              <a:rPr lang="cs-CZ" dirty="0"/>
              <a:t> (</a:t>
            </a:r>
            <a:r>
              <a:rPr lang="zh-CN" altLang="en-US" dirty="0"/>
              <a:t>周康王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Kāng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1005/1003–978 př. n. l.) rozšířila dynastie svůj vliv na sever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9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6016314" cy="3599316"/>
          </a:xfrm>
        </p:spPr>
        <p:txBody>
          <a:bodyPr/>
          <a:lstStyle/>
          <a:p>
            <a:r>
              <a:rPr lang="cs-CZ" dirty="0"/>
              <a:t>jeho nástupce král </a:t>
            </a:r>
            <a:r>
              <a:rPr lang="cs-CZ" dirty="0" err="1"/>
              <a:t>Čao-wang</a:t>
            </a:r>
            <a:r>
              <a:rPr lang="cs-CZ" dirty="0"/>
              <a:t> (</a:t>
            </a:r>
            <a:r>
              <a:rPr lang="zh-CN" altLang="en-US" dirty="0"/>
              <a:t>周昭王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Zhāo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977/975–957 př. n. l.) se pokusil expandovat na jih</a:t>
            </a:r>
          </a:p>
          <a:p>
            <a:r>
              <a:rPr lang="cs-CZ" dirty="0" err="1"/>
              <a:t>Čchu</a:t>
            </a:r>
            <a:r>
              <a:rPr lang="cs-CZ" dirty="0"/>
              <a:t> </a:t>
            </a:r>
            <a:r>
              <a:rPr lang="zh-CN" altLang="en-US" dirty="0"/>
              <a:t>楚国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řeka </a:t>
            </a:r>
            <a:r>
              <a:rPr lang="cs-CZ" dirty="0" err="1"/>
              <a:t>Chan</a:t>
            </a:r>
            <a:r>
              <a:rPr lang="cs-CZ" dirty="0"/>
              <a:t> </a:t>
            </a:r>
            <a:r>
              <a:rPr lang="zh-CN" altLang="en-US" dirty="0"/>
              <a:t>汉江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741" y="2254906"/>
            <a:ext cx="3574483" cy="41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9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161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první skutečný čínský stát, který byl v každém případě pouze útvarem nepevným, ve formativním stadiu vývoje </a:t>
            </a:r>
          </a:p>
          <a:p>
            <a:pPr>
              <a:lnSpc>
                <a:spcPct val="100000"/>
              </a:lnSpc>
            </a:pPr>
            <a:r>
              <a:rPr lang="cs-CZ" dirty="0"/>
              <a:t>povědomí o určité soudržnosti a návaznosti na předcházející dynastii (či </a:t>
            </a:r>
            <a:r>
              <a:rPr lang="cs-CZ" dirty="0" err="1"/>
              <a:t>protostát</a:t>
            </a:r>
            <a:r>
              <a:rPr lang="cs-CZ" dirty="0"/>
              <a:t>) Sia existovalo, poněvadž v </a:t>
            </a:r>
            <a:r>
              <a:rPr lang="cs-CZ" dirty="0" err="1"/>
              <a:t>šangské</a:t>
            </a:r>
            <a:r>
              <a:rPr lang="cs-CZ" dirty="0"/>
              <a:t> době Číňané sami sebe označovali </a:t>
            </a:r>
            <a:r>
              <a:rPr lang="cs-CZ" dirty="0">
                <a:solidFill>
                  <a:srgbClr val="FFFF00"/>
                </a:solidFill>
              </a:rPr>
              <a:t>„všichni Sia“ </a:t>
            </a:r>
            <a:r>
              <a:rPr lang="cs-CZ" dirty="0"/>
              <a:t>– </a:t>
            </a:r>
            <a:r>
              <a:rPr lang="cs-CZ" i="1" dirty="0"/>
              <a:t>ču </a:t>
            </a:r>
            <a:r>
              <a:rPr lang="cs-CZ" i="1" dirty="0" err="1"/>
              <a:t>Sia</a:t>
            </a:r>
            <a:r>
              <a:rPr lang="cs-CZ" i="1" dirty="0"/>
              <a:t> </a:t>
            </a:r>
            <a:r>
              <a:rPr lang="zh-CN" altLang="en-US" dirty="0"/>
              <a:t>诸夏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 err="1"/>
              <a:t>šangský</a:t>
            </a:r>
            <a:r>
              <a:rPr lang="cs-CZ" dirty="0"/>
              <a:t> (</a:t>
            </a:r>
            <a:r>
              <a:rPr lang="cs-CZ" dirty="0" err="1"/>
              <a:t>jinský</a:t>
            </a:r>
            <a:r>
              <a:rPr lang="cs-CZ" dirty="0"/>
              <a:t>) stát se nevyznačoval výraznou jednotou a pevností</a:t>
            </a:r>
          </a:p>
          <a:p>
            <a:pPr>
              <a:lnSpc>
                <a:spcPct val="100000"/>
              </a:lnSpc>
            </a:pPr>
            <a:r>
              <a:rPr lang="cs-CZ" dirty="0"/>
              <a:t>přetrvával stav ze starších dob, kdy panovník jako představitel ústřední moci musel neustále usilovat o plnění vazalských povinností údělných vládců a tlumit jejich neustálé snahy po úplné nezávislosti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30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>
            <a:normAutofit/>
          </a:bodyPr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259" y="2092094"/>
            <a:ext cx="7819923" cy="44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8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>
            <a:normAutofit/>
          </a:bodyPr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35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Mu-</a:t>
            </a:r>
            <a:r>
              <a:rPr lang="cs-CZ" dirty="0" err="1"/>
              <a:t>wang</a:t>
            </a:r>
            <a:r>
              <a:rPr lang="cs-CZ" dirty="0"/>
              <a:t> </a:t>
            </a:r>
            <a:r>
              <a:rPr lang="zh-CN" altLang="en-US" dirty="0"/>
              <a:t>周穆王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956–918 př. n. l.</a:t>
            </a:r>
          </a:p>
          <a:p>
            <a:pPr>
              <a:lnSpc>
                <a:spcPct val="110000"/>
              </a:lnSpc>
            </a:pPr>
            <a:r>
              <a:rPr lang="cs-CZ" dirty="0"/>
              <a:t>reforma armády, byrokratizace říše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chemeClr val="accent5"/>
                </a:solidFill>
              </a:rPr>
              <a:t>Zatímco první králové rodu </a:t>
            </a:r>
            <a:r>
              <a:rPr lang="cs-CZ" dirty="0" err="1">
                <a:solidFill>
                  <a:schemeClr val="accent5"/>
                </a:solidFill>
              </a:rPr>
              <a:t>Čou</a:t>
            </a:r>
            <a:r>
              <a:rPr lang="cs-CZ" dirty="0">
                <a:solidFill>
                  <a:schemeClr val="accent5"/>
                </a:solidFill>
              </a:rPr>
              <a:t> vládli díky svému charismatu, nyní královská moc byla vykonávána i omezována prostřednictvím byrokracie.</a:t>
            </a:r>
          </a:p>
          <a:p>
            <a:pPr>
              <a:lnSpc>
                <a:spcPct val="110000"/>
              </a:lnSpc>
            </a:pPr>
            <a:r>
              <a:rPr lang="cs-CZ" dirty="0"/>
              <a:t>v </a:t>
            </a:r>
            <a:r>
              <a:rPr lang="cs-CZ" i="1" dirty="0"/>
              <a:t>Š’ </a:t>
            </a:r>
            <a:r>
              <a:rPr lang="cs-CZ" i="1" dirty="0" err="1"/>
              <a:t>ťi</a:t>
            </a:r>
            <a:r>
              <a:rPr lang="cs-CZ" dirty="0"/>
              <a:t> je období krále I-</a:t>
            </a:r>
            <a:r>
              <a:rPr lang="cs-CZ" dirty="0" err="1"/>
              <a:t>wanga</a:t>
            </a:r>
            <a:r>
              <a:rPr lang="cs-CZ" dirty="0"/>
              <a:t> (</a:t>
            </a:r>
            <a:r>
              <a:rPr lang="zh-CN" altLang="en-US" dirty="0"/>
              <a:t>周懿王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Yì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899/897–873 př. n. l.) považováno za období úpadku</a:t>
            </a:r>
          </a:p>
          <a:p>
            <a:pPr>
              <a:lnSpc>
                <a:spcPct val="110000"/>
              </a:lnSpc>
            </a:pPr>
            <a:r>
              <a:rPr lang="cs-CZ" dirty="0"/>
              <a:t>„Bambusové letopisy“ píší o útocích barbarů na hlavní město a zmiňují se o násilném odstranění krále nebo jeho vypuzení do exilu</a:t>
            </a:r>
          </a:p>
          <a:p>
            <a:pPr>
              <a:lnSpc>
                <a:spcPct val="110000"/>
              </a:lnSpc>
            </a:pPr>
            <a:r>
              <a:rPr lang="cs-CZ" dirty="0"/>
              <a:t>I-</a:t>
            </a:r>
            <a:r>
              <a:rPr lang="cs-CZ" dirty="0" err="1"/>
              <a:t>wang</a:t>
            </a:r>
            <a:r>
              <a:rPr lang="cs-CZ" dirty="0"/>
              <a:t> (</a:t>
            </a:r>
            <a:r>
              <a:rPr lang="zh-CN" altLang="en-US" dirty="0"/>
              <a:t>周夷王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865-858 př. n. l.) zase nedokázal pouhou autoritou svého slova urovnat spor o nástupnictví ve státě </a:t>
            </a:r>
            <a:r>
              <a:rPr lang="cs-CZ" dirty="0" err="1"/>
              <a:t>Čchi</a:t>
            </a:r>
            <a:r>
              <a:rPr lang="cs-CZ" dirty="0"/>
              <a:t> </a:t>
            </a:r>
            <a:r>
              <a:rPr lang="zh-CN" altLang="en-US" dirty="0"/>
              <a:t>齐国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a musel zasáhnout vojensky</a:t>
            </a:r>
            <a:endParaRPr lang="cs-CZ" dirty="0">
              <a:solidFill>
                <a:schemeClr val="accent5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7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049134" cy="1080938"/>
          </a:xfrm>
        </p:spPr>
        <p:txBody>
          <a:bodyPr>
            <a:normAutofit/>
          </a:bodyPr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90821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Li-wang</a:t>
            </a:r>
            <a:r>
              <a:rPr lang="cs-CZ" dirty="0"/>
              <a:t> (</a:t>
            </a:r>
            <a:r>
              <a:rPr lang="zh-CN" altLang="en-US" dirty="0"/>
              <a:t>周厉王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857/853–842 př. n. l., zemřel 828 př. n. l.)</a:t>
            </a:r>
          </a:p>
          <a:p>
            <a:r>
              <a:rPr lang="cs-CZ" dirty="0"/>
              <a:t>vojska jižních barbarů I (</a:t>
            </a:r>
            <a:r>
              <a:rPr lang="zh-HK" altLang="en-US" dirty="0"/>
              <a:t>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/>
              <a:t>) zaútočila několikrát na rovinu řeky </a:t>
            </a:r>
            <a:r>
              <a:rPr lang="cs-CZ" dirty="0" err="1"/>
              <a:t>Luo</a:t>
            </a:r>
            <a:r>
              <a:rPr lang="cs-CZ" dirty="0"/>
              <a:t>, později napadli i západní barbaři údolí řeky </a:t>
            </a:r>
            <a:r>
              <a:rPr lang="cs-CZ" dirty="0" err="1"/>
              <a:t>Wej</a:t>
            </a:r>
            <a:endParaRPr lang="cs-CZ" dirty="0"/>
          </a:p>
          <a:p>
            <a:r>
              <a:rPr lang="cs-CZ" dirty="0"/>
              <a:t>král poslán do exilu na řece Fen </a:t>
            </a:r>
            <a:r>
              <a:rPr lang="zh-CN" altLang="en-US" dirty="0"/>
              <a:t>汾河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Fén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(provincie </a:t>
            </a:r>
            <a:r>
              <a:rPr lang="cs-CZ" dirty="0" err="1"/>
              <a:t>Šan</a:t>
            </a:r>
            <a:r>
              <a:rPr lang="cs-CZ" dirty="0"/>
              <a:t>-si)</a:t>
            </a:r>
          </a:p>
          <a:p>
            <a:r>
              <a:rPr lang="cs-CZ" dirty="0">
                <a:solidFill>
                  <a:schemeClr val="accent5"/>
                </a:solidFill>
              </a:rPr>
              <a:t>interregnum 842/841–828 př. n. l. </a:t>
            </a:r>
            <a:r>
              <a:rPr lang="cs-CZ" dirty="0"/>
              <a:t>– </a:t>
            </a:r>
            <a:r>
              <a:rPr lang="cs-CZ" dirty="0" err="1"/>
              <a:t>Kung</a:t>
            </a:r>
            <a:r>
              <a:rPr lang="cs-CZ" dirty="0"/>
              <a:t>-che (</a:t>
            </a:r>
            <a:r>
              <a:rPr lang="zh-CN" altLang="en-US" dirty="0"/>
              <a:t>共和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/>
              <a:t>, doslova: „společná harmonie“)</a:t>
            </a:r>
          </a:p>
          <a:p>
            <a:pPr lvl="1"/>
            <a:r>
              <a:rPr lang="cs-CZ" dirty="0"/>
              <a:t>a) vládli buď společně vévodové </a:t>
            </a:r>
            <a:r>
              <a:rPr lang="cs-CZ" dirty="0" err="1"/>
              <a:t>Šao-kung</a:t>
            </a:r>
            <a:r>
              <a:rPr lang="cs-CZ" dirty="0"/>
              <a:t> </a:t>
            </a:r>
            <a:r>
              <a:rPr lang="zh-CN" altLang="en-US" dirty="0"/>
              <a:t>召公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Shào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a </a:t>
            </a:r>
            <a:r>
              <a:rPr lang="cs-CZ" dirty="0" err="1"/>
              <a:t>Čou-kung</a:t>
            </a:r>
            <a:r>
              <a:rPr lang="cs-CZ" dirty="0"/>
              <a:t> </a:t>
            </a:r>
            <a:r>
              <a:rPr lang="zh-CN" altLang="en-US" dirty="0"/>
              <a:t>周公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b) </a:t>
            </a:r>
            <a:r>
              <a:rPr lang="cs-CZ" dirty="0"/>
              <a:t>nebo jistý hrabě </a:t>
            </a:r>
            <a:r>
              <a:rPr lang="cs-CZ" dirty="0" err="1"/>
              <a:t>Kung</a:t>
            </a:r>
            <a:r>
              <a:rPr lang="cs-CZ" dirty="0"/>
              <a:t>-po </a:t>
            </a:r>
            <a:r>
              <a:rPr lang="zh-CN" altLang="en-US" dirty="0"/>
              <a:t>共伯 </a:t>
            </a:r>
            <a:r>
              <a:rPr lang="cs-CZ" i="1" dirty="0" err="1"/>
              <a:t>Gòng</a:t>
            </a:r>
            <a:r>
              <a:rPr lang="cs-CZ" i="1" dirty="0"/>
              <a:t> </a:t>
            </a:r>
            <a:r>
              <a:rPr lang="cs-CZ" i="1" dirty="0" err="1"/>
              <a:t>Bó</a:t>
            </a:r>
            <a:r>
              <a:rPr lang="cs-CZ" dirty="0"/>
              <a:t> (osobním jménem Che </a:t>
            </a:r>
            <a:r>
              <a:rPr lang="zh-CN" altLang="en-US" dirty="0"/>
              <a:t>和 </a:t>
            </a:r>
            <a:r>
              <a:rPr lang="cs-CZ" i="1" dirty="0" err="1"/>
              <a:t>Hé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5"/>
                </a:solidFill>
              </a:rPr>
              <a:t>rok 841 př. n. l. </a:t>
            </a:r>
            <a:r>
              <a:rPr lang="cs-CZ" dirty="0"/>
              <a:t>je považován za první spolehlivé datum čínských dějin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7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Süan-wang</a:t>
            </a:r>
            <a:r>
              <a:rPr lang="cs-CZ" dirty="0"/>
              <a:t> (</a:t>
            </a:r>
            <a:r>
              <a:rPr lang="zh-CN" altLang="en-US" dirty="0"/>
              <a:t>周宣王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827/825–782 př. n. l.)</a:t>
            </a:r>
          </a:p>
          <a:p>
            <a:r>
              <a:rPr lang="cs-CZ" dirty="0"/>
              <a:t>několik úspěšných protiútoků na západní barbary, vojensky znovu ovládl jižní barbary </a:t>
            </a:r>
            <a:r>
              <a:rPr lang="cs-CZ" dirty="0" err="1"/>
              <a:t>Chuaj</a:t>
            </a:r>
            <a:r>
              <a:rPr lang="cs-CZ" dirty="0"/>
              <a:t> I (</a:t>
            </a:r>
            <a:r>
              <a:rPr lang="zh-CN" altLang="en-US" dirty="0"/>
              <a:t>淮夷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/>
              <a:t>)</a:t>
            </a:r>
          </a:p>
          <a:p>
            <a:r>
              <a:rPr lang="cs-CZ" dirty="0" err="1"/>
              <a:t>Jou-wang</a:t>
            </a:r>
            <a:r>
              <a:rPr lang="cs-CZ" dirty="0"/>
              <a:t> (</a:t>
            </a:r>
            <a:r>
              <a:rPr lang="zh-CN" altLang="en-US" dirty="0"/>
              <a:t>周幽王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795–771, vládl 781–771 př. n. l.)</a:t>
            </a:r>
          </a:p>
          <a:p>
            <a:r>
              <a:rPr lang="cs-CZ" dirty="0"/>
              <a:t>v druhém roce jeho panování vyschly v důsledku zemětřesení řeky </a:t>
            </a:r>
            <a:r>
              <a:rPr lang="cs-CZ" dirty="0" err="1"/>
              <a:t>Ťing</a:t>
            </a:r>
            <a:r>
              <a:rPr lang="cs-CZ" dirty="0"/>
              <a:t> </a:t>
            </a:r>
            <a:r>
              <a:rPr lang="zh-CN" altLang="en-US" dirty="0"/>
              <a:t>泾河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</a:t>
            </a:r>
            <a:r>
              <a:rPr lang="zh-CN" altLang="en-US" dirty="0"/>
              <a:t>泾水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Shuǐ</a:t>
            </a:r>
            <a:r>
              <a:rPr lang="cs-CZ" dirty="0"/>
              <a:t>), </a:t>
            </a:r>
            <a:r>
              <a:rPr lang="cs-CZ" dirty="0" err="1"/>
              <a:t>Wej</a:t>
            </a:r>
            <a:r>
              <a:rPr lang="cs-CZ" dirty="0"/>
              <a:t> </a:t>
            </a:r>
            <a:r>
              <a:rPr lang="zh-CN" altLang="en-US" dirty="0"/>
              <a:t>渭河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a </a:t>
            </a:r>
            <a:r>
              <a:rPr lang="cs-CZ" dirty="0" err="1"/>
              <a:t>Luo</a:t>
            </a:r>
            <a:r>
              <a:rPr lang="cs-CZ" dirty="0"/>
              <a:t> </a:t>
            </a:r>
            <a:r>
              <a:rPr lang="zh-CN" altLang="en-US" dirty="0"/>
              <a:t>洛河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Luò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cs-CZ" dirty="0"/>
              <a:t>, hlavní přítoky Žluté řeky, což bylo vykládáno jako předzvěst zániku dynastie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  <p:pic>
        <p:nvPicPr>
          <p:cNvPr id="1026" name="Picture 2" descr="http://p1.s.hjfile.cn/thread/201203/20120327101450745_54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21" y="2336873"/>
            <a:ext cx="3522382" cy="34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853" y="2336872"/>
            <a:ext cx="3936771" cy="345451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301285" y="5790593"/>
            <a:ext cx="642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konkubína </a:t>
            </a:r>
            <a:r>
              <a:rPr lang="cs-CZ" dirty="0" err="1">
                <a:solidFill>
                  <a:schemeClr val="accent5"/>
                </a:solidFill>
              </a:rPr>
              <a:t>Pao</a:t>
            </a:r>
            <a:r>
              <a:rPr lang="cs-CZ" dirty="0">
                <a:solidFill>
                  <a:schemeClr val="accent5"/>
                </a:solidFill>
              </a:rPr>
              <a:t> S’ </a:t>
            </a:r>
            <a:r>
              <a:rPr lang="zh-CN" altLang="en-US" dirty="0">
                <a:solidFill>
                  <a:schemeClr val="accent5"/>
                </a:solidFill>
              </a:rPr>
              <a:t>褒姒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r>
              <a:rPr lang="cs-CZ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  <a:r>
              <a:rPr lang="cs-CZ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accent5"/>
                </a:solidFill>
                <a:cs typeface="Times New Roman" panose="02020603050405020304" pitchFamily="18" charset="0"/>
              </a:rPr>
              <a:t>v představách dnešních umělců</a:t>
            </a:r>
          </a:p>
        </p:txBody>
      </p:sp>
    </p:spTree>
    <p:extLst>
      <p:ext uri="{BB962C8B-B14F-4D97-AF65-F5344CB8AC3E}">
        <p14:creationId xmlns:p14="http://schemas.microsoft.com/office/powerpoint/2010/main" val="374610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Dynastie Západní </a:t>
            </a:r>
            <a:r>
              <a:rPr lang="cs-CZ" dirty="0" err="1"/>
              <a:t>Čou</a:t>
            </a:r>
            <a:r>
              <a:rPr lang="cs-CZ" dirty="0"/>
              <a:t> (asi 1045–771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„Psí barbaři“ (</a:t>
            </a:r>
            <a:r>
              <a:rPr lang="cs-CZ" dirty="0" err="1"/>
              <a:t>Čchüan</a:t>
            </a:r>
            <a:r>
              <a:rPr lang="cs-CZ" dirty="0"/>
              <a:t> </a:t>
            </a:r>
            <a:r>
              <a:rPr lang="cs-CZ" dirty="0" err="1"/>
              <a:t>Žung</a:t>
            </a:r>
            <a:r>
              <a:rPr lang="cs-CZ" dirty="0"/>
              <a:t> </a:t>
            </a:r>
            <a:r>
              <a:rPr lang="zh-CN" altLang="en-US" dirty="0"/>
              <a:t>犬戎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Quǎn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Róng</a:t>
            </a:r>
            <a:r>
              <a:rPr lang="cs-CZ" dirty="0"/>
              <a:t>)</a:t>
            </a:r>
          </a:p>
          <a:p>
            <a:r>
              <a:rPr lang="cs-CZ" dirty="0" err="1"/>
              <a:t>Jou-wang</a:t>
            </a:r>
            <a:r>
              <a:rPr lang="cs-CZ" dirty="0"/>
              <a:t> zabit 771 př. n. l. při útoku na hlavní město</a:t>
            </a:r>
          </a:p>
          <a:p>
            <a:r>
              <a:rPr lang="cs-CZ" dirty="0" err="1"/>
              <a:t>Ťin</a:t>
            </a:r>
            <a:r>
              <a:rPr lang="cs-CZ" dirty="0"/>
              <a:t> </a:t>
            </a:r>
            <a:r>
              <a:rPr lang="zh-CN" altLang="en-US" dirty="0"/>
              <a:t>晋国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a </a:t>
            </a:r>
            <a:r>
              <a:rPr lang="cs-CZ" dirty="0" err="1"/>
              <a:t>Čchin</a:t>
            </a:r>
            <a:r>
              <a:rPr lang="cs-CZ" dirty="0"/>
              <a:t> </a:t>
            </a:r>
            <a:r>
              <a:rPr lang="zh-CN" altLang="en-US" dirty="0"/>
              <a:t>秦国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/>
              <a:t>Pching-wang</a:t>
            </a:r>
            <a:r>
              <a:rPr lang="cs-CZ" dirty="0"/>
              <a:t> (</a:t>
            </a:r>
            <a:r>
              <a:rPr lang="zh-CN" altLang="en-US" dirty="0"/>
              <a:t>周平王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Píng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770–720 př. n. l.)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3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Šangský stát a společnost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2924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tuto situaci lze zčásti ilustrovat citátem z díla konfuciánského filosofa Mencia </a:t>
            </a:r>
            <a:r>
              <a:rPr lang="zh-CN" altLang="en-US" dirty="0"/>
              <a:t>孟子</a:t>
            </a:r>
            <a:r>
              <a:rPr lang="cs-CZ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Mèngzǐ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dirty="0">
                <a:solidFill>
                  <a:srgbClr val="FFFF00"/>
                </a:solidFill>
              </a:rPr>
              <a:t>„Syn nebes konal inspekční cesty po územích údělných vládců. Vládci přicházeli ke dvoru Syna nebes, aby tam podali zprávu o výkonu svých úředních povinností.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dirty="0">
                <a:solidFill>
                  <a:srgbClr val="FFFF00"/>
                </a:solidFill>
              </a:rPr>
              <a:t>Na jaře byla kontrolována orba a podpory se dostalo tomu, kdo měl nedostatek. (…) Když přijel (Syn nebes) do kraje, kde se začala osvojovat nová půda a kde byla pole dobře obdělána, byl vládce odměněn rozšířením svého území. (…)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dirty="0">
                <a:solidFill>
                  <a:srgbClr val="FFFF00"/>
                </a:solidFill>
              </a:rPr>
              <a:t>Jestliže vládce jednou zanedbal příchod ke dvoru, byla jeho hodnost snížena. Když se toho dopustil dvakrát, bylo zmenšeno jeho území. Pokud se nedostavil ani potřetí, odstranila jej vojska říše z jeho údělu.“</a:t>
            </a:r>
            <a:endParaRPr lang="cs-CZ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81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7699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domovina </a:t>
            </a:r>
            <a:r>
              <a:rPr lang="cs-CZ" dirty="0" err="1"/>
              <a:t>Šangů</a:t>
            </a:r>
            <a:r>
              <a:rPr lang="cs-CZ" dirty="0"/>
              <a:t> v severní Číně byla kolem roku 1200 př. n. l. o něco teplejší a také bohatší na srážky než dnes</a:t>
            </a:r>
          </a:p>
          <a:p>
            <a:pPr>
              <a:lnSpc>
                <a:spcPct val="100000"/>
              </a:lnSpc>
            </a:pPr>
            <a:r>
              <a:rPr lang="cs-CZ" dirty="0"/>
              <a:t>měla i během nynějších jarních suchých měsíců výsevu a sadby dostatek srážek</a:t>
            </a:r>
          </a:p>
          <a:p>
            <a:pPr>
              <a:lnSpc>
                <a:spcPct val="100000"/>
              </a:lnSpc>
            </a:pPr>
            <a:r>
              <a:rPr lang="cs-CZ" dirty="0"/>
              <a:t>nápisy na věštebných kostech: hlásí déšť, nikoli sníh po celý rok, znají dlouhé, jakoby monzunové deště a dokládají dvě sklizně ročně</a:t>
            </a:r>
          </a:p>
          <a:p>
            <a:pPr>
              <a:lnSpc>
                <a:spcPct val="100000"/>
              </a:lnSpc>
            </a:pPr>
            <a:r>
              <a:rPr lang="cs-CZ" dirty="0"/>
              <a:t>jádrová oblast pozdní dynastie Šang patrně nabízela lepší podmínky rovněž pro lov jako další zdroj potravy</a:t>
            </a:r>
          </a:p>
          <a:p>
            <a:pPr>
              <a:lnSpc>
                <a:spcPct val="100000"/>
              </a:lnSpc>
            </a:pPr>
            <a:r>
              <a:rPr lang="cs-CZ" dirty="0"/>
              <a:t>byli zde sloni, vyhýbající se chladu, tygři, medvědi a vlci, kteří dávají přednost lesnaté krajině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Šangské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769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pěstovalo se především proso, navíc různé druhy rýže, rovněž pšenice, jež se používala hlavně v rituálech, částečně se však dovážela</a:t>
            </a:r>
          </a:p>
          <a:p>
            <a:pPr>
              <a:lnSpc>
                <a:spcPct val="100000"/>
              </a:lnSpc>
            </a:pPr>
            <a:r>
              <a:rPr lang="cs-CZ" dirty="0"/>
              <a:t>je doloženo pěstování zeleniny, ovocných stromů, kaštanovníků (</a:t>
            </a:r>
            <a:r>
              <a:rPr lang="cs-CZ" i="1" dirty="0" err="1"/>
              <a:t>Castanea</a:t>
            </a:r>
            <a:r>
              <a:rPr lang="cs-CZ" i="1" dirty="0"/>
              <a:t> </a:t>
            </a:r>
            <a:r>
              <a:rPr lang="cs-CZ" i="1" dirty="0" err="1"/>
              <a:t>mollissima</a:t>
            </a:r>
            <a:r>
              <a:rPr lang="cs-CZ" dirty="0"/>
              <a:t>) a morušovníků</a:t>
            </a:r>
          </a:p>
          <a:p>
            <a:pPr>
              <a:lnSpc>
                <a:spcPct val="100000"/>
              </a:lnSpc>
            </a:pPr>
            <a:r>
              <a:rPr lang="cs-CZ" dirty="0"/>
              <a:t>rolníci používali dřevěná </a:t>
            </a:r>
            <a:r>
              <a:rPr lang="cs-CZ" dirty="0" err="1"/>
              <a:t>rypátka</a:t>
            </a:r>
            <a:r>
              <a:rPr lang="cs-CZ" dirty="0"/>
              <a:t> a vidlice s nášlapnou hranou, rýče, motyky, kamenné sekery a </a:t>
            </a:r>
            <a:r>
              <a:rPr lang="cs-CZ" dirty="0" err="1"/>
              <a:t>kamenomlaty</a:t>
            </a:r>
            <a:r>
              <a:rPr lang="cs-CZ" dirty="0"/>
              <a:t>, rovněž srpovité a podlouhlé nože ke sklizni, avšak kupodivu žádné bronzové nástroje, jak by se snad dalo usuzovat z vysoce vyvinuté technologie bronzu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60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ín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10290</TotalTime>
  <Words>5329</Words>
  <Application>Microsoft Office PowerPoint</Application>
  <PresentationFormat>Širokoúhlá obrazovka</PresentationFormat>
  <Paragraphs>393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Times New Roman</vt:lpstr>
      <vt:lpstr>Calibri</vt:lpstr>
      <vt:lpstr>Trebuchet MS</vt:lpstr>
      <vt:lpstr>Wingdings</vt:lpstr>
      <vt:lpstr>Arial</vt:lpstr>
      <vt:lpstr>Berlín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Šangské hospodářství</vt:lpstr>
      <vt:lpstr>Šangské hospodářství</vt:lpstr>
      <vt:lpstr>Šangské hospodářství</vt:lpstr>
      <vt:lpstr>Šangské hospodářství</vt:lpstr>
      <vt:lpstr>Šangské hospodářství</vt:lpstr>
      <vt:lpstr>Šangské náboženství</vt:lpstr>
      <vt:lpstr>Šangské náboženství</vt:lpstr>
      <vt:lpstr>Šangské vojenství a válečnictví</vt:lpstr>
      <vt:lpstr>Šangské vojenství a válečnictví</vt:lpstr>
      <vt:lpstr>Šangské vojenství a válečnictví</vt:lpstr>
      <vt:lpstr>Šangské vojenství a válečnictví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Kapitoly z dějin čínského starověku  (do začátku 3. století n. l.)</vt:lpstr>
      <vt:lpstr>Obecný úvod</vt:lpstr>
      <vt:lpstr>Obecný úvod</vt:lpstr>
      <vt:lpstr>Dynastie Čou (asi 1045–256/249 př. n. l.) – úvod </vt:lpstr>
      <vt:lpstr>Dynastie Čou (asi 1045–256/249 př. n. l.) – úvod</vt:lpstr>
      <vt:lpstr>Dynastie Čou (asi 1045–256/249 př. n. l.) – úvod</vt:lpstr>
      <vt:lpstr>Dynastie Čou (asi 1045–256/249 př. n. l.) – úvod</vt:lpstr>
      <vt:lpstr>Prameny</vt:lpstr>
      <vt:lpstr>Prameny</vt:lpstr>
      <vt:lpstr>Prameny – nápisy na bronzech</vt:lpstr>
      <vt:lpstr>Prameny – nápisy na bronzech</vt:lpstr>
      <vt:lpstr>Prameny – nápisy na bronzech</vt:lpstr>
      <vt:lpstr>Prameny – nápisy na bronzech</vt:lpstr>
      <vt:lpstr>Prameny – nápisy na bronzech</vt:lpstr>
      <vt:lpstr>Původ dynastie Čou – předdynastické období</vt:lpstr>
      <vt:lpstr>Původ dynastie Čou – předdynastické období</vt:lpstr>
      <vt:lpstr>Původ dynastie Čou – předdynastické období</vt:lpstr>
      <vt:lpstr>Původ dynastie Čou – hlavní města</vt:lpstr>
      <vt:lpstr>Původ dynastie Čou – hlavní města</vt:lpstr>
      <vt:lpstr>Původ dynastie Čou – hlavní města</vt:lpstr>
      <vt:lpstr>Původ dynastie Čou – hlavní města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623</cp:revision>
  <dcterms:created xsi:type="dcterms:W3CDTF">2013-12-02T12:36:56Z</dcterms:created>
  <dcterms:modified xsi:type="dcterms:W3CDTF">2021-03-01T06:28:17Z</dcterms:modified>
</cp:coreProperties>
</file>