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977" r:id="rId1"/>
  </p:sldMasterIdLst>
  <p:notesMasterIdLst>
    <p:notesMasterId r:id="rId59"/>
  </p:notesMasterIdLst>
  <p:sldIdLst>
    <p:sldId id="292" r:id="rId2"/>
    <p:sldId id="293" r:id="rId3"/>
    <p:sldId id="294" r:id="rId4"/>
    <p:sldId id="295" r:id="rId5"/>
    <p:sldId id="302" r:id="rId6"/>
    <p:sldId id="303" r:id="rId7"/>
    <p:sldId id="301" r:id="rId8"/>
    <p:sldId id="296" r:id="rId9"/>
    <p:sldId id="297" r:id="rId10"/>
    <p:sldId id="298" r:id="rId11"/>
    <p:sldId id="299" r:id="rId12"/>
    <p:sldId id="304" r:id="rId13"/>
    <p:sldId id="300" r:id="rId14"/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305" r:id="rId23"/>
    <p:sldId id="264" r:id="rId24"/>
    <p:sldId id="306" r:id="rId25"/>
    <p:sldId id="265" r:id="rId26"/>
    <p:sldId id="266" r:id="rId27"/>
    <p:sldId id="307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308" r:id="rId43"/>
    <p:sldId id="281" r:id="rId44"/>
    <p:sldId id="282" r:id="rId45"/>
    <p:sldId id="283" r:id="rId46"/>
    <p:sldId id="284" r:id="rId47"/>
    <p:sldId id="285" r:id="rId48"/>
    <p:sldId id="286" r:id="rId49"/>
    <p:sldId id="309" r:id="rId50"/>
    <p:sldId id="310" r:id="rId51"/>
    <p:sldId id="287" r:id="rId52"/>
    <p:sldId id="312" r:id="rId53"/>
    <p:sldId id="313" r:id="rId54"/>
    <p:sldId id="311" r:id="rId55"/>
    <p:sldId id="289" r:id="rId56"/>
    <p:sldId id="290" r:id="rId57"/>
    <p:sldId id="291" r:id="rId58"/>
  </p:sldIdLst>
  <p:sldSz cx="12192000" cy="6858000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Trebuchet MS" panose="020B0603020202020204" pitchFamily="3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93DC8-F6D6-4C7A-952B-DBF244E4BED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6D73A-D25A-41DF-B843-EBC4B1C74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275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4770-F120-4F18-B35F-6B3003335EE8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1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E21EE-3AC4-4788-B5C6-519860A1886B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9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9B60-9376-41FC-83EE-23FF5D4CC88C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38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0A7-8ADB-4716-BDA0-7529932AFA91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849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BBDF-F78C-46CF-BC3F-295CF2E46F18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412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BA4A-2785-4880-B585-EF4126ED4303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82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0E9C-AB5A-4564-92D0-5CD03CFA950E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7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2067-D0FB-408F-AAE4-BA929ADE3D19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37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8CBF2A6-889C-4B21-BC4B-707A32E8B916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22C4-9B1C-4B11-900F-87FE50462DF3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27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FACE-2371-4999-9B10-F5B1304A975E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6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2853-8625-46F1-A2A6-62850145FD09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91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8774-0263-4BF6-A4F1-50891E1B67B7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3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DE9C-1CB8-4871-AA06-353FBCF1CACE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295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E61-68B8-411C-B225-F009C5727C6B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53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7AAD-9474-4ECA-AC12-C819F9B55344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33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83C-7CD9-42A1-8AFD-126A25A8F79A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8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accent1">
                <a:lumMod val="5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83738-E610-47C1-A75C-D62D84BB7FC7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66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Západní </a:t>
            </a:r>
            <a:r>
              <a:rPr lang="cs-CZ" dirty="0" err="1"/>
              <a:t>Čou</a:t>
            </a:r>
            <a:r>
              <a:rPr lang="cs-CZ" dirty="0"/>
              <a:t> – pokračování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9830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čínští dějepisci a pozdější tradice považují založení dynastie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za významný dějinný mezník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zpočátku jsou nicméně nápadné spíše společné rysy kultury </a:t>
            </a:r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 a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cs-CZ" dirty="0"/>
              <a:t>organizace státu a společenský řád dynastií </a:t>
            </a:r>
            <a:r>
              <a:rPr lang="cs-CZ" dirty="0" err="1"/>
              <a:t>Šang</a:t>
            </a:r>
            <a:r>
              <a:rPr lang="cs-CZ" dirty="0"/>
              <a:t> a </a:t>
            </a:r>
            <a:r>
              <a:rPr lang="cs-CZ" dirty="0" err="1"/>
              <a:t>Čou</a:t>
            </a:r>
            <a:r>
              <a:rPr lang="cs-CZ" dirty="0"/>
              <a:t> měly mnoho společného 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stát se skládal ze soustavy měst s nejbližším okolím, obklopených neosídleným územím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základním principem společenské organizace bylo pokrevní příbuzenství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moc přecházela zřídka na někoho jiného než na členy rodiny</a:t>
            </a:r>
          </a:p>
          <a:p>
            <a:pPr>
              <a:lnSpc>
                <a:spcPct val="110000"/>
              </a:lnSpc>
            </a:pPr>
            <a:r>
              <a:rPr lang="cs-CZ" dirty="0"/>
              <a:t>dynastie </a:t>
            </a:r>
            <a:r>
              <a:rPr lang="cs-CZ" dirty="0" err="1"/>
              <a:t>Čou</a:t>
            </a:r>
            <a:r>
              <a:rPr lang="cs-CZ" dirty="0"/>
              <a:t> přijímala elitní bojovníky </a:t>
            </a:r>
            <a:r>
              <a:rPr lang="cs-CZ" dirty="0" err="1"/>
              <a:t>Šang</a:t>
            </a:r>
            <a:r>
              <a:rPr lang="cs-CZ" dirty="0"/>
              <a:t> do svých služeb</a:t>
            </a:r>
          </a:p>
          <a:p>
            <a:pPr>
              <a:lnSpc>
                <a:spcPct val="110000"/>
              </a:lnSpc>
            </a:pPr>
            <a:r>
              <a:rPr lang="cs-CZ" dirty="0"/>
              <a:t>do oblastí dříve patřících dynastii </a:t>
            </a:r>
            <a:r>
              <a:rPr lang="cs-CZ" dirty="0" err="1"/>
              <a:t>Šang</a:t>
            </a:r>
            <a:r>
              <a:rPr lang="cs-CZ" dirty="0"/>
              <a:t> byl spolu s princi panovnického rodu </a:t>
            </a:r>
            <a:r>
              <a:rPr lang="cs-CZ" dirty="0" err="1"/>
              <a:t>Čou</a:t>
            </a:r>
            <a:r>
              <a:rPr lang="cs-CZ" dirty="0"/>
              <a:t> dosazen potomek posledního vládce z rodu </a:t>
            </a:r>
            <a:r>
              <a:rPr lang="cs-CZ" dirty="0" err="1"/>
              <a:t>Šang</a:t>
            </a:r>
            <a:r>
              <a:rPr lang="cs-CZ" dirty="0"/>
              <a:t> </a:t>
            </a:r>
          </a:p>
          <a:p>
            <a:pPr>
              <a:lnSpc>
                <a:spcPct val="110000"/>
              </a:lnSpc>
            </a:pPr>
            <a:r>
              <a:rPr lang="cs-CZ" dirty="0"/>
              <a:t>po potlačení povstání byl lénem obdařen opět jeden z princů rodu </a:t>
            </a:r>
            <a:r>
              <a:rPr lang="cs-CZ" dirty="0" err="1"/>
              <a:t>Šang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4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Zbraně období Západní </a:t>
            </a:r>
            <a:r>
              <a:rPr lang="cs-CZ" dirty="0" err="1"/>
              <a:t>Čou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336874"/>
            <a:ext cx="2782496" cy="21409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4464427"/>
            <a:ext cx="2782496" cy="199144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80321" y="6438896"/>
            <a:ext cx="3184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5"/>
                </a:solidFill>
              </a:rPr>
              <a:t>bojové sekyry</a:t>
            </a:r>
            <a:endParaRPr lang="cs-CZ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970" y="2328874"/>
            <a:ext cx="3785148" cy="133983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462" y="4365705"/>
            <a:ext cx="3307125" cy="208663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994761" y="6435076"/>
            <a:ext cx="3184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5"/>
                </a:solidFill>
              </a:rPr>
              <a:t>halapartna</a:t>
            </a:r>
            <a:endParaRPr lang="cs-CZ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800569" y="3688795"/>
            <a:ext cx="3184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5"/>
                </a:solidFill>
              </a:rPr>
              <a:t>dýka</a:t>
            </a:r>
            <a:endParaRPr lang="cs-CZ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5301" y="2328874"/>
            <a:ext cx="1280270" cy="412346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9007476" y="6452343"/>
            <a:ext cx="1318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>
                <a:solidFill>
                  <a:schemeClr val="accent5"/>
                </a:solidFill>
              </a:rPr>
              <a:t>špička kopí</a:t>
            </a:r>
            <a:endParaRPr lang="cs-CZ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V="1">
            <a:off x="6306978" y="3715667"/>
            <a:ext cx="4106203" cy="133262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7370911" y="6450585"/>
            <a:ext cx="1727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5"/>
                </a:solidFill>
              </a:rPr>
              <a:t>jadeitová dýka</a:t>
            </a:r>
            <a:endParaRPr lang="cs-CZ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4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Západní </a:t>
            </a:r>
            <a:r>
              <a:rPr lang="cs-CZ" dirty="0" err="1"/>
              <a:t>Čou</a:t>
            </a:r>
            <a:r>
              <a:rPr lang="cs-CZ" dirty="0"/>
              <a:t> – pokračování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92527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důvody oslabení dynastie Západní </a:t>
            </a:r>
            <a:r>
              <a:rPr lang="cs-CZ" dirty="0" err="1"/>
              <a:t>Čou</a:t>
            </a:r>
            <a:r>
              <a:rPr lang="cs-CZ" dirty="0"/>
              <a:t> v roce 771 př. n. l.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zničující zemětřesení v roce 780 př. n. l.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spory o následnictví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vývoj systému </a:t>
            </a:r>
            <a:r>
              <a:rPr lang="cs-CZ" i="1" dirty="0" err="1"/>
              <a:t>feng-ťien</a:t>
            </a:r>
            <a:endParaRPr lang="cs-CZ" i="1" dirty="0"/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v počátcích dynastie, a tím spíše v letech expanze na východ mohli králové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členy své rodiny velkoryse obdarovávat územími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městské státy byly obklopeny rozsáhlými volnými oblastmi, které vládci městských států štědře přidělovali mezi rozvětvené příbuzenstvo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kromě toho byli tehdy </a:t>
            </a:r>
            <a:r>
              <a:rPr lang="cs-CZ" dirty="0" err="1">
                <a:effectLst/>
              </a:rPr>
              <a:t>čouští</a:t>
            </a:r>
            <a:r>
              <a:rPr lang="cs-CZ" dirty="0">
                <a:effectLst/>
              </a:rPr>
              <a:t> králové dost mocní, aby mohli držitele lén, své poddané, eventuálně přeložit z jednoho místa na druhé nebo určit libovolně jejich následníky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20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Západní </a:t>
            </a:r>
            <a:r>
              <a:rPr lang="cs-CZ" dirty="0" err="1"/>
              <a:t>Čou</a:t>
            </a:r>
            <a:r>
              <a:rPr lang="cs-CZ" dirty="0"/>
              <a:t> – pokračování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925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po skončení expanze začalo však volných území mezi městskými státy ubývat, králové rodu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vojensky slábli a vazba mezi regionálními vládci a králem i význam společného původu se pomalu ztrácely</a:t>
            </a:r>
            <a:endParaRPr lang="cs-CZ" i="1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důležitá příčina oslabení autority královské rodiny: „řád rodové linie“ (</a:t>
            </a:r>
            <a:r>
              <a:rPr lang="cs-CZ" i="1" dirty="0" err="1">
                <a:effectLst/>
              </a:rPr>
              <a:t>cung</a:t>
            </a:r>
            <a:r>
              <a:rPr lang="cs-CZ" i="1" dirty="0">
                <a:effectLst/>
              </a:rPr>
              <a:t>-fa </a:t>
            </a:r>
            <a:r>
              <a:rPr lang="zh-CN" altLang="en-US" dirty="0">
                <a:effectLst/>
              </a:rPr>
              <a:t>宗法</a:t>
            </a:r>
            <a:r>
              <a:rPr lang="zh-CN" altLang="en-US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zōngfǎ</a:t>
            </a:r>
            <a:r>
              <a:rPr lang="cs-CZ" dirty="0">
                <a:effectLst/>
              </a:rPr>
              <a:t>) 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zakládání a paralelní existence různých rodových linií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„Záznamy o obřadech“ (</a:t>
            </a:r>
            <a:r>
              <a:rPr lang="cs-CZ" i="1" dirty="0">
                <a:effectLst/>
              </a:rPr>
              <a:t>Li </a:t>
            </a:r>
            <a:r>
              <a:rPr lang="cs-CZ" i="1" dirty="0" err="1">
                <a:effectLst/>
              </a:rPr>
              <a:t>ťi</a:t>
            </a:r>
            <a:r>
              <a:rPr lang="cs-CZ" i="1" dirty="0">
                <a:effectLst/>
              </a:rPr>
              <a:t> </a:t>
            </a:r>
            <a:r>
              <a:rPr lang="zh-CN" altLang="en-US" dirty="0">
                <a:effectLst/>
              </a:rPr>
              <a:t>礼记</a:t>
            </a:r>
            <a:r>
              <a:rPr lang="zh-CN" altLang="en-US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Lǐ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jì</a:t>
            </a:r>
            <a:r>
              <a:rPr lang="cs-CZ" dirty="0">
                <a:effectLst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po pěti generacích vypadávaly vedlejší linie z rodokmene se společným praotcem</a:t>
            </a:r>
          </a:p>
          <a:p>
            <a:pPr>
              <a:lnSpc>
                <a:spcPct val="110000"/>
              </a:lnSpc>
            </a:pP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nebyl schopen čelit útokům severních a severozápadních kmenů a jižního státu </a:t>
            </a:r>
            <a:r>
              <a:rPr lang="cs-CZ" dirty="0" err="1">
                <a:effectLst/>
              </a:rPr>
              <a:t>Čchu</a:t>
            </a:r>
            <a:endParaRPr lang="cs-CZ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v posledním století dynastie Západní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nesly hlavní břemeno války proti barbarskému národu </a:t>
            </a:r>
            <a:r>
              <a:rPr lang="cs-CZ" dirty="0" err="1">
                <a:effectLst/>
              </a:rPr>
              <a:t>Žung</a:t>
            </a:r>
            <a:r>
              <a:rPr lang="cs-CZ" dirty="0">
                <a:effectLst/>
              </a:rPr>
              <a:t> (</a:t>
            </a:r>
            <a:r>
              <a:rPr lang="cs-CZ" dirty="0" err="1">
                <a:effectLst/>
              </a:rPr>
              <a:t>Čchüan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Žung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犬戎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Quǎn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Róng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a Si </a:t>
            </a:r>
            <a:r>
              <a:rPr lang="cs-CZ" dirty="0" err="1">
                <a:effectLst/>
              </a:rPr>
              <a:t>Žung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西戎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Xī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Róng</a:t>
            </a:r>
            <a:r>
              <a:rPr lang="cs-CZ" dirty="0">
                <a:effectLst/>
              </a:rPr>
              <a:t>) na západě z větší části státy </a:t>
            </a:r>
            <a:r>
              <a:rPr lang="cs-CZ" dirty="0" err="1">
                <a:effectLst/>
              </a:rPr>
              <a:t>Ťin</a:t>
            </a:r>
            <a:r>
              <a:rPr lang="cs-CZ" dirty="0">
                <a:effectLst/>
              </a:rPr>
              <a:t> a </a:t>
            </a:r>
            <a:r>
              <a:rPr lang="cs-CZ" dirty="0" err="1">
                <a:effectLst/>
              </a:rPr>
              <a:t>Čchin</a:t>
            </a:r>
            <a:endParaRPr lang="cs-CZ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autorita rodu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přirozeně dále slábla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4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Kmeny období Západní </a:t>
            </a:r>
            <a:r>
              <a:rPr lang="cs-CZ" dirty="0" err="1"/>
              <a:t>Čou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117" y="2336873"/>
            <a:ext cx="5631302" cy="43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2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212" y="1156444"/>
            <a:ext cx="7626070" cy="2971801"/>
          </a:xfrm>
        </p:spPr>
        <p:txBody>
          <a:bodyPr>
            <a:normAutofit/>
          </a:bodyPr>
          <a:lstStyle/>
          <a:p>
            <a:r>
              <a:rPr lang="cs-CZ" b="1" dirty="0"/>
              <a:t>Kapitoly z dějin čínského starověku </a:t>
            </a:r>
            <a:br>
              <a:rPr lang="cs-CZ" b="1" dirty="0"/>
            </a:br>
            <a:r>
              <a:rPr lang="cs-CZ" sz="3600" b="1" cap="none" dirty="0"/>
              <a:t>(do začátku 3. století n. l.)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1365" y="4394039"/>
            <a:ext cx="8727141" cy="1926079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>
                <a:effectLst/>
              </a:rPr>
              <a:t>Východní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(770–221)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>
                <a:effectLst/>
              </a:rPr>
              <a:t>Období politické roztříštěnosti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>
                <a:effectLst/>
              </a:rPr>
              <a:t>Období Jar a podzimů a Válčících států (</a:t>
            </a:r>
            <a:r>
              <a:rPr lang="cs-CZ" dirty="0" err="1">
                <a:effectLst/>
              </a:rPr>
              <a:t>Čchun-čchiou</a:t>
            </a:r>
            <a:r>
              <a:rPr lang="cs-CZ" dirty="0">
                <a:effectLst/>
              </a:rPr>
              <a:t> a </a:t>
            </a:r>
            <a:r>
              <a:rPr lang="cs-CZ" dirty="0" err="1">
                <a:effectLst/>
              </a:rPr>
              <a:t>Čan-kuo</a:t>
            </a:r>
            <a:r>
              <a:rPr lang="cs-CZ" dirty="0">
                <a:effectLst/>
              </a:rPr>
              <a:t>)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 err="1">
                <a:effectLst/>
              </a:rPr>
              <a:t>Hegemoniální</a:t>
            </a:r>
            <a:r>
              <a:rPr lang="cs-CZ" dirty="0">
                <a:effectLst/>
              </a:rPr>
              <a:t> systém a vojenské aliance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>
                <a:effectLst/>
              </a:rPr>
              <a:t>Reformy významných panovníků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>
                <a:effectLst/>
              </a:rPr>
              <a:t>Stát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a sjednocení Číny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197788" y="2918012"/>
            <a:ext cx="2994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PhDr. Vladimír Liščák, </a:t>
            </a:r>
            <a:r>
              <a:rPr lang="cs-CZ"/>
              <a:t>DSc</a:t>
            </a:r>
            <a:r>
              <a:rPr lang="cs-CZ" dirty="0"/>
              <a:t>.</a:t>
            </a:r>
          </a:p>
          <a:p>
            <a:r>
              <a:rPr lang="cs-CZ" dirty="0"/>
              <a:t>Orientální ústav AV ČR, </a:t>
            </a:r>
          </a:p>
          <a:p>
            <a:r>
              <a:rPr lang="cs-CZ" dirty="0"/>
              <a:t>v. v. i., PRAHA</a:t>
            </a:r>
          </a:p>
          <a:p>
            <a:r>
              <a:rPr lang="cs-CZ" dirty="0"/>
              <a:t>vliscak@orient.cas.cz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1365" y="2943382"/>
            <a:ext cx="590226" cy="92333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6087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Obecný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6508066" cy="433286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období Jara a podzimu či Jar a podzimů (</a:t>
            </a:r>
            <a:r>
              <a:rPr lang="cs-CZ" i="1" dirty="0" err="1">
                <a:effectLst/>
              </a:rPr>
              <a:t>Čchun-čchiou</a:t>
            </a:r>
            <a:r>
              <a:rPr lang="cs-CZ" i="1" dirty="0">
                <a:effectLst/>
              </a:rPr>
              <a:t> </a:t>
            </a:r>
            <a:r>
              <a:rPr lang="zh-CN" altLang="en-US" dirty="0">
                <a:effectLst/>
              </a:rPr>
              <a:t>春秋</a:t>
            </a:r>
            <a:r>
              <a:rPr lang="cs-CZ" altLang="zh-CN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Chūnqiū</a:t>
            </a:r>
            <a:r>
              <a:rPr lang="cs-CZ" dirty="0">
                <a:effectLst/>
              </a:rPr>
              <a:t>, 722–476 př. n. l.; někdy z praktických důvodů datováno též od roku 770 př. n. l.)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podle kroniky státu </a:t>
            </a:r>
            <a:r>
              <a:rPr lang="cs-CZ" dirty="0" err="1">
                <a:effectLst/>
              </a:rPr>
              <a:t>Lu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Konfuciova</a:t>
            </a:r>
            <a:r>
              <a:rPr lang="cs-CZ" dirty="0">
                <a:effectLst/>
              </a:rPr>
              <a:t> rodiště, zachycující události let 722–481 př. n. l.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již v 8. století př. n. l. bylo v ústřední oblasti někdejší </a:t>
            </a:r>
            <a:r>
              <a:rPr lang="cs-CZ" dirty="0" err="1">
                <a:effectLst/>
              </a:rPr>
              <a:t>čouské</a:t>
            </a:r>
            <a:r>
              <a:rPr lang="cs-CZ" dirty="0">
                <a:effectLst/>
              </a:rPr>
              <a:t> říše na 170 států a na periférii dalších 30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5. století př. n. l. – státy </a:t>
            </a:r>
            <a:r>
              <a:rPr lang="cs-CZ" dirty="0" err="1">
                <a:effectLst/>
              </a:rPr>
              <a:t>Wu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吴国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Wú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a </a:t>
            </a:r>
            <a:r>
              <a:rPr lang="cs-CZ" dirty="0" err="1">
                <a:effectLst/>
              </a:rPr>
              <a:t>Jüe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越国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Yuè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na dalekém jihu odmítly stát </a:t>
            </a:r>
            <a:r>
              <a:rPr lang="cs-CZ" dirty="0" err="1">
                <a:effectLst/>
              </a:rPr>
              <a:t>Čchu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楚国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Chǔ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jako hegemona v jižní části Číny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2" descr="http://www.chinaknowledge.de/History/Zhou/Maps/map-y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387" y="3500154"/>
            <a:ext cx="329565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67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Obecný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5607596" cy="429050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 err="1">
                <a:effectLst/>
              </a:rPr>
              <a:t>Ťin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晋国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Jìn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dirty="0">
                <a:effectLst/>
              </a:rPr>
              <a:t> rozdělen nakonec na tři </a:t>
            </a:r>
            <a:r>
              <a:rPr lang="cs-CZ" dirty="0">
                <a:effectLst/>
                <a:cs typeface="Times New Roman" panose="02020603050405020304" pitchFamily="18" charset="0"/>
              </a:rPr>
              <a:t>státy: </a:t>
            </a:r>
          </a:p>
          <a:p>
            <a:pPr lvl="1">
              <a:lnSpc>
                <a:spcPct val="110000"/>
              </a:lnSpc>
            </a:pPr>
            <a:r>
              <a:rPr lang="cs-CZ" dirty="0" err="1">
                <a:effectLst/>
                <a:cs typeface="Times New Roman" panose="02020603050405020304" pitchFamily="18" charset="0"/>
              </a:rPr>
              <a:t>Čao</a:t>
            </a:r>
            <a:r>
              <a:rPr lang="cs-CZ" dirty="0">
                <a:effectLst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赵国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Zhào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endParaRPr lang="cs-CZ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cs-CZ" dirty="0" err="1">
                <a:effectLst/>
                <a:cs typeface="Times New Roman" panose="02020603050405020304" pitchFamily="18" charset="0"/>
              </a:rPr>
              <a:t>Chan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韩国 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Hán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cs-CZ" dirty="0" err="1">
                <a:effectLst/>
                <a:cs typeface="Times New Roman" panose="02020603050405020304" pitchFamily="18" charset="0"/>
              </a:rPr>
              <a:t>Wej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魏国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Wèi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endParaRPr lang="cs-CZ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cs-CZ" dirty="0" err="1">
                <a:effectLst/>
              </a:rPr>
              <a:t>Čchi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齐国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effectLst/>
              </a:rPr>
              <a:t>Tchien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田氏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Tián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shì</a:t>
            </a:r>
            <a:r>
              <a:rPr lang="cs-CZ" dirty="0">
                <a:effectLst/>
              </a:rPr>
              <a:t> (proto se v tomto období mluví o </a:t>
            </a:r>
            <a:r>
              <a:rPr lang="cs-CZ" dirty="0" err="1">
                <a:effectLst/>
              </a:rPr>
              <a:t>Tchien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Čchi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田齐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Tián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na odlišení od „</a:t>
            </a:r>
            <a:r>
              <a:rPr lang="cs-CZ" dirty="0">
                <a:effectLst/>
                <a:cs typeface="Times New Roman" panose="02020603050405020304" pitchFamily="18" charset="0"/>
              </a:rPr>
              <a:t>starého“ </a:t>
            </a:r>
            <a:r>
              <a:rPr lang="cs-CZ" dirty="0" err="1">
                <a:effectLst/>
                <a:cs typeface="Times New Roman" panose="02020603050405020304" pitchFamily="18" charset="0"/>
              </a:rPr>
              <a:t>Čchi</a:t>
            </a:r>
            <a:r>
              <a:rPr lang="cs-CZ" dirty="0">
                <a:effectLst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cs-CZ" dirty="0" err="1">
                <a:effectLst/>
                <a:cs typeface="Times New Roman" panose="02020603050405020304" pitchFamily="18" charset="0"/>
              </a:rPr>
              <a:t>Čchin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秦国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>
                <a:effectLst/>
              </a:rPr>
              <a:t> procházel problémy s následnictvím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jižní stát </a:t>
            </a:r>
            <a:r>
              <a:rPr lang="cs-CZ" dirty="0" err="1">
                <a:effectLst/>
              </a:rPr>
              <a:t>Čchu</a:t>
            </a:r>
            <a:r>
              <a:rPr lang="cs-CZ" dirty="0">
                <a:effectLst/>
              </a:rPr>
              <a:t> s obyvatelstvem nečínského původu byl téměř kompletně asimilován do severní kultury (s výjimkou umění, literatury a folklóru)</a:t>
            </a:r>
            <a:endParaRPr lang="cs-CZ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917" y="2366683"/>
            <a:ext cx="4141163" cy="381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Obecný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6563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období Válčících států (</a:t>
            </a:r>
            <a:r>
              <a:rPr lang="cs-CZ" i="1" dirty="0" err="1">
                <a:effectLst/>
              </a:rPr>
              <a:t>Čan-kuo</a:t>
            </a:r>
            <a:r>
              <a:rPr lang="cs-CZ" i="1" dirty="0">
                <a:effectLst/>
              </a:rPr>
              <a:t> </a:t>
            </a:r>
            <a:r>
              <a:rPr lang="zh-CN" altLang="en-US" dirty="0">
                <a:effectLst/>
              </a:rPr>
              <a:t>战国</a:t>
            </a:r>
            <a:r>
              <a:rPr lang="zh-CN" altLang="en-US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Zhànguó</a:t>
            </a:r>
            <a:r>
              <a:rPr lang="cs-CZ" dirty="0">
                <a:effectLst/>
              </a:rPr>
              <a:t>, 475–221 př. n. l.)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jedno z nejplodnějších a nejvlivnějších období čínských dějin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vzestup mnoha velkých filosofů čínské civilizace, včetně konfuciánských myslitelů </a:t>
            </a:r>
            <a:r>
              <a:rPr lang="cs-CZ" dirty="0" err="1">
                <a:effectLst/>
              </a:rPr>
              <a:t>Mencia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孟子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Mèngzǐ</a:t>
            </a:r>
            <a:r>
              <a:rPr lang="cs-CZ" dirty="0">
                <a:effectLst/>
              </a:rPr>
              <a:t> a </a:t>
            </a:r>
            <a:r>
              <a:rPr lang="cs-CZ" dirty="0" err="1">
                <a:effectLst/>
              </a:rPr>
              <a:t>Sün-c’a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荀子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Xúnzǐ</a:t>
            </a:r>
            <a:endParaRPr lang="cs-CZ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223 př. n. l. stát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porazil stát </a:t>
            </a:r>
            <a:r>
              <a:rPr lang="cs-CZ" dirty="0" err="1">
                <a:effectLst/>
              </a:rPr>
              <a:t>Čchu</a:t>
            </a:r>
            <a:r>
              <a:rPr lang="cs-CZ" dirty="0">
                <a:effectLst/>
              </a:rPr>
              <a:t> a o dva roky později vytvořil první sjednocenou čínskou říši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prudký rozvoj výroby vedl v 8.–3. století př. n. l. k důležitým změnám v systému sociálně ekonomických vztahů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rozvoj obchodu a zbožně peněžních vztahů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majetková a sociální nerovnost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instituce pachtu a nájmu pracovní síly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v řemesle a obchodě se poprvé začali používat ve větší míře otroci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1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Obecný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40010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6.–5. století př. n. l. – v souvislosti se vznikem a šířením soukromého vlastnictví půdy se vydělila 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effectLst/>
              </a:rPr>
              <a:t>vrstva velkých vlastníků půdy, 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effectLst/>
              </a:rPr>
              <a:t>vrstva svobodných, ale neplnoprávných drobných výrobců (samostatných rolníků a řemeslníků) a 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effectLst/>
              </a:rPr>
              <a:t>vrstva pracujících, zbavených zcela nebo částečně vlastnictví půdy (rolníci, nájemní pracující, nevolníci, otroci apod.).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růst měst – zejména v severní Číně v první polovině 1. tisíciletí př. n. l. – centra městských států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hlavní města významných států období Válčících států již nezřídka měla stovky tisíc obyvatel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např. Lin-c’ </a:t>
            </a:r>
            <a:r>
              <a:rPr lang="zh-CN" altLang="en-US" dirty="0">
                <a:effectLst/>
              </a:rPr>
              <a:t>临淄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Línzī</a:t>
            </a:r>
            <a:r>
              <a:rPr lang="cs-CZ" dirty="0">
                <a:effectLst/>
              </a:rPr>
              <a:t>, hlavní město státu </a:t>
            </a:r>
            <a:r>
              <a:rPr lang="cs-CZ" dirty="0" err="1">
                <a:effectLst/>
              </a:rPr>
              <a:t>Čchi</a:t>
            </a:r>
            <a:r>
              <a:rPr lang="cs-CZ" dirty="0">
                <a:effectLst/>
              </a:rPr>
              <a:t> od roku 869 př. n. l., bylo ve 4.–3. století př. n. l. se 70 000 domácnostmi (asi 350 000 obyvatel) největším městem tehdejší Číny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26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Obecný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21" y="2336872"/>
            <a:ext cx="5898858" cy="372775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0321" y="6144433"/>
            <a:ext cx="60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rekonstrukce </a:t>
            </a:r>
            <a:r>
              <a:rPr lang="cs-CZ" i="1" dirty="0" err="1"/>
              <a:t>čchiského</a:t>
            </a:r>
            <a:r>
              <a:rPr lang="cs-CZ" i="1" dirty="0"/>
              <a:t> hlavního města Lin-c’</a:t>
            </a:r>
            <a:r>
              <a:rPr lang="cs-CZ" dirty="0"/>
              <a:t> </a:t>
            </a:r>
            <a:r>
              <a:rPr lang="zh-CN" altLang="en-US" dirty="0"/>
              <a:t>臨淄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Línzī</a:t>
            </a:r>
            <a:endParaRPr lang="cs-CZ" i="1" dirty="0"/>
          </a:p>
        </p:txBody>
      </p:sp>
      <p:pic>
        <p:nvPicPr>
          <p:cNvPr id="1026" name="Picture 2" descr="http://www.hssyxx.com/zhsj/kexue-2/zutiweb/zu21/01/0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8358" y="2164976"/>
            <a:ext cx="3219331" cy="451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18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Západní </a:t>
            </a:r>
            <a:r>
              <a:rPr lang="cs-CZ" dirty="0" err="1"/>
              <a:t>Čou</a:t>
            </a:r>
            <a:r>
              <a:rPr lang="cs-CZ" dirty="0"/>
              <a:t> – pokračování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983245"/>
          </a:xfrm>
        </p:spPr>
        <p:txBody>
          <a:bodyPr>
            <a:normAutofit/>
          </a:bodyPr>
          <a:lstStyle/>
          <a:p>
            <a:r>
              <a:rPr lang="cs-CZ" dirty="0"/>
              <a:t>Mu-</a:t>
            </a:r>
            <a:r>
              <a:rPr lang="cs-CZ" dirty="0" err="1"/>
              <a:t>wang</a:t>
            </a:r>
            <a:r>
              <a:rPr lang="cs-CZ" dirty="0"/>
              <a:t> (</a:t>
            </a:r>
            <a:r>
              <a:rPr lang="zh-CN" altLang="en-US" dirty="0"/>
              <a:t>周穆王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asi 956–918 př. n. l.)</a:t>
            </a:r>
          </a:p>
          <a:p>
            <a:r>
              <a:rPr lang="cs-CZ" dirty="0"/>
              <a:t>na bronzech se objevují jiné tvary i ornamenty, výrazně se mění typy nádob a složení rituálních souborů – interpretovány jako projev „rituální revoluce“</a:t>
            </a:r>
          </a:p>
          <a:p>
            <a:r>
              <a:rPr lang="cs-CZ" dirty="0"/>
              <a:t>obětování předkům, probíhající dosud v malém rodinném kruhu, bylo nahrazeno ceremoniemi, které před širokým publikem inscenovali zvlášť k tomu určení specialisté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29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4765738" cy="40504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útoky státu </a:t>
            </a:r>
            <a:r>
              <a:rPr lang="cs-CZ" dirty="0" err="1">
                <a:effectLst/>
              </a:rPr>
              <a:t>Čchu</a:t>
            </a:r>
            <a:r>
              <a:rPr lang="cs-CZ" dirty="0">
                <a:effectLst/>
              </a:rPr>
              <a:t> na jihu 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ohrožení ze strany barbarů </a:t>
            </a:r>
            <a:r>
              <a:rPr lang="cs-CZ" dirty="0" err="1">
                <a:effectLst/>
              </a:rPr>
              <a:t>Žung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戎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Róng</a:t>
            </a:r>
            <a:r>
              <a:rPr lang="cs-CZ" dirty="0">
                <a:effectLst/>
              </a:rPr>
              <a:t> na severu a západě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systém hegemonů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„hegemon“ (</a:t>
            </a:r>
            <a:r>
              <a:rPr lang="cs-CZ" i="1" dirty="0" err="1">
                <a:effectLst/>
              </a:rPr>
              <a:t>pa</a:t>
            </a:r>
            <a:r>
              <a:rPr lang="cs-CZ" i="1" dirty="0">
                <a:effectLst/>
              </a:rPr>
              <a:t> </a:t>
            </a:r>
            <a:r>
              <a:rPr lang="zh-CN" altLang="en-US" dirty="0">
                <a:effectLst/>
              </a:rPr>
              <a:t>霸</a:t>
            </a:r>
            <a:r>
              <a:rPr lang="zh-CN" altLang="en-US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cs-CZ" dirty="0">
                <a:effectLst/>
              </a:rPr>
              <a:t>) – vojensky a politicky nejvýznamnější a rodem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uznávaný vůdce států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mezistátní shromáždění</a:t>
            </a:r>
          </a:p>
          <a:p>
            <a:pPr>
              <a:lnSpc>
                <a:spcPct val="110000"/>
              </a:lnSpc>
            </a:pP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郑国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Zhèng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endParaRPr lang="cs-CZ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vévoda </a:t>
            </a:r>
            <a:r>
              <a:rPr lang="cs-CZ" dirty="0" err="1">
                <a:effectLst/>
              </a:rPr>
              <a:t>Čuang-kung</a:t>
            </a:r>
            <a:r>
              <a:rPr lang="cs-CZ" dirty="0">
                <a:effectLst/>
              </a:rPr>
              <a:t> ze státu </a:t>
            </a: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(</a:t>
            </a:r>
            <a:r>
              <a:rPr lang="zh-CN" altLang="en-US" dirty="0">
                <a:effectLst/>
              </a:rPr>
              <a:t>郑庄公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Zhèng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Zhuāng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>
                <a:effectLst/>
              </a:rPr>
              <a:t>, 757–701, vládl 743–701 př. n. l.)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150" y="2931459"/>
            <a:ext cx="4912938" cy="33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0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212" y="2336873"/>
            <a:ext cx="6738338" cy="42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9734128" cy="405048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tento panovník mladého, teprve v roce 806 př. n. l. založeného státu, sousedícího s doménou krále, dal jasně najevo, že respekt vůči rodu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po přeložení hlavního města silně poklesl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když se totiž po letech privilegovaného postavení cítil být králem ponižován, poslal své jednotky, aby loupily úrodu na polích v královské doméně</a:t>
            </a:r>
          </a:p>
          <a:p>
            <a:pPr>
              <a:lnSpc>
                <a:spcPct val="110000"/>
              </a:lnSpc>
            </a:pPr>
            <a:r>
              <a:rPr lang="cs-CZ" dirty="0" err="1">
                <a:effectLst/>
              </a:rPr>
              <a:t>čouský</a:t>
            </a:r>
            <a:r>
              <a:rPr lang="cs-CZ" dirty="0">
                <a:effectLst/>
              </a:rPr>
              <a:t> král vytáhl proti státu </a:t>
            </a: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s vlastními i spojeneckými vojsky, avšak utrpěl porážku, zatímco </a:t>
            </a: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získal mezi státy nominální říše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vedoucí postavení, které si vévoda </a:t>
            </a:r>
            <a:r>
              <a:rPr lang="cs-CZ" dirty="0" err="1">
                <a:effectLst/>
              </a:rPr>
              <a:t>Čuang-kung</a:t>
            </a:r>
            <a:r>
              <a:rPr lang="cs-CZ" dirty="0">
                <a:effectLst/>
              </a:rPr>
              <a:t> dokázal vojensky zajistit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ale nadvláda státu </a:t>
            </a: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netrvala dlouho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léta po vévodově smrti se vyznačovala slabostí královského rodu, boji mezi jednotlivými státy říše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a útoky cizích národů na státy na její periferii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467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0597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vévoda </a:t>
            </a:r>
            <a:r>
              <a:rPr lang="cs-CZ" dirty="0" err="1">
                <a:effectLst/>
              </a:rPr>
              <a:t>Chuan-kung</a:t>
            </a:r>
            <a:r>
              <a:rPr lang="cs-CZ" dirty="0">
                <a:effectLst/>
              </a:rPr>
              <a:t> ze státu </a:t>
            </a:r>
            <a:r>
              <a:rPr lang="cs-CZ" dirty="0" err="1">
                <a:effectLst/>
              </a:rPr>
              <a:t>Čchi</a:t>
            </a:r>
            <a:r>
              <a:rPr lang="cs-CZ" dirty="0">
                <a:effectLst/>
              </a:rPr>
              <a:t> (</a:t>
            </a:r>
            <a:r>
              <a:rPr lang="zh-CN" altLang="en-US" dirty="0">
                <a:effectLst/>
              </a:rPr>
              <a:t>齐桓公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Huán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>
                <a:effectLst/>
              </a:rPr>
              <a:t>, vládl 685–643 př. n. l.)</a:t>
            </a:r>
          </a:p>
          <a:p>
            <a:pPr lvl="1">
              <a:lnSpc>
                <a:spcPct val="100000"/>
              </a:lnSpc>
            </a:pPr>
            <a:r>
              <a:rPr lang="cs-CZ" dirty="0">
                <a:effectLst/>
              </a:rPr>
              <a:t>stát </a:t>
            </a:r>
            <a:r>
              <a:rPr lang="cs-CZ" dirty="0" err="1">
                <a:effectLst/>
              </a:rPr>
              <a:t>Čchi</a:t>
            </a:r>
            <a:r>
              <a:rPr lang="cs-CZ" dirty="0">
                <a:effectLst/>
              </a:rPr>
              <a:t> zabíral jih dnešní provincie Che-</a:t>
            </a:r>
            <a:r>
              <a:rPr lang="cs-CZ" dirty="0" err="1">
                <a:effectLst/>
              </a:rPr>
              <a:t>pej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河北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Héběi</a:t>
            </a:r>
            <a:r>
              <a:rPr lang="cs-CZ" dirty="0">
                <a:effectLst/>
              </a:rPr>
              <a:t> a sever a střed poloostrova </a:t>
            </a:r>
            <a:r>
              <a:rPr lang="cs-CZ" dirty="0" err="1">
                <a:effectLst/>
              </a:rPr>
              <a:t>Šan</a:t>
            </a:r>
            <a:r>
              <a:rPr lang="cs-CZ" dirty="0">
                <a:effectLst/>
              </a:rPr>
              <a:t>-tung </a:t>
            </a:r>
            <a:r>
              <a:rPr lang="zh-CN" altLang="en-US" dirty="0">
                <a:effectLst/>
              </a:rPr>
              <a:t>山东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Shāndōng</a:t>
            </a:r>
            <a:endParaRPr lang="cs-CZ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cs-CZ" dirty="0">
                <a:effectLst/>
              </a:rPr>
              <a:t>na východě a severu byl obklopen cizími národy, na západě hraničil s důležitým starým státem </a:t>
            </a:r>
            <a:r>
              <a:rPr lang="cs-CZ" dirty="0" err="1">
                <a:effectLst/>
              </a:rPr>
              <a:t>Lu</a:t>
            </a:r>
            <a:endParaRPr lang="cs-CZ" dirty="0">
              <a:effectLst/>
            </a:endParaRPr>
          </a:p>
          <a:p>
            <a:pPr lvl="1">
              <a:lnSpc>
                <a:spcPct val="100000"/>
              </a:lnSpc>
            </a:pPr>
            <a:r>
              <a:rPr lang="cs-CZ" dirty="0">
                <a:effectLst/>
              </a:rPr>
              <a:t>měl kromě toho volný přístup k moři a bohatl rybolovem, dobýváním soli a obchodem se solí</a:t>
            </a:r>
            <a:endParaRPr lang="cs-CZ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reformy vévody </a:t>
            </a:r>
            <a:r>
              <a:rPr lang="cs-CZ" dirty="0" err="1">
                <a:effectLst/>
              </a:rPr>
              <a:t>Chuan-kunga</a:t>
            </a:r>
            <a:r>
              <a:rPr lang="cs-CZ" dirty="0">
                <a:effectLst/>
              </a:rPr>
              <a:t> a jeho rádce </a:t>
            </a:r>
            <a:r>
              <a:rPr lang="cs-CZ" dirty="0" err="1">
                <a:effectLst/>
              </a:rPr>
              <a:t>Kuan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Čunga</a:t>
            </a:r>
            <a:r>
              <a:rPr lang="cs-CZ" dirty="0">
                <a:effectLst/>
              </a:rPr>
              <a:t> (</a:t>
            </a:r>
            <a:r>
              <a:rPr lang="zh-CN" altLang="en-US" dirty="0">
                <a:effectLst/>
              </a:rPr>
              <a:t>管仲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Guǎn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Zhòng</a:t>
            </a:r>
            <a:r>
              <a:rPr lang="cs-CZ" dirty="0">
                <a:effectLst/>
              </a:rPr>
              <a:t>, asi 730/720–645 př. n. l.) 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  <a:cs typeface="Times New Roman" panose="02020603050405020304" pitchFamily="18" charset="0"/>
              </a:rPr>
              <a:t>stát </a:t>
            </a:r>
            <a:r>
              <a:rPr lang="cs-CZ" dirty="0" err="1">
                <a:effectLst/>
                <a:cs typeface="Times New Roman" panose="02020603050405020304" pitchFamily="18" charset="0"/>
              </a:rPr>
              <a:t>Čchi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zlomil moc aristokracie, moc vládce posílil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680 př. n. l. – vojenská povinnost rozšířena na veškeré obyvatele hlavního města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667 př. n. l. – na konferenci představitelů důležitých států se </a:t>
            </a:r>
            <a:r>
              <a:rPr lang="cs-CZ" dirty="0" err="1">
                <a:effectLst/>
              </a:rPr>
              <a:t>Chuan-kung</a:t>
            </a:r>
            <a:r>
              <a:rPr lang="cs-CZ" dirty="0">
                <a:effectLst/>
              </a:rPr>
              <a:t> nechal zvolit hegemonem </a:t>
            </a:r>
          </a:p>
          <a:p>
            <a:pPr lvl="1">
              <a:lnSpc>
                <a:spcPct val="100000"/>
              </a:lnSpc>
            </a:pPr>
            <a:r>
              <a:rPr lang="cs-CZ" dirty="0">
                <a:effectLst/>
              </a:rPr>
              <a:t>třem státům říše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pomohl odrazit útoky „barbarů“ ze severu</a:t>
            </a:r>
          </a:p>
          <a:p>
            <a:pPr lvl="1">
              <a:lnSpc>
                <a:spcPct val="100000"/>
              </a:lnSpc>
            </a:pPr>
            <a:r>
              <a:rPr lang="cs-CZ" dirty="0">
                <a:effectLst/>
              </a:rPr>
              <a:t>zastavil expanzi státu </a:t>
            </a:r>
            <a:r>
              <a:rPr lang="cs-CZ" dirty="0" err="1">
                <a:effectLst/>
              </a:rPr>
              <a:t>Čchu</a:t>
            </a:r>
            <a:endParaRPr lang="cs-CZ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45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05974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</a:rPr>
              <a:t>systém hegemonů, který formálně sloužil upevnění vlády rodu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a opíral se, jak dokládá několik konferencí hlavních států, spíše o dohodu než o autoritu, nebyl ani za vévody </a:t>
            </a:r>
            <a:r>
              <a:rPr lang="cs-CZ" dirty="0" err="1">
                <a:effectLst/>
              </a:rPr>
              <a:t>Chuan-kunga</a:t>
            </a:r>
            <a:r>
              <a:rPr lang="cs-CZ" dirty="0">
                <a:effectLst/>
              </a:rPr>
              <a:t> do té míry institucionalizován, aby mohl fungovat bez vynikajících osobností</a:t>
            </a:r>
          </a:p>
          <a:p>
            <a:r>
              <a:rPr lang="cs-CZ" dirty="0">
                <a:effectLst/>
              </a:rPr>
              <a:t>po smrti rádce </a:t>
            </a:r>
            <a:r>
              <a:rPr lang="cs-CZ" dirty="0" err="1">
                <a:effectLst/>
              </a:rPr>
              <a:t>Kuan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Čunga</a:t>
            </a:r>
            <a:r>
              <a:rPr lang="cs-CZ" dirty="0">
                <a:effectLst/>
              </a:rPr>
              <a:t> nedokázal už vévoda </a:t>
            </a:r>
            <a:r>
              <a:rPr lang="cs-CZ" dirty="0" err="1">
                <a:effectLst/>
              </a:rPr>
              <a:t>Chuan-kung</a:t>
            </a:r>
            <a:r>
              <a:rPr lang="cs-CZ" dirty="0">
                <a:effectLst/>
              </a:rPr>
              <a:t> udržet stát pohromadě, a když brzy na to sám zemřel, začaly mezi jeho pěti syny spory o nástupnictví a stát </a:t>
            </a:r>
            <a:r>
              <a:rPr lang="cs-CZ" dirty="0" err="1">
                <a:effectLst/>
              </a:rPr>
              <a:t>Čchi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hegemoniální</a:t>
            </a:r>
            <a:r>
              <a:rPr lang="cs-CZ" dirty="0">
                <a:effectLst/>
              </a:rPr>
              <a:t> vedení opět ztratil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83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31162"/>
          </a:xfrm>
        </p:spPr>
        <p:txBody>
          <a:bodyPr>
            <a:normAutofit lnSpcReduction="10000"/>
          </a:bodyPr>
          <a:lstStyle/>
          <a:p>
            <a:r>
              <a:rPr lang="cs-CZ" dirty="0">
                <a:effectLst/>
              </a:rPr>
              <a:t>vévoda </a:t>
            </a:r>
            <a:r>
              <a:rPr lang="cs-CZ" dirty="0" err="1">
                <a:effectLst/>
              </a:rPr>
              <a:t>Wen-kung</a:t>
            </a:r>
            <a:r>
              <a:rPr lang="cs-CZ" dirty="0">
                <a:effectLst/>
              </a:rPr>
              <a:t> ze státu </a:t>
            </a:r>
            <a:r>
              <a:rPr lang="cs-CZ" dirty="0" err="1">
                <a:effectLst/>
              </a:rPr>
              <a:t>Ťin</a:t>
            </a:r>
            <a:r>
              <a:rPr lang="cs-CZ" dirty="0">
                <a:effectLst/>
              </a:rPr>
              <a:t> (</a:t>
            </a:r>
            <a:r>
              <a:rPr lang="zh-CN" altLang="en-US" dirty="0">
                <a:effectLst/>
              </a:rPr>
              <a:t>晋文公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Jìn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>
                <a:effectLst/>
              </a:rPr>
              <a:t>, 697–628, vládl 636–628 př. n. l.)</a:t>
            </a:r>
          </a:p>
          <a:p>
            <a:r>
              <a:rPr lang="cs-CZ" dirty="0">
                <a:effectLst/>
              </a:rPr>
              <a:t>stát Ťin jako ochránce královského rodu</a:t>
            </a:r>
          </a:p>
          <a:p>
            <a:r>
              <a:rPr lang="cs-CZ" dirty="0">
                <a:effectLst/>
              </a:rPr>
              <a:t>v polovině 7. století př. n. l. byla vojenská služba rozšířena i na rolníky z oblastí mimo hlavní město</a:t>
            </a:r>
          </a:p>
          <a:p>
            <a:r>
              <a:rPr lang="cs-CZ" dirty="0">
                <a:effectLst/>
              </a:rPr>
              <a:t>trojnásobně velká armáda umožnila státu </a:t>
            </a:r>
            <a:r>
              <a:rPr lang="cs-CZ" dirty="0" err="1">
                <a:effectLst/>
              </a:rPr>
              <a:t>Ťin</a:t>
            </a:r>
            <a:r>
              <a:rPr lang="cs-CZ" dirty="0">
                <a:effectLst/>
              </a:rPr>
              <a:t> podrobit si asi desítku států</a:t>
            </a:r>
          </a:p>
          <a:p>
            <a:r>
              <a:rPr lang="cs-CZ" dirty="0">
                <a:effectLst/>
              </a:rPr>
              <a:t>reforma příbuzenského systému</a:t>
            </a:r>
          </a:p>
          <a:p>
            <a:r>
              <a:rPr lang="cs-CZ" dirty="0">
                <a:effectLst/>
              </a:rPr>
              <a:t>asimilace „barbarských kmenů“ </a:t>
            </a:r>
            <a:r>
              <a:rPr lang="cs-CZ" dirty="0" err="1">
                <a:effectLst/>
              </a:rPr>
              <a:t>Žung</a:t>
            </a:r>
            <a:r>
              <a:rPr lang="cs-CZ" dirty="0">
                <a:effectLst/>
              </a:rPr>
              <a:t> a Ti</a:t>
            </a:r>
          </a:p>
          <a:p>
            <a:r>
              <a:rPr lang="cs-CZ" dirty="0">
                <a:effectLst/>
              </a:rPr>
              <a:t>stát Ťin úspěšně bránil tomu, aby vliv jižního státu </a:t>
            </a:r>
            <a:r>
              <a:rPr lang="cs-CZ" dirty="0" err="1">
                <a:effectLst/>
              </a:rPr>
              <a:t>Čchu</a:t>
            </a:r>
            <a:r>
              <a:rPr lang="cs-CZ" dirty="0">
                <a:effectLst/>
              </a:rPr>
              <a:t> rostl na úkor států </a:t>
            </a:r>
            <a:r>
              <a:rPr lang="cs-CZ" dirty="0" err="1">
                <a:effectLst/>
              </a:rPr>
              <a:t>Sung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宋国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a </a:t>
            </a:r>
            <a:r>
              <a:rPr lang="cs-CZ" dirty="0" err="1">
                <a:effectLst/>
              </a:rPr>
              <a:t>Čeng</a:t>
            </a:r>
            <a:endParaRPr lang="cs-CZ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29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effectLst/>
              </a:rPr>
              <a:t>mocenské nároky vznášely kromě státu </a:t>
            </a:r>
            <a:r>
              <a:rPr lang="cs-CZ" dirty="0" err="1">
                <a:effectLst/>
              </a:rPr>
              <a:t>Čchu</a:t>
            </a:r>
            <a:r>
              <a:rPr lang="cs-CZ" dirty="0">
                <a:effectLst/>
              </a:rPr>
              <a:t> také další státy ve vnějších oblastech říše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: </a:t>
            </a:r>
          </a:p>
          <a:p>
            <a:r>
              <a:rPr lang="cs-CZ" dirty="0">
                <a:effectLst/>
              </a:rPr>
              <a:t>na východě především znovu zesílivší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Čchi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cs-CZ" dirty="0">
                <a:effectLst/>
              </a:rPr>
              <a:t>na nejzazším západě ležící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Čchin</a:t>
            </a:r>
            <a:r>
              <a:rPr lang="cs-CZ" dirty="0">
                <a:effectLst/>
              </a:rPr>
              <a:t>, jehož jádro tvořila pravlast dynastie Západní </a:t>
            </a:r>
            <a:r>
              <a:rPr lang="cs-CZ" dirty="0" err="1">
                <a:effectLst/>
              </a:rPr>
              <a:t>Čou</a:t>
            </a:r>
            <a:endParaRPr lang="cs-CZ" dirty="0">
              <a:effectLst/>
            </a:endParaRPr>
          </a:p>
          <a:p>
            <a:pPr lvl="1"/>
            <a:r>
              <a:rPr lang="cs-CZ" dirty="0">
                <a:effectLst/>
              </a:rPr>
              <a:t>oblast strategicky dobře chráněná přirozenými hranicemi od východu a z jihu jen obtížně přístupná horskými průsmyky a přitom díky své poloze v úrodném údolí řeky </a:t>
            </a:r>
            <a:r>
              <a:rPr lang="cs-CZ" dirty="0" err="1">
                <a:effectLst/>
              </a:rPr>
              <a:t>Wej</a:t>
            </a:r>
            <a:r>
              <a:rPr lang="cs-CZ" dirty="0">
                <a:effectLst/>
              </a:rPr>
              <a:t> i hospodářsky významná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09629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v 6. století př. n. l. se nejvýznamnějšími politickými činiteli staly vedle státu </a:t>
            </a:r>
            <a:r>
              <a:rPr lang="cs-CZ" dirty="0" err="1">
                <a:effectLst/>
              </a:rPr>
              <a:t>Ťin</a:t>
            </a:r>
            <a:r>
              <a:rPr lang="cs-CZ" dirty="0">
                <a:effectLst/>
              </a:rPr>
              <a:t> také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Čchu</a:t>
            </a:r>
            <a:r>
              <a:rPr lang="cs-CZ" dirty="0">
                <a:effectLst/>
              </a:rPr>
              <a:t> a </a:t>
            </a:r>
            <a:r>
              <a:rPr lang="cs-CZ" dirty="0" err="1">
                <a:effectLst/>
              </a:rPr>
              <a:t>Čchi</a:t>
            </a:r>
            <a:r>
              <a:rPr lang="cs-CZ" dirty="0">
                <a:effectLst/>
              </a:rPr>
              <a:t>, zatímco vliv rodu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dále slábl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současně se vytrácela představa, že cílem </a:t>
            </a:r>
            <a:r>
              <a:rPr lang="cs-CZ" dirty="0" err="1">
                <a:effectLst/>
              </a:rPr>
              <a:t>hegemoniální</a:t>
            </a:r>
            <a:r>
              <a:rPr lang="cs-CZ" dirty="0">
                <a:effectLst/>
              </a:rPr>
              <a:t> vlády je ochrana dynastie </a:t>
            </a:r>
            <a:r>
              <a:rPr lang="cs-CZ" dirty="0" err="1">
                <a:effectLst/>
              </a:rPr>
              <a:t>Čou</a:t>
            </a:r>
            <a:endParaRPr lang="cs-CZ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také formální protiklad mezi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a „barbary“, rozhodující pro zahraniční vztahy v době dynastie Západní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, hrál stále menší roli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stát </a:t>
            </a:r>
            <a:r>
              <a:rPr lang="cs-CZ" dirty="0" err="1">
                <a:effectLst/>
              </a:rPr>
              <a:t>Ťin</a:t>
            </a:r>
            <a:r>
              <a:rPr lang="cs-CZ" dirty="0">
                <a:effectLst/>
              </a:rPr>
              <a:t> mezitím rozšířil svou moc i nad „barbary“ </a:t>
            </a:r>
            <a:r>
              <a:rPr lang="cs-CZ" dirty="0" err="1">
                <a:effectLst/>
              </a:rPr>
              <a:t>Žung</a:t>
            </a:r>
            <a:r>
              <a:rPr lang="cs-CZ" dirty="0">
                <a:effectLst/>
              </a:rPr>
              <a:t> a Ti a etnicky smíšený jižní stát </a:t>
            </a:r>
            <a:r>
              <a:rPr lang="cs-CZ" dirty="0" err="1">
                <a:effectLst/>
              </a:rPr>
              <a:t>Čchu</a:t>
            </a:r>
            <a:r>
              <a:rPr lang="cs-CZ" dirty="0">
                <a:effectLst/>
              </a:rPr>
              <a:t> pronikl do některých bývalých území </a:t>
            </a:r>
            <a:r>
              <a:rPr lang="cs-CZ" dirty="0" err="1">
                <a:effectLst/>
              </a:rPr>
              <a:t>Čou</a:t>
            </a:r>
            <a:endParaRPr lang="cs-CZ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i další státy byly v 6. století př. n. l. zřejmě mnohonárodnostní, například na jihu ležící </a:t>
            </a:r>
            <a:r>
              <a:rPr lang="cs-CZ" dirty="0" err="1">
                <a:effectLst/>
              </a:rPr>
              <a:t>Wu</a:t>
            </a:r>
            <a:r>
              <a:rPr lang="cs-CZ" dirty="0">
                <a:effectLst/>
              </a:rPr>
              <a:t> a </a:t>
            </a:r>
            <a:r>
              <a:rPr lang="cs-CZ" dirty="0" err="1">
                <a:effectLst/>
              </a:rPr>
              <a:t>Jüe</a:t>
            </a:r>
            <a:r>
              <a:rPr lang="cs-CZ" dirty="0">
                <a:effectLst/>
              </a:rPr>
              <a:t>, které mezi sebou válčily a pro něž byl </a:t>
            </a:r>
            <a:r>
              <a:rPr lang="cs-CZ" dirty="0" err="1">
                <a:effectLst/>
              </a:rPr>
              <a:t>Čchu</a:t>
            </a:r>
            <a:r>
              <a:rPr lang="cs-CZ" dirty="0">
                <a:effectLst/>
              </a:rPr>
              <a:t> společným nepřítelem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0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090821"/>
          </a:xfrm>
        </p:spPr>
        <p:txBody>
          <a:bodyPr>
            <a:normAutofit fontScale="92500"/>
          </a:bodyPr>
          <a:lstStyle/>
          <a:p>
            <a:r>
              <a:rPr lang="cs-CZ" dirty="0">
                <a:effectLst/>
              </a:rPr>
              <a:t>příbuzenský systém </a:t>
            </a:r>
            <a:r>
              <a:rPr lang="cs-CZ" i="1" dirty="0" err="1">
                <a:effectLst/>
              </a:rPr>
              <a:t>cung</a:t>
            </a:r>
            <a:r>
              <a:rPr lang="cs-CZ" i="1" dirty="0">
                <a:effectLst/>
              </a:rPr>
              <a:t>-fa</a:t>
            </a:r>
            <a:r>
              <a:rPr lang="cs-CZ" dirty="0">
                <a:effectLst/>
              </a:rPr>
              <a:t> („řád rodové linie“), měl vliv i na vývoj uvnitř států a vztahy mezi státy</a:t>
            </a:r>
          </a:p>
          <a:p>
            <a:r>
              <a:rPr lang="cs-CZ" dirty="0">
                <a:effectLst/>
              </a:rPr>
              <a:t>uvnitř jednotlivých států docházelo k prudkým bojům mezi hlavními liniemi a liniemi vedlejšími tvořícími nižší šlechtu</a:t>
            </a:r>
          </a:p>
          <a:p>
            <a:r>
              <a:rPr lang="cs-CZ" dirty="0">
                <a:effectLst/>
              </a:rPr>
              <a:t>stát </a:t>
            </a:r>
            <a:r>
              <a:rPr lang="cs-CZ" dirty="0" err="1">
                <a:effectLst/>
              </a:rPr>
              <a:t>Ťin</a:t>
            </a:r>
            <a:r>
              <a:rPr lang="cs-CZ" dirty="0">
                <a:effectLst/>
              </a:rPr>
              <a:t> (</a:t>
            </a:r>
            <a:r>
              <a:rPr lang="zh-CN" altLang="en-US" dirty="0">
                <a:effectLst/>
              </a:rPr>
              <a:t>晋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Jìn</a:t>
            </a:r>
            <a:r>
              <a:rPr lang="cs-CZ" dirty="0">
                <a:effectLst/>
              </a:rPr>
              <a:t>)</a:t>
            </a:r>
          </a:p>
          <a:p>
            <a:r>
              <a:rPr lang="cs-CZ" dirty="0">
                <a:effectLst/>
              </a:rPr>
              <a:t>vévoda Sien-</a:t>
            </a:r>
            <a:r>
              <a:rPr lang="cs-CZ" dirty="0" err="1">
                <a:effectLst/>
              </a:rPr>
              <a:t>kung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晋献公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Jìn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Xiàn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(vládl 676–651 př. n. l.) povraždil všechny potomky dřívějších vládců, aby si sám udržel vládu</a:t>
            </a:r>
          </a:p>
          <a:p>
            <a:r>
              <a:rPr lang="cs-CZ" dirty="0">
                <a:effectLst/>
              </a:rPr>
              <a:t>vévoda </a:t>
            </a:r>
            <a:r>
              <a:rPr lang="cs-CZ" dirty="0" err="1">
                <a:effectLst/>
              </a:rPr>
              <a:t>Wen-kung</a:t>
            </a:r>
            <a:r>
              <a:rPr lang="cs-CZ" dirty="0">
                <a:effectLst/>
              </a:rPr>
              <a:t> žádnému členu vlastní rodiny nepřenechal jedinou funkci u dvora</a:t>
            </a:r>
          </a:p>
          <a:p>
            <a:r>
              <a:rPr lang="cs-CZ" dirty="0">
                <a:effectLst/>
              </a:rPr>
              <a:t>rostla moc vládců na úkor jejich bratrů a bratranců 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dirty="0">
                <a:effectLst/>
              </a:rPr>
              <a:t> důsledkem byl značný společenský pohyb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00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38740"/>
          </a:xfrm>
        </p:spPr>
        <p:txBody>
          <a:bodyPr/>
          <a:lstStyle/>
          <a:p>
            <a:r>
              <a:rPr lang="cs-CZ" dirty="0">
                <a:effectLst/>
              </a:rPr>
              <a:t>na konci období </a:t>
            </a:r>
            <a:r>
              <a:rPr lang="cs-CZ" dirty="0" err="1">
                <a:effectLst/>
              </a:rPr>
              <a:t>Čchun-čchiou</a:t>
            </a:r>
            <a:r>
              <a:rPr lang="cs-CZ" dirty="0">
                <a:effectLst/>
              </a:rPr>
              <a:t> už téměř neexistovali ministři z vysoké dědičné šlechty</a:t>
            </a:r>
          </a:p>
          <a:p>
            <a:r>
              <a:rPr lang="cs-CZ" dirty="0">
                <a:effectLst/>
              </a:rPr>
              <a:t>tato místa zaujímali profesionální správci</a:t>
            </a:r>
          </a:p>
          <a:p>
            <a:r>
              <a:rPr lang="cs-CZ" dirty="0">
                <a:effectLst/>
              </a:rPr>
              <a:t>byli vybíráni podle schopností z nižší šlechty (</a:t>
            </a:r>
            <a:r>
              <a:rPr lang="cs-CZ" i="1" dirty="0">
                <a:effectLst/>
              </a:rPr>
              <a:t>š’ </a:t>
            </a:r>
            <a:r>
              <a:rPr lang="zh-CN" altLang="en-US" dirty="0">
                <a:effectLst/>
              </a:rPr>
              <a:t>士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shì</a:t>
            </a:r>
            <a:r>
              <a:rPr lang="cs-CZ" dirty="0">
                <a:effectLst/>
              </a:rPr>
              <a:t>) nebo z vrstvy neurozených</a:t>
            </a:r>
          </a:p>
          <a:p>
            <a:r>
              <a:rPr lang="cs-CZ" dirty="0">
                <a:effectLst/>
              </a:rPr>
              <a:t>do armády byli stále častěji bráni příslušníci jiných národů</a:t>
            </a:r>
          </a:p>
          <a:p>
            <a:r>
              <a:rPr lang="cs-CZ" dirty="0">
                <a:effectLst/>
              </a:rPr>
              <a:t>smíšená mezietnická manželství – vévoda Sien-</a:t>
            </a:r>
            <a:r>
              <a:rPr lang="cs-CZ" dirty="0" err="1">
                <a:effectLst/>
              </a:rPr>
              <a:t>kung</a:t>
            </a:r>
            <a:r>
              <a:rPr lang="cs-CZ" dirty="0">
                <a:effectLst/>
              </a:rPr>
              <a:t> ze státu Ťin měl čtyři manželky z kmene </a:t>
            </a:r>
            <a:r>
              <a:rPr lang="cs-CZ" dirty="0" err="1">
                <a:effectLst/>
              </a:rPr>
              <a:t>Žung</a:t>
            </a:r>
            <a:r>
              <a:rPr lang="cs-CZ" dirty="0">
                <a:effectLst/>
              </a:rPr>
              <a:t>, z nichž jedna porodila budoucího vévodu </a:t>
            </a:r>
            <a:r>
              <a:rPr lang="cs-CZ" dirty="0" err="1">
                <a:effectLst/>
              </a:rPr>
              <a:t>Wen-kunga</a:t>
            </a:r>
            <a:r>
              <a:rPr lang="cs-CZ" dirty="0">
                <a:effectLst/>
              </a:rPr>
              <a:t>, který si zase vzal ženu z kmene 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90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Raněčouské</a:t>
            </a:r>
            <a:r>
              <a:rPr lang="cs-CZ" dirty="0"/>
              <a:t> bronzy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178" y="3061352"/>
            <a:ext cx="2981314" cy="28674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492" y="2347306"/>
            <a:ext cx="3136805" cy="35784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97" y="3007564"/>
            <a:ext cx="3184525" cy="290358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315200" y="5949644"/>
            <a:ext cx="3084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5"/>
                </a:solidFill>
              </a:rPr>
              <a:t>držák na bronzové zrcadlo, kolem 1000 př. n. l.</a:t>
            </a:r>
            <a:endParaRPr lang="cs-CZ" dirty="0">
              <a:solidFill>
                <a:schemeClr val="accent5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087911" y="5954127"/>
            <a:ext cx="3184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5"/>
                </a:solidFill>
              </a:rPr>
              <a:t>rituální nádoba </a:t>
            </a:r>
            <a:r>
              <a:rPr lang="cs-CZ" i="1" dirty="0" err="1">
                <a:solidFill>
                  <a:schemeClr val="accent5"/>
                </a:solidFill>
              </a:rPr>
              <a:t>jou</a:t>
            </a:r>
            <a:r>
              <a:rPr lang="cs-CZ" dirty="0">
                <a:solidFill>
                  <a:schemeClr val="accent5"/>
                </a:solidFill>
              </a:rPr>
              <a:t> </a:t>
            </a:r>
            <a:r>
              <a:rPr lang="zh-HK" altLang="en-US" dirty="0">
                <a:solidFill>
                  <a:schemeClr val="accent5"/>
                </a:solidFill>
              </a:rPr>
              <a:t>卣 </a:t>
            </a:r>
            <a:r>
              <a:rPr lang="cs-CZ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yǒu</a:t>
            </a:r>
            <a:endParaRPr lang="cs-CZ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232095" y="5954127"/>
            <a:ext cx="29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5"/>
                </a:solidFill>
              </a:rPr>
              <a:t>čtyřnohá nádoba </a:t>
            </a:r>
            <a:r>
              <a:rPr lang="cs-CZ" i="1" dirty="0" err="1">
                <a:solidFill>
                  <a:schemeClr val="accent5"/>
                </a:solidFill>
              </a:rPr>
              <a:t>fangting</a:t>
            </a:r>
            <a:r>
              <a:rPr lang="cs-CZ" i="1" dirty="0">
                <a:solidFill>
                  <a:schemeClr val="accent5"/>
                </a:solidFill>
              </a:rPr>
              <a:t> </a:t>
            </a:r>
            <a:r>
              <a:rPr lang="zh-HK" altLang="en-US" dirty="0">
                <a:solidFill>
                  <a:schemeClr val="accent5"/>
                </a:solidFill>
              </a:rPr>
              <a:t>方鼎 </a:t>
            </a:r>
            <a:r>
              <a:rPr lang="cs-CZ" altLang="zh-HK" dirty="0" err="1">
                <a:solidFill>
                  <a:schemeClr val="accent5"/>
                </a:solidFill>
              </a:rPr>
              <a:t>fāngdǐng</a:t>
            </a:r>
            <a:endParaRPr lang="cs-CZ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6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5586008" cy="359931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Jen </a:t>
            </a:r>
            <a:r>
              <a:rPr lang="zh-CN" altLang="en-US" dirty="0">
                <a:effectLst/>
              </a:rPr>
              <a:t>燕国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Yàn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>
                <a:effectLst/>
              </a:rPr>
              <a:t>ležel na nejzazším severovýchodě, zabíral severní část dnešní provincie Che-</a:t>
            </a:r>
            <a:r>
              <a:rPr lang="cs-CZ" dirty="0" err="1">
                <a:effectLst/>
              </a:rPr>
              <a:t>pej</a:t>
            </a:r>
            <a:r>
              <a:rPr lang="cs-CZ" dirty="0">
                <a:effectLst/>
              </a:rPr>
              <a:t>, jihozápad </a:t>
            </a:r>
            <a:r>
              <a:rPr lang="cs-CZ" dirty="0" err="1">
                <a:effectLst/>
              </a:rPr>
              <a:t>Liao-ningu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辽宁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Liáoníng</a:t>
            </a:r>
            <a:r>
              <a:rPr lang="cs-CZ" dirty="0">
                <a:effectLst/>
              </a:rPr>
              <a:t> a severovýchod </a:t>
            </a:r>
            <a:r>
              <a:rPr lang="cs-CZ" dirty="0" err="1">
                <a:effectLst/>
              </a:rPr>
              <a:t>Šan</a:t>
            </a:r>
            <a:r>
              <a:rPr lang="cs-CZ" dirty="0">
                <a:effectLst/>
              </a:rPr>
              <a:t>-si </a:t>
            </a:r>
            <a:r>
              <a:rPr lang="zh-CN" altLang="en-US" dirty="0">
                <a:effectLst/>
              </a:rPr>
              <a:t>山西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Shānxī</a:t>
            </a:r>
            <a:endParaRPr lang="cs-CZ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 err="1">
                <a:effectLst/>
              </a:rPr>
              <a:t>Chan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Čao</a:t>
            </a:r>
            <a:r>
              <a:rPr lang="cs-CZ" dirty="0">
                <a:effectLst/>
              </a:rPr>
              <a:t> a </a:t>
            </a:r>
            <a:r>
              <a:rPr lang="cs-CZ" dirty="0" err="1">
                <a:effectLst/>
              </a:rPr>
              <a:t>Wej</a:t>
            </a:r>
            <a:r>
              <a:rPr lang="cs-CZ" dirty="0">
                <a:effectLst/>
              </a:rPr>
              <a:t> bývají někdy nazývány „tři Ťin“ (</a:t>
            </a:r>
            <a:r>
              <a:rPr lang="zh-TW" altLang="en-US" dirty="0">
                <a:effectLst/>
              </a:rPr>
              <a:t>三晋</a:t>
            </a:r>
            <a:r>
              <a:rPr lang="cs-CZ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Sān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Jìn</a:t>
            </a:r>
            <a:r>
              <a:rPr lang="cs-CZ" dirty="0">
                <a:effectLst/>
              </a:rPr>
              <a:t>), protože vznikly ze státu Ťin (dělení proběhlo roku 453 př. n. l., uznáno </a:t>
            </a:r>
            <a:r>
              <a:rPr lang="cs-CZ" dirty="0" err="1">
                <a:effectLst/>
              </a:rPr>
              <a:t>čouským</a:t>
            </a:r>
            <a:r>
              <a:rPr lang="cs-CZ" dirty="0">
                <a:effectLst/>
              </a:rPr>
              <a:t> panovníkem bylo v roce 403 př. n. l.)</a:t>
            </a:r>
            <a:endParaRPr lang="cs-CZ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002" y="2431149"/>
            <a:ext cx="4077150" cy="375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1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cs-CZ" sz="2400" dirty="0" err="1">
                <a:effectLst/>
                <a:cs typeface="Times New Roman" panose="02020603050405020304" pitchFamily="18" charset="0"/>
              </a:rPr>
              <a:t>Wej</a:t>
            </a:r>
            <a:r>
              <a:rPr lang="cs-CZ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魏国 </a:t>
            </a:r>
            <a:r>
              <a:rPr lang="cs-CZ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Wèi</a:t>
            </a:r>
            <a:r>
              <a:rPr lang="cs-CZ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>
                <a:effectLst/>
                <a:cs typeface="Times New Roman" panose="02020603050405020304" pitchFamily="18" charset="0"/>
              </a:rPr>
              <a:t>– </a:t>
            </a:r>
            <a:r>
              <a:rPr lang="cs-CZ" sz="2400" dirty="0">
                <a:effectLst/>
              </a:rPr>
              <a:t>na území dnešního Che-</a:t>
            </a:r>
            <a:r>
              <a:rPr lang="cs-CZ" sz="2400" dirty="0" err="1">
                <a:effectLst/>
              </a:rPr>
              <a:t>nanu</a:t>
            </a:r>
            <a:r>
              <a:rPr lang="cs-CZ" sz="2400" dirty="0">
                <a:effectLst/>
              </a:rPr>
              <a:t> a jihovýchodě </a:t>
            </a:r>
            <a:r>
              <a:rPr lang="cs-CZ" sz="2400" dirty="0" err="1">
                <a:effectLst/>
              </a:rPr>
              <a:t>Šan</a:t>
            </a:r>
            <a:r>
              <a:rPr lang="cs-CZ" sz="2400" dirty="0">
                <a:effectLst/>
              </a:rPr>
              <a:t>-si</a:t>
            </a:r>
            <a:endParaRPr lang="cs-CZ" sz="24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effectLst/>
                <a:cs typeface="Times New Roman" panose="02020603050405020304" pitchFamily="18" charset="0"/>
              </a:rPr>
              <a:t>Čao</a:t>
            </a:r>
            <a:r>
              <a:rPr lang="cs-CZ" dirty="0">
                <a:effectLst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赵国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Zhào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>
                <a:effectLst/>
                <a:cs typeface="Times New Roman" panose="02020603050405020304" pitchFamily="18" charset="0"/>
              </a:rPr>
              <a:t>– </a:t>
            </a:r>
            <a:r>
              <a:rPr lang="cs-CZ" dirty="0">
                <a:effectLst/>
              </a:rPr>
              <a:t>na území dnešního severního </a:t>
            </a:r>
            <a:r>
              <a:rPr lang="cs-CZ" dirty="0" err="1">
                <a:effectLst/>
              </a:rPr>
              <a:t>Šan</a:t>
            </a:r>
            <a:r>
              <a:rPr lang="cs-CZ" dirty="0">
                <a:effectLst/>
              </a:rPr>
              <a:t>-si, jižního Che-</a:t>
            </a:r>
            <a:r>
              <a:rPr lang="cs-CZ" dirty="0" err="1">
                <a:effectLst/>
              </a:rPr>
              <a:t>pej</a:t>
            </a:r>
            <a:r>
              <a:rPr lang="cs-CZ" dirty="0">
                <a:effectLst/>
              </a:rPr>
              <a:t> a severního Che-</a:t>
            </a:r>
            <a:r>
              <a:rPr lang="cs-CZ" dirty="0" err="1">
                <a:effectLst/>
              </a:rPr>
              <a:t>nanu</a:t>
            </a:r>
            <a:endParaRPr lang="cs-CZ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effectLst/>
                <a:cs typeface="Times New Roman" panose="02020603050405020304" pitchFamily="18" charset="0"/>
              </a:rPr>
              <a:t>Chan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韩国 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Hán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>
                <a:effectLst/>
                <a:cs typeface="Times New Roman" panose="02020603050405020304" pitchFamily="18" charset="0"/>
              </a:rPr>
              <a:t>– v </a:t>
            </a:r>
            <a:r>
              <a:rPr lang="cs-CZ" dirty="0">
                <a:effectLst/>
              </a:rPr>
              <a:t>dnešním jihovýchodním </a:t>
            </a:r>
            <a:r>
              <a:rPr lang="cs-CZ" dirty="0" err="1">
                <a:effectLst/>
              </a:rPr>
              <a:t>Šan</a:t>
            </a:r>
            <a:r>
              <a:rPr lang="cs-CZ" dirty="0">
                <a:effectLst/>
              </a:rPr>
              <a:t>-si a centrálním Che-</a:t>
            </a:r>
            <a:r>
              <a:rPr lang="cs-CZ" dirty="0" err="1">
                <a:effectLst/>
              </a:rPr>
              <a:t>nanu</a:t>
            </a:r>
            <a:endParaRPr lang="cs-CZ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463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i="1" dirty="0" err="1">
                <a:effectLst/>
              </a:rPr>
              <a:t>cung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cheng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纵横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zònghéng</a:t>
            </a:r>
            <a:r>
              <a:rPr lang="cs-CZ" dirty="0">
                <a:effectLst/>
              </a:rPr>
              <a:t> („vertikální a horizontální osy“)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postava rádce putujícího ze státu do státu a nabízejícího své služby na různých dvorech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„vertikální osy“ (</a:t>
            </a:r>
            <a:r>
              <a:rPr lang="cs-CZ" i="1" dirty="0" err="1">
                <a:effectLst/>
              </a:rPr>
              <a:t>cung</a:t>
            </a:r>
            <a:r>
              <a:rPr lang="cs-CZ" dirty="0">
                <a:effectLst/>
              </a:rPr>
              <a:t>), spojení severu s jihem, aliance namířené proti státu </a:t>
            </a:r>
            <a:r>
              <a:rPr lang="cs-CZ" dirty="0" err="1">
                <a:effectLst/>
              </a:rPr>
              <a:t>Čchin</a:t>
            </a:r>
            <a:endParaRPr lang="cs-CZ" dirty="0">
              <a:effectLst/>
            </a:endParaRP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„horizontální osy“ (</a:t>
            </a:r>
            <a:r>
              <a:rPr lang="cs-CZ" i="1" dirty="0" err="1">
                <a:effectLst/>
              </a:rPr>
              <a:t>cheng</a:t>
            </a:r>
            <a:r>
              <a:rPr lang="cs-CZ" dirty="0">
                <a:effectLst/>
              </a:rPr>
              <a:t>) označovaly spojence na straně </a:t>
            </a:r>
            <a:r>
              <a:rPr lang="cs-CZ" dirty="0" err="1">
                <a:effectLst/>
              </a:rPr>
              <a:t>Čchin</a:t>
            </a:r>
            <a:endParaRPr lang="cs-CZ" dirty="0">
              <a:effectLst/>
            </a:endParaRP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škola diplomacie či stratégů (</a:t>
            </a:r>
            <a:r>
              <a:rPr lang="cs-CZ" i="1" dirty="0" err="1">
                <a:effectLst/>
              </a:rPr>
              <a:t>cung-cheng-ťia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纵横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zònghéng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jiā</a:t>
            </a:r>
            <a:r>
              <a:rPr lang="cs-CZ" dirty="0">
                <a:effectLst/>
              </a:rPr>
              <a:t>, doslova: „škola vertikálních a horizontálních aliancí“)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018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Východní </a:t>
            </a:r>
            <a:r>
              <a:rPr lang="cs-CZ" dirty="0" err="1"/>
              <a:t>Čou</a:t>
            </a:r>
            <a:r>
              <a:rPr lang="cs-CZ" dirty="0"/>
              <a:t>. Období politické roztříštěnosti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4806079" cy="41715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 err="1">
                <a:effectLst/>
              </a:rPr>
              <a:t>Čang</a:t>
            </a:r>
            <a:r>
              <a:rPr lang="cs-CZ" dirty="0">
                <a:effectLst/>
              </a:rPr>
              <a:t> I </a:t>
            </a:r>
            <a:r>
              <a:rPr lang="zh-CN" altLang="en-US" dirty="0">
                <a:effectLst/>
              </a:rPr>
              <a:t>张仪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Zhāng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Yí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(před 329–309 př. n. l.), významný představitel „horizontální osy“, sloužil dvakrát jako kancléř státu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a dvakrát jako kancléř státu </a:t>
            </a:r>
            <a:r>
              <a:rPr lang="cs-CZ" dirty="0" err="1">
                <a:effectLst/>
              </a:rPr>
              <a:t>Wej</a:t>
            </a:r>
            <a:endParaRPr lang="cs-CZ" dirty="0">
              <a:effectLst/>
            </a:endParaRPr>
          </a:p>
          <a:p>
            <a:pPr>
              <a:lnSpc>
                <a:spcPct val="100000"/>
              </a:lnSpc>
            </a:pPr>
            <a:r>
              <a:rPr lang="cs-CZ" dirty="0" err="1">
                <a:effectLst/>
              </a:rPr>
              <a:t>Su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苏秦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Sū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(380?–284 př. n. l.), představitel „vertikální osy“, nejprve marně nabízel své služby na dvoře státu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a pak začal cestovat po ostatních šesti velkých státech a organizovat silnou ligu proti </a:t>
            </a:r>
            <a:r>
              <a:rPr lang="cs-CZ" dirty="0" err="1">
                <a:effectLst/>
              </a:rPr>
              <a:t>Čchin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  <p:pic>
        <p:nvPicPr>
          <p:cNvPr id="2050" name="Picture 2" descr="http://www.kfbwg.com/UpFiles/Article/200911/2009111609390667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2336873"/>
            <a:ext cx="2935605" cy="375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794" y="2336873"/>
            <a:ext cx="2153330" cy="37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14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929408" cy="1080938"/>
          </a:xfrm>
        </p:spPr>
        <p:txBody>
          <a:bodyPr>
            <a:normAutofit/>
          </a:bodyPr>
          <a:lstStyle/>
          <a:p>
            <a:r>
              <a:rPr lang="cs-CZ" dirty="0"/>
              <a:t>Stát </a:t>
            </a:r>
            <a:r>
              <a:rPr lang="cs-CZ" dirty="0" err="1"/>
              <a:t>Čchin</a:t>
            </a:r>
            <a:r>
              <a:rPr lang="cs-CZ" dirty="0"/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秦国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(asi 897–221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4187247"/>
            <a:ext cx="9613861" cy="1748941"/>
          </a:xfrm>
        </p:spPr>
        <p:txBody>
          <a:bodyPr/>
          <a:lstStyle/>
          <a:p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patří k nejstarším státům říše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– za datum jeho založení je považován rok 897 př. n. l.</a:t>
            </a:r>
          </a:p>
          <a:p>
            <a:r>
              <a:rPr lang="cs-CZ" dirty="0">
                <a:effectLst/>
              </a:rPr>
              <a:t>dynastie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(</a:t>
            </a:r>
            <a:r>
              <a:rPr lang="zh-CN" altLang="en-US" dirty="0">
                <a:effectLst/>
              </a:rPr>
              <a:t>秦朝 </a:t>
            </a:r>
            <a:r>
              <a:rPr lang="cs-CZ" i="1" dirty="0" err="1">
                <a:effectLst/>
              </a:rPr>
              <a:t>Qín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Cháo</a:t>
            </a:r>
            <a:r>
              <a:rPr lang="cs-CZ" dirty="0">
                <a:effectLst/>
              </a:rPr>
              <a:t>, 221–206 př. n. l.)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336873"/>
            <a:ext cx="813818" cy="13898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61" y="2336873"/>
            <a:ext cx="796157" cy="13868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433918" y="2800395"/>
            <a:ext cx="601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nápisy s názvem státu z asi 800 př. n. l. (na bronzové nádobě – vlevo) a 220 př. n. l. (oficiální „malé pečetní písmo“– vpravo) </a:t>
            </a:r>
          </a:p>
        </p:txBody>
      </p:sp>
    </p:spTree>
    <p:extLst>
      <p:ext uri="{BB962C8B-B14F-4D97-AF65-F5344CB8AC3E}">
        <p14:creationId xmlns:p14="http://schemas.microsoft.com/office/powerpoint/2010/main" val="1793176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Stát </a:t>
            </a:r>
            <a:r>
              <a:rPr lang="cs-CZ" dirty="0" err="1"/>
              <a:t>Čchin</a:t>
            </a:r>
            <a:r>
              <a:rPr lang="cs-CZ" dirty="0"/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秦國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(asi 897–221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effectLst/>
              </a:rPr>
              <a:t>mytické počátky: </a:t>
            </a:r>
          </a:p>
          <a:p>
            <a:r>
              <a:rPr lang="cs-CZ" dirty="0">
                <a:effectLst/>
              </a:rPr>
              <a:t>Vnučka legendárního vládce </a:t>
            </a:r>
            <a:r>
              <a:rPr lang="cs-CZ" dirty="0" err="1">
                <a:effectLst/>
              </a:rPr>
              <a:t>Čuan-süa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顓頊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Zhuānxū</a:t>
            </a:r>
            <a:r>
              <a:rPr lang="cs-CZ" dirty="0">
                <a:effectLst/>
              </a:rPr>
              <a:t>, vnuka Žlutého císaře, spolkla při tkaní vlaštovčí vejce, otěhotněla a porodila syna. </a:t>
            </a:r>
          </a:p>
          <a:p>
            <a:r>
              <a:rPr lang="cs-CZ" dirty="0">
                <a:effectLst/>
              </a:rPr>
              <a:t>Mezi jeho potomky byli muži, kteří pomáhali mytickým hrdinům </a:t>
            </a:r>
            <a:r>
              <a:rPr lang="cs-CZ" dirty="0" err="1">
                <a:effectLst/>
              </a:rPr>
              <a:t>Šunovi</a:t>
            </a:r>
            <a:r>
              <a:rPr lang="cs-CZ" dirty="0">
                <a:effectLst/>
              </a:rPr>
              <a:t> a </a:t>
            </a:r>
            <a:r>
              <a:rPr lang="cs-CZ" dirty="0" err="1">
                <a:effectLst/>
              </a:rPr>
              <a:t>Jüovi</a:t>
            </a:r>
            <a:r>
              <a:rPr lang="cs-CZ" dirty="0">
                <a:effectLst/>
              </a:rPr>
              <a:t> při potlačování velké povodně a krocení divoké zvěře. </a:t>
            </a:r>
          </a:p>
          <a:p>
            <a:r>
              <a:rPr lang="cs-CZ" dirty="0">
                <a:effectLst/>
              </a:rPr>
              <a:t>Za tyto zásluhy se jim dostalo klanového jména Jing </a:t>
            </a:r>
            <a:r>
              <a:rPr lang="zh-CN" altLang="en-US" dirty="0">
                <a:effectLst/>
              </a:rPr>
              <a:t>嬴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Yíng</a:t>
            </a:r>
            <a:r>
              <a:rPr lang="cs-CZ" dirty="0">
                <a:effectLst/>
              </a:rPr>
              <a:t> („zisk“, „nadbytek“)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81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Stát </a:t>
            </a:r>
            <a:r>
              <a:rPr lang="cs-CZ" dirty="0" err="1"/>
              <a:t>Čchin</a:t>
            </a:r>
            <a:r>
              <a:rPr lang="cs-CZ" dirty="0"/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秦国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(asi 897–221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5488292" cy="4102023"/>
          </a:xfrm>
        </p:spPr>
        <p:txBody>
          <a:bodyPr>
            <a:normAutofit fontScale="92500"/>
          </a:bodyPr>
          <a:lstStyle/>
          <a:p>
            <a:r>
              <a:rPr lang="cs-CZ" dirty="0" err="1">
                <a:effectLst/>
              </a:rPr>
              <a:t>Fej</a:t>
            </a:r>
            <a:r>
              <a:rPr lang="cs-CZ" dirty="0">
                <a:effectLst/>
              </a:rPr>
              <a:t>-c’ </a:t>
            </a:r>
            <a:r>
              <a:rPr lang="zh-CN" altLang="en-US" dirty="0">
                <a:effectLst/>
              </a:rPr>
              <a:t>非子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Fēizǐ</a:t>
            </a:r>
            <a:r>
              <a:rPr lang="cs-CZ" dirty="0">
                <a:effectLst/>
              </a:rPr>
              <a:t> (</a:t>
            </a:r>
            <a:r>
              <a:rPr lang="cs-CZ" dirty="0" err="1">
                <a:effectLst/>
              </a:rPr>
              <a:t>zemř</a:t>
            </a:r>
            <a:r>
              <a:rPr lang="cs-CZ" dirty="0">
                <a:effectLst/>
              </a:rPr>
              <a:t>. asi 858 př. n. l.) odměněn malým lénem s názvem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Jing </a:t>
            </a:r>
            <a:r>
              <a:rPr lang="zh-CN" altLang="en-US" dirty="0">
                <a:effectLst/>
              </a:rPr>
              <a:t>秦嬴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Yíng</a:t>
            </a:r>
            <a:endParaRPr lang="cs-CZ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effectLst/>
              </a:rPr>
              <a:t>Čchüan-čchiou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犬丘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Quǎnqiū</a:t>
            </a:r>
            <a:r>
              <a:rPr lang="cs-CZ" dirty="0">
                <a:effectLst/>
              </a:rPr>
              <a:t> na jihovýchodě dnešní provincie Kan-</a:t>
            </a:r>
            <a:r>
              <a:rPr lang="cs-CZ" dirty="0" err="1">
                <a:effectLst/>
              </a:rPr>
              <a:t>su</a:t>
            </a:r>
            <a:endParaRPr lang="cs-CZ" dirty="0">
              <a:effectLst/>
            </a:endParaRPr>
          </a:p>
          <a:p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Čung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秦仲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Zhòng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(vládl 844–822 př. n. l.)</a:t>
            </a:r>
          </a:p>
          <a:p>
            <a:r>
              <a:rPr lang="cs-CZ" dirty="0">
                <a:effectLst/>
              </a:rPr>
              <a:t>vévoda </a:t>
            </a:r>
            <a:r>
              <a:rPr lang="cs-CZ" dirty="0" err="1">
                <a:effectLst/>
              </a:rPr>
              <a:t>Čuang-kung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秦庄公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Zhuāng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(vládl 821–778 př. n. l.)</a:t>
            </a:r>
          </a:p>
          <a:p>
            <a:r>
              <a:rPr lang="cs-CZ" dirty="0">
                <a:effectLst/>
              </a:rPr>
              <a:t>vévoda </a:t>
            </a:r>
            <a:r>
              <a:rPr lang="cs-CZ" dirty="0" err="1">
                <a:effectLst/>
              </a:rPr>
              <a:t>Siang-kung</a:t>
            </a:r>
            <a:r>
              <a:rPr lang="cs-CZ" dirty="0">
                <a:effectLst/>
              </a:rPr>
              <a:t> z rodu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秦襄公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Xiāng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>
                <a:effectLst/>
              </a:rPr>
              <a:t> (vládl 777–766 př. n. l.)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613" y="2391208"/>
            <a:ext cx="4857225" cy="40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Stát </a:t>
            </a:r>
            <a:r>
              <a:rPr lang="cs-CZ" dirty="0" err="1"/>
              <a:t>Čchin</a:t>
            </a:r>
            <a:r>
              <a:rPr lang="cs-CZ" dirty="0"/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秦国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(asi 897–221 př.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5653244" cy="4114800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effectLst/>
              </a:rPr>
              <a:t>kolem 350 př. n. l. – hlavní město Sien-jang </a:t>
            </a:r>
            <a:r>
              <a:rPr lang="zh-CN" altLang="en-US" dirty="0">
                <a:effectLst/>
              </a:rPr>
              <a:t>咸阳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Xiányáng</a:t>
            </a:r>
            <a:r>
              <a:rPr lang="cs-CZ" dirty="0">
                <a:effectLst/>
              </a:rPr>
              <a:t> nedaleko dnešního Si-anu</a:t>
            </a:r>
          </a:p>
          <a:p>
            <a:r>
              <a:rPr lang="cs-CZ" dirty="0">
                <a:effectLst/>
              </a:rPr>
              <a:t>vévoda Mu-</a:t>
            </a:r>
            <a:r>
              <a:rPr lang="cs-CZ" dirty="0" err="1">
                <a:effectLst/>
              </a:rPr>
              <a:t>kung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秦穆公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(vládl 659–621 př. n. l.)</a:t>
            </a:r>
          </a:p>
          <a:p>
            <a:r>
              <a:rPr lang="cs-CZ" dirty="0">
                <a:effectLst/>
              </a:rPr>
              <a:t>623 př. n. l. se zmocnil „dvanácti států“ </a:t>
            </a:r>
            <a:r>
              <a:rPr lang="cs-CZ" dirty="0" err="1">
                <a:effectLst/>
              </a:rPr>
              <a:t>Žungů</a:t>
            </a:r>
            <a:endParaRPr lang="cs-CZ" dirty="0">
              <a:effectLst/>
            </a:endParaRPr>
          </a:p>
          <a:p>
            <a:r>
              <a:rPr lang="cs-CZ" dirty="0">
                <a:effectLst/>
              </a:rPr>
              <a:t>Li S’ </a:t>
            </a:r>
            <a:r>
              <a:rPr lang="zh-CN" altLang="en-US" dirty="0">
                <a:effectLst/>
              </a:rPr>
              <a:t>李斯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Lǐ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Sī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(asi 280–208 př. n. l.), kancléř Prvního císaře (v letech 246–208), ze státu </a:t>
            </a:r>
            <a:r>
              <a:rPr lang="cs-CZ" dirty="0" err="1">
                <a:effectLst/>
              </a:rPr>
              <a:t>Čchu</a:t>
            </a:r>
            <a:endParaRPr lang="cs-CZ" dirty="0">
              <a:effectLst/>
            </a:endParaRPr>
          </a:p>
          <a:p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 Jang </a:t>
            </a:r>
            <a:r>
              <a:rPr lang="zh-CN" altLang="en-US" dirty="0">
                <a:effectLst/>
              </a:rPr>
              <a:t>商鞅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Shāng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Yāng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(390–338 př. n. l.), narozený ve státě </a:t>
            </a:r>
            <a:r>
              <a:rPr lang="cs-CZ" dirty="0" err="1">
                <a:effectLst/>
              </a:rPr>
              <a:t>Wej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b="14046"/>
          <a:stretch/>
        </p:blipFill>
        <p:spPr>
          <a:xfrm>
            <a:off x="6210245" y="2336873"/>
            <a:ext cx="4231854" cy="4114800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rot="874578">
            <a:off x="6418950" y="4551692"/>
            <a:ext cx="1289609" cy="30189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92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Reformy vévody </a:t>
            </a:r>
            <a:r>
              <a:rPr lang="cs-CZ" dirty="0" err="1"/>
              <a:t>Siao-kunga</a:t>
            </a:r>
            <a:r>
              <a:rPr lang="cs-CZ" dirty="0"/>
              <a:t> a jeho rádce </a:t>
            </a:r>
            <a:r>
              <a:rPr lang="cs-CZ" dirty="0" err="1"/>
              <a:t>Šang</a:t>
            </a:r>
            <a:r>
              <a:rPr lang="cs-CZ" dirty="0"/>
              <a:t> </a:t>
            </a:r>
            <a:r>
              <a:rPr lang="cs-CZ" dirty="0" err="1"/>
              <a:t>Janga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effectLst/>
              </a:rPr>
              <a:t>vévoda </a:t>
            </a:r>
            <a:r>
              <a:rPr lang="cs-CZ" dirty="0" err="1">
                <a:effectLst/>
              </a:rPr>
              <a:t>Siao-kung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秦孝公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Xiào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(381–338, vládl 361–338 př. n. l.)</a:t>
            </a:r>
          </a:p>
          <a:p>
            <a:r>
              <a:rPr lang="cs-CZ" dirty="0">
                <a:effectLst/>
              </a:rPr>
              <a:t>S’-</a:t>
            </a:r>
            <a:r>
              <a:rPr lang="cs-CZ" dirty="0" err="1">
                <a:effectLst/>
              </a:rPr>
              <a:t>ma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Čchien</a:t>
            </a:r>
            <a:r>
              <a:rPr lang="cs-CZ" dirty="0">
                <a:effectLst/>
              </a:rPr>
              <a:t> (</a:t>
            </a:r>
            <a:r>
              <a:rPr lang="zh-CN" altLang="en-US" dirty="0">
                <a:effectLst/>
              </a:rPr>
              <a:t>司马迁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Sīmǎ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Qiān</a:t>
            </a:r>
            <a:r>
              <a:rPr lang="cs-CZ" dirty="0">
                <a:effectLst/>
              </a:rPr>
              <a:t>, asi 145–asi 86 př. n. l.) </a:t>
            </a:r>
          </a:p>
          <a:p>
            <a:r>
              <a:rPr lang="cs-CZ" dirty="0" err="1">
                <a:effectLst/>
              </a:rPr>
              <a:t>Wej</a:t>
            </a:r>
            <a:r>
              <a:rPr lang="cs-CZ" dirty="0">
                <a:effectLst/>
              </a:rPr>
              <a:t> Jang </a:t>
            </a:r>
            <a:r>
              <a:rPr lang="zh-CN" altLang="en-US" dirty="0">
                <a:effectLst/>
              </a:rPr>
              <a:t>卫鞅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Wèi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Yāng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 Jang </a:t>
            </a:r>
            <a:r>
              <a:rPr lang="zh-CN" altLang="en-US" dirty="0">
                <a:effectLst/>
              </a:rPr>
              <a:t>商鞅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Shāng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Yāng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(390–338 př. n. l.)</a:t>
            </a:r>
          </a:p>
          <a:p>
            <a:r>
              <a:rPr lang="cs-CZ" dirty="0">
                <a:effectLst/>
              </a:rPr>
              <a:t>klasický právnický spis </a:t>
            </a:r>
            <a:r>
              <a:rPr lang="cs-CZ" i="1" dirty="0" err="1">
                <a:effectLst/>
              </a:rPr>
              <a:t>Šang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ťün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šu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商君书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Shāng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jūn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shū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(„Kniha pána ze </a:t>
            </a:r>
            <a:r>
              <a:rPr lang="cs-CZ" dirty="0" err="1">
                <a:effectLst/>
              </a:rPr>
              <a:t>Šangu</a:t>
            </a:r>
            <a:r>
              <a:rPr lang="cs-CZ" dirty="0">
                <a:effectLst/>
              </a:rPr>
              <a:t>“)</a:t>
            </a:r>
          </a:p>
          <a:p>
            <a:r>
              <a:rPr lang="cs-CZ" dirty="0">
                <a:effectLst/>
              </a:rPr>
              <a:t>oblast práva – proto bývají jeho myšlenky redukovány na „legalismus“ či „</a:t>
            </a:r>
            <a:r>
              <a:rPr lang="cs-CZ" dirty="0" err="1">
                <a:effectLst/>
              </a:rPr>
              <a:t>legismus</a:t>
            </a:r>
            <a:r>
              <a:rPr lang="cs-CZ" dirty="0">
                <a:effectLst/>
              </a:rPr>
              <a:t>“ (</a:t>
            </a:r>
            <a:r>
              <a:rPr lang="cs-CZ" i="1" dirty="0">
                <a:effectLst/>
              </a:rPr>
              <a:t>fa-</a:t>
            </a:r>
            <a:r>
              <a:rPr lang="cs-CZ" i="1" dirty="0" err="1">
                <a:effectLst/>
              </a:rPr>
              <a:t>ťia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法家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fǎjiā</a:t>
            </a:r>
            <a:r>
              <a:rPr lang="cs-CZ" dirty="0">
                <a:effectLst/>
              </a:rPr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0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Reformy vévody </a:t>
            </a:r>
            <a:r>
              <a:rPr lang="cs-CZ" dirty="0" err="1"/>
              <a:t>Siao-kunga</a:t>
            </a:r>
            <a:r>
              <a:rPr lang="cs-CZ" dirty="0"/>
              <a:t> a jeho rádce </a:t>
            </a:r>
            <a:r>
              <a:rPr lang="cs-CZ" dirty="0" err="1"/>
              <a:t>Šang</a:t>
            </a:r>
            <a:r>
              <a:rPr lang="cs-CZ" dirty="0"/>
              <a:t> </a:t>
            </a:r>
            <a:r>
              <a:rPr lang="cs-CZ" dirty="0" err="1"/>
              <a:t>Janga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31162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effectLst/>
              </a:rPr>
              <a:t>stát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měl zavést všeobecně závazný kodex trestních zákonů a přestat soudit podle společenského postavení obviněného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cs-CZ" sz="2100" dirty="0">
                <a:effectLst/>
              </a:rPr>
              <a:t>podobný přístup znám i z jiných států: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cs-CZ" sz="2100" dirty="0" err="1">
                <a:effectLst/>
              </a:rPr>
              <a:t>Čeng</a:t>
            </a:r>
            <a:r>
              <a:rPr lang="cs-CZ" sz="2100" dirty="0">
                <a:effectLst/>
              </a:rPr>
              <a:t> </a:t>
            </a:r>
            <a:r>
              <a:rPr lang="zh-CN" altLang="en-US" sz="2100" dirty="0">
                <a:effectLst/>
              </a:rPr>
              <a:t>郑国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Zhèng</a:t>
            </a:r>
            <a:r>
              <a:rPr lang="cs-CZ" sz="2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dirty="0">
                <a:effectLst/>
              </a:rPr>
              <a:t>– v polovině 6. století př. n. l. „Kniha trestů“ (</a:t>
            </a:r>
            <a:r>
              <a:rPr lang="cs-CZ" sz="2100" i="1" dirty="0" err="1">
                <a:effectLst/>
              </a:rPr>
              <a:t>ču</a:t>
            </a:r>
            <a:r>
              <a:rPr lang="cs-CZ" sz="2100" i="1" dirty="0">
                <a:effectLst/>
              </a:rPr>
              <a:t> </a:t>
            </a:r>
            <a:r>
              <a:rPr lang="cs-CZ" sz="2100" i="1" dirty="0" err="1">
                <a:effectLst/>
              </a:rPr>
              <a:t>sing</a:t>
            </a:r>
            <a:r>
              <a:rPr lang="cs-CZ" sz="2100" i="1" dirty="0">
                <a:effectLst/>
              </a:rPr>
              <a:t> ting</a:t>
            </a:r>
            <a:r>
              <a:rPr lang="cs-CZ" sz="2100" dirty="0">
                <a:effectLst/>
              </a:rPr>
              <a:t> </a:t>
            </a:r>
            <a:r>
              <a:rPr lang="zh-CN" altLang="en-US" sz="2100" dirty="0">
                <a:effectLst/>
              </a:rPr>
              <a:t>铸刑鼎</a:t>
            </a:r>
            <a:r>
              <a:rPr lang="zh-CN" altLang="en-US" sz="2100" i="1" dirty="0">
                <a:effectLst/>
              </a:rPr>
              <a:t>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zhù</a:t>
            </a:r>
            <a:r>
              <a:rPr lang="cs-CZ" sz="2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xíng</a:t>
            </a:r>
            <a:r>
              <a:rPr lang="cs-CZ" sz="2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dǐng</a:t>
            </a:r>
            <a:r>
              <a:rPr lang="cs-CZ" sz="2100" dirty="0">
                <a:effectLst/>
              </a:rPr>
              <a:t>, „bronzová nádoba </a:t>
            </a:r>
            <a:r>
              <a:rPr lang="cs-CZ" sz="2100" i="1" dirty="0">
                <a:effectLst/>
              </a:rPr>
              <a:t>ting</a:t>
            </a:r>
            <a:r>
              <a:rPr lang="cs-CZ" sz="2100" dirty="0">
                <a:effectLst/>
              </a:rPr>
              <a:t> s tresty“)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cs-CZ" sz="2100" dirty="0" err="1">
                <a:effectLst/>
              </a:rPr>
              <a:t>Ťin</a:t>
            </a:r>
            <a:r>
              <a:rPr lang="cs-CZ" sz="2100" dirty="0">
                <a:effectLst/>
              </a:rPr>
              <a:t> </a:t>
            </a:r>
            <a:r>
              <a:rPr lang="zh-CN" altLang="en-US" sz="2100" dirty="0">
                <a:effectLst/>
              </a:rPr>
              <a:t>晋国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Jìn</a:t>
            </a:r>
            <a:r>
              <a:rPr lang="cs-CZ" sz="2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sz="2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dirty="0">
                <a:effectLst/>
              </a:rPr>
              <a:t>– na konci 6. století př. n. l. publikován trestní kodex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cs-CZ" sz="2100" dirty="0" err="1">
                <a:effectLst/>
              </a:rPr>
              <a:t>Čeng</a:t>
            </a:r>
            <a:r>
              <a:rPr lang="cs-CZ" sz="2100" dirty="0">
                <a:effectLst/>
              </a:rPr>
              <a:t> – první zákoník na bambusových úštěpcích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cs-CZ" sz="2100" dirty="0">
                <a:effectLst/>
              </a:rPr>
              <a:t>nedochované dílo </a:t>
            </a:r>
            <a:r>
              <a:rPr lang="cs-CZ" sz="2100" i="1" dirty="0">
                <a:effectLst/>
              </a:rPr>
              <a:t>Fa </a:t>
            </a:r>
            <a:r>
              <a:rPr lang="cs-CZ" sz="2100" i="1" dirty="0" err="1">
                <a:effectLst/>
              </a:rPr>
              <a:t>ťing</a:t>
            </a:r>
            <a:r>
              <a:rPr lang="cs-CZ" sz="2100" dirty="0">
                <a:effectLst/>
              </a:rPr>
              <a:t> </a:t>
            </a:r>
            <a:r>
              <a:rPr lang="zh-CN" altLang="en-US" sz="2100" dirty="0">
                <a:effectLst/>
              </a:rPr>
              <a:t>法经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Fǎ</a:t>
            </a:r>
            <a:r>
              <a:rPr lang="cs-CZ" sz="2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jīng</a:t>
            </a:r>
            <a:r>
              <a:rPr lang="cs-CZ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dirty="0">
                <a:effectLst/>
              </a:rPr>
              <a:t>(Klasická kniha o právu) – kolem 400 př. n. l., které údajně napsal Li </a:t>
            </a:r>
            <a:r>
              <a:rPr lang="cs-CZ" sz="2100" dirty="0" err="1">
                <a:effectLst/>
              </a:rPr>
              <a:t>Kchuej</a:t>
            </a:r>
            <a:r>
              <a:rPr lang="cs-CZ" sz="2100" dirty="0">
                <a:effectLst/>
              </a:rPr>
              <a:t> </a:t>
            </a:r>
            <a:r>
              <a:rPr lang="zh-CN" altLang="en-US" sz="2100" dirty="0">
                <a:effectLst/>
              </a:rPr>
              <a:t>李悝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Lǐ</a:t>
            </a:r>
            <a:r>
              <a:rPr lang="cs-CZ" sz="2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Kuī</a:t>
            </a:r>
            <a:r>
              <a:rPr lang="cs-CZ" sz="2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dirty="0">
                <a:effectLst/>
              </a:rPr>
              <a:t>(455–395 př. n. l.)</a:t>
            </a:r>
            <a:endParaRPr lang="cs-CZ" sz="2000" dirty="0">
              <a:effectLst/>
            </a:endParaRP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cs-CZ" dirty="0">
                <a:effectLst/>
              </a:rPr>
              <a:t>hospodářství, zvláště podpora zemědělství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cs-CZ" sz="2100" dirty="0">
                <a:effectLst/>
              </a:rPr>
              <a:t>stát </a:t>
            </a:r>
            <a:r>
              <a:rPr lang="cs-CZ" sz="2100" dirty="0" err="1">
                <a:effectLst/>
              </a:rPr>
              <a:t>Čchin</a:t>
            </a:r>
            <a:r>
              <a:rPr lang="cs-CZ" sz="2100" dirty="0">
                <a:effectLst/>
              </a:rPr>
              <a:t> poprvé vybíral daň z pozemku v roce 348 př. n. l.</a:t>
            </a:r>
            <a:endParaRPr lang="cs-CZ" sz="1700" dirty="0">
              <a:effectLst/>
            </a:endParaRPr>
          </a:p>
          <a:p>
            <a:pPr marL="914400" lvl="2" indent="0">
              <a:lnSpc>
                <a:spcPct val="110000"/>
              </a:lnSpc>
              <a:buNone/>
            </a:pPr>
            <a:r>
              <a:rPr lang="cs-CZ" sz="2100" dirty="0">
                <a:effectLst/>
              </a:rPr>
              <a:t>stát </a:t>
            </a:r>
            <a:r>
              <a:rPr lang="cs-CZ" sz="2100" dirty="0" err="1">
                <a:effectLst/>
              </a:rPr>
              <a:t>Lu</a:t>
            </a:r>
            <a:r>
              <a:rPr lang="cs-CZ" sz="2100" dirty="0">
                <a:effectLst/>
              </a:rPr>
              <a:t> zřejmě již na začátku 6. století př. n. l. stanovil pevné daňové sazby a umožnil převod pozemků</a:t>
            </a:r>
            <a:endParaRPr lang="cs-CZ" sz="2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Západní </a:t>
            </a:r>
            <a:r>
              <a:rPr lang="cs-CZ" dirty="0" err="1"/>
              <a:t>Čou</a:t>
            </a:r>
            <a:r>
              <a:rPr lang="cs-CZ" dirty="0"/>
              <a:t> – pokračování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1"/>
            <a:ext cx="9613861" cy="417150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dynastie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porazila dynastii </a:t>
            </a:r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 a její spojence dvěma akcemi, časově od sebe vzdálenými jen několik let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válečnými taženími za krále </a:t>
            </a:r>
            <a:r>
              <a:rPr lang="cs-CZ" dirty="0" err="1">
                <a:effectLst/>
              </a:rPr>
              <a:t>Wu-wanga</a:t>
            </a:r>
            <a:r>
              <a:rPr lang="cs-CZ" dirty="0">
                <a:effectLst/>
              </a:rPr>
              <a:t> přibližně kolem roku 1046/1045 př. n. l.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pozdějšími boji vedenými </a:t>
            </a:r>
            <a:r>
              <a:rPr lang="cs-CZ" dirty="0" err="1">
                <a:effectLst/>
              </a:rPr>
              <a:t>Čouským</a:t>
            </a:r>
            <a:r>
              <a:rPr lang="cs-CZ" dirty="0">
                <a:effectLst/>
              </a:rPr>
              <a:t> vévodou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v prvním případě nastoupil do boje jednotný rod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, obklopený svými spojenci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v druhém případě byl vládnoucí rod rozštěpen a </a:t>
            </a:r>
            <a:r>
              <a:rPr lang="cs-CZ" dirty="0" err="1">
                <a:effectLst/>
              </a:rPr>
              <a:t>Čouský</a:t>
            </a:r>
            <a:r>
              <a:rPr lang="cs-CZ" dirty="0">
                <a:effectLst/>
              </a:rPr>
              <a:t> vévoda se spojenci čelili frontě, kterou tvořili příslušníci jeho vlastního rodu spolu s potomky a přívrženci rodu </a:t>
            </a:r>
            <a:r>
              <a:rPr lang="cs-CZ" dirty="0" err="1">
                <a:effectLst/>
              </a:rPr>
              <a:t>Šang</a:t>
            </a:r>
            <a:endParaRPr lang="cs-CZ" dirty="0"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02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Reformy vévody </a:t>
            </a:r>
            <a:r>
              <a:rPr lang="cs-CZ" dirty="0" err="1"/>
              <a:t>Siao-kunga</a:t>
            </a:r>
            <a:r>
              <a:rPr lang="cs-CZ" dirty="0"/>
              <a:t> a jeho rádce </a:t>
            </a:r>
            <a:r>
              <a:rPr lang="cs-CZ" dirty="0" err="1"/>
              <a:t>Šang</a:t>
            </a:r>
            <a:r>
              <a:rPr lang="cs-CZ" dirty="0"/>
              <a:t> </a:t>
            </a:r>
            <a:r>
              <a:rPr lang="cs-CZ" dirty="0" err="1"/>
              <a:t>Janga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3116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 startAt="3"/>
            </a:pPr>
            <a:r>
              <a:rPr lang="cs-CZ" dirty="0">
                <a:effectLst/>
              </a:rPr>
              <a:t>správní oblast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cs-CZ" dirty="0">
                <a:effectLst/>
              </a:rPr>
              <a:t>systém přímé státní správy a kontroly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cs-CZ" dirty="0">
                <a:effectLst/>
              </a:rPr>
              <a:t>350 př. n. l. vytvořeno 41 „velkých krajů“ </a:t>
            </a:r>
            <a:r>
              <a:rPr lang="cs-CZ" i="1" dirty="0" err="1">
                <a:effectLst/>
              </a:rPr>
              <a:t>ťün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郡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jùn</a:t>
            </a:r>
            <a:r>
              <a:rPr lang="cs-CZ" dirty="0">
                <a:effectLst/>
              </a:rPr>
              <a:t> (obvykle se překládají jako </a:t>
            </a:r>
            <a:r>
              <a:rPr lang="cs-CZ" dirty="0" err="1">
                <a:effectLst/>
              </a:rPr>
              <a:t>komandérie</a:t>
            </a:r>
            <a:r>
              <a:rPr lang="cs-CZ" dirty="0">
                <a:effectLst/>
              </a:rPr>
              <a:t>) spravovaných vlastními magistráty</a:t>
            </a:r>
          </a:p>
          <a:p>
            <a:pPr marL="444500" indent="-444500">
              <a:lnSpc>
                <a:spcPct val="110000"/>
              </a:lnSpc>
              <a:buFont typeface="+mj-lt"/>
              <a:buAutoNum type="arabicPeriod" startAt="3"/>
            </a:pPr>
            <a:r>
              <a:rPr lang="cs-CZ" dirty="0">
                <a:effectLst/>
              </a:rPr>
              <a:t>sjednocení měr, vah a peněžního systému</a:t>
            </a:r>
            <a:endParaRPr lang="cs-CZ" sz="21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90" y="4556414"/>
            <a:ext cx="2893004" cy="21666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701" y="4576717"/>
            <a:ext cx="2758887" cy="2146373"/>
          </a:xfrm>
          <a:prstGeom prst="rect">
            <a:avLst/>
          </a:prstGeom>
        </p:spPr>
      </p:pic>
      <p:pic>
        <p:nvPicPr>
          <p:cNvPr id="1026" name="Picture 2" descr="http://www.cultural-china.com/chinaWH/images/exbig_images/46ee19b99be364bbe1f019c3ebfe3aa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r="5003"/>
          <a:stretch/>
        </p:blipFill>
        <p:spPr bwMode="auto">
          <a:xfrm>
            <a:off x="7222396" y="4508463"/>
            <a:ext cx="2689412" cy="22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02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Reformy vévody </a:t>
            </a:r>
            <a:r>
              <a:rPr lang="cs-CZ" dirty="0" err="1"/>
              <a:t>Siao-kunga</a:t>
            </a:r>
            <a:r>
              <a:rPr lang="cs-CZ" dirty="0"/>
              <a:t> a jeho rádce </a:t>
            </a:r>
            <a:r>
              <a:rPr lang="cs-CZ" dirty="0" err="1"/>
              <a:t>Šang</a:t>
            </a:r>
            <a:r>
              <a:rPr lang="cs-CZ" dirty="0"/>
              <a:t> </a:t>
            </a:r>
            <a:r>
              <a:rPr lang="cs-CZ" dirty="0" err="1"/>
              <a:t>Janga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1184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cs-CZ" dirty="0">
                <a:effectLst/>
              </a:rPr>
              <a:t>zavedení principu vzájemného dohledu a kontroly v malých skupinách</a:t>
            </a:r>
          </a:p>
          <a:p>
            <a:pPr marL="457200" lvl="1" indent="0">
              <a:buNone/>
            </a:pPr>
            <a:r>
              <a:rPr lang="cs-CZ" dirty="0">
                <a:effectLst/>
              </a:rPr>
              <a:t>skupiny po pěti až deseti domácnostech, které nesly vzájemnou odpovědnost</a:t>
            </a:r>
          </a:p>
          <a:p>
            <a:pPr marL="457200" lvl="1" indent="0">
              <a:buNone/>
            </a:pPr>
            <a:r>
              <a:rPr lang="cs-CZ" sz="2400" dirty="0">
                <a:effectLst/>
              </a:rPr>
              <a:t>odměny pro úspěšné válečníky</a:t>
            </a:r>
          </a:p>
          <a:p>
            <a:pPr marL="444500" indent="-444500">
              <a:buFont typeface="+mj-lt"/>
              <a:buAutoNum type="arabicPeriod" startAt="6"/>
            </a:pPr>
            <a:r>
              <a:rPr lang="cs-CZ" dirty="0">
                <a:effectLst/>
              </a:rPr>
              <a:t>údajný negativní postoj k obchodníkům</a:t>
            </a:r>
          </a:p>
          <a:p>
            <a:pPr marL="457200" lvl="1" indent="0">
              <a:buNone/>
            </a:pPr>
            <a:r>
              <a:rPr lang="cs-CZ" dirty="0">
                <a:effectLst/>
              </a:rPr>
              <a:t>ve skutečnosti stát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uznával význam trhů pro fungující hospodářství stejně jako roli armády</a:t>
            </a:r>
          </a:p>
          <a:p>
            <a:pPr marL="457200" lvl="1" indent="0">
              <a:buNone/>
            </a:pPr>
            <a:r>
              <a:rPr lang="cs-CZ" dirty="0">
                <a:effectLst/>
              </a:rPr>
              <a:t>kromě toho archeologické nálezy právních textů prokazují zasahování státu do všech oblastí hospodářství a zřejmě i monopolizace většiny trhů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Reformy vévody </a:t>
            </a:r>
            <a:r>
              <a:rPr lang="cs-CZ" dirty="0" err="1"/>
              <a:t>Siao-kunga</a:t>
            </a:r>
            <a:r>
              <a:rPr lang="cs-CZ" dirty="0"/>
              <a:t> a jeho rádce </a:t>
            </a:r>
            <a:r>
              <a:rPr lang="cs-CZ" dirty="0" err="1"/>
              <a:t>Šang</a:t>
            </a:r>
            <a:r>
              <a:rPr lang="cs-CZ" dirty="0"/>
              <a:t> </a:t>
            </a:r>
            <a:r>
              <a:rPr lang="cs-CZ" dirty="0" err="1"/>
              <a:t>Janga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11845"/>
          </a:xfrm>
        </p:spPr>
        <p:txBody>
          <a:bodyPr>
            <a:normAutofit fontScale="92500"/>
          </a:bodyPr>
          <a:lstStyle/>
          <a:p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 Jang, který ostatně podporoval také výstavbu Sien-</a:t>
            </a:r>
            <a:r>
              <a:rPr lang="cs-CZ" dirty="0" err="1">
                <a:effectLst/>
              </a:rPr>
              <a:t>jangu</a:t>
            </a:r>
            <a:r>
              <a:rPr lang="cs-CZ" dirty="0">
                <a:effectLst/>
              </a:rPr>
              <a:t> jako nového hlavního města, přirozeně narazil se svými reformami i na odpor</a:t>
            </a:r>
          </a:p>
          <a:p>
            <a:r>
              <a:rPr lang="cs-CZ" dirty="0">
                <a:effectLst/>
              </a:rPr>
              <a:t>někteří představitelé vyšší šlechty vytýkali, a to oprávněně, že svými plány porušuje tradici</a:t>
            </a:r>
          </a:p>
          <a:p>
            <a:r>
              <a:rPr lang="cs-CZ" i="1" dirty="0">
                <a:effectLst/>
              </a:rPr>
              <a:t>Š’ </a:t>
            </a:r>
            <a:r>
              <a:rPr lang="cs-CZ" i="1" dirty="0" err="1">
                <a:effectLst/>
              </a:rPr>
              <a:t>ťi</a:t>
            </a:r>
            <a:r>
              <a:rPr lang="cs-CZ" dirty="0">
                <a:effectLst/>
              </a:rPr>
              <a:t> (Historikovy zápisy) např. popisují, že v prvním roce po zavedení reforem lid hromadně protestoval, nicméně po deseti letech byl „velmi spokojen“</a:t>
            </a:r>
          </a:p>
          <a:p>
            <a:r>
              <a:rPr lang="cs-CZ" dirty="0">
                <a:effectLst/>
              </a:rPr>
              <a:t>jak stojí v proslulém líčení idylické </a:t>
            </a:r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Jangovy</a:t>
            </a:r>
            <a:r>
              <a:rPr lang="cs-CZ" dirty="0">
                <a:effectLst/>
              </a:rPr>
              <a:t> doby – žádný předmět cestou ztracený si již nepřivlastnil nikdo nepovolaný, v horách nehrozilo nebezpečí přepadení, lidé žili v dostatku, byli stateční ve válce, ale soukromým sporům se neoddávali a v každé vesnici vládl pořádek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31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Reformy vévody </a:t>
            </a:r>
            <a:r>
              <a:rPr lang="cs-CZ" dirty="0" err="1"/>
              <a:t>Siao-kunga</a:t>
            </a:r>
            <a:r>
              <a:rPr lang="cs-CZ" dirty="0"/>
              <a:t> a jeho rádce </a:t>
            </a:r>
            <a:r>
              <a:rPr lang="cs-CZ" dirty="0" err="1"/>
              <a:t>Šang</a:t>
            </a:r>
            <a:r>
              <a:rPr lang="cs-CZ" dirty="0"/>
              <a:t> </a:t>
            </a:r>
            <a:r>
              <a:rPr lang="cs-CZ" dirty="0" err="1"/>
              <a:t>Janga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11845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</a:rPr>
              <a:t>i za hranicemi státu vzbudily reformy respekt </a:t>
            </a:r>
          </a:p>
          <a:p>
            <a:r>
              <a:rPr lang="cs-CZ" dirty="0">
                <a:effectLst/>
              </a:rPr>
              <a:t>343 př. n. l. – král dynastie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propůjčil vévodovi </a:t>
            </a:r>
            <a:r>
              <a:rPr lang="cs-CZ" dirty="0" err="1">
                <a:effectLst/>
              </a:rPr>
              <a:t>Siao-kungovi</a:t>
            </a:r>
            <a:r>
              <a:rPr lang="cs-CZ" dirty="0">
                <a:effectLst/>
              </a:rPr>
              <a:t> hodnost hegemona</a:t>
            </a:r>
          </a:p>
          <a:p>
            <a:r>
              <a:rPr lang="cs-CZ" dirty="0">
                <a:effectLst/>
              </a:rPr>
              <a:t>338 př. n. l. vévoda </a:t>
            </a:r>
            <a:r>
              <a:rPr lang="cs-CZ" dirty="0" err="1">
                <a:effectLst/>
              </a:rPr>
              <a:t>Siao-kung</a:t>
            </a:r>
            <a:r>
              <a:rPr lang="cs-CZ" dirty="0">
                <a:effectLst/>
              </a:rPr>
              <a:t> zemřel a </a:t>
            </a:r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 Jang smrt svého příznivce dlouho nepřežil</a:t>
            </a:r>
          </a:p>
          <a:p>
            <a:r>
              <a:rPr lang="cs-CZ" dirty="0">
                <a:effectLst/>
              </a:rPr>
              <a:t>na vévodském dvoře bylo mnoho těch, kteří </a:t>
            </a:r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Janga</a:t>
            </a:r>
            <a:r>
              <a:rPr lang="cs-CZ" dirty="0">
                <a:effectLst/>
              </a:rPr>
              <a:t> nenáviděli, včetně nového panovníka, který hned po svém nástupu nařídil popravu </a:t>
            </a:r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Janga</a:t>
            </a:r>
            <a:r>
              <a:rPr lang="cs-CZ" dirty="0">
                <a:effectLst/>
              </a:rPr>
              <a:t> a celé jeho rodiny</a:t>
            </a:r>
          </a:p>
          <a:p>
            <a:r>
              <a:rPr lang="cs-CZ" dirty="0">
                <a:effectLst/>
              </a:rPr>
              <a:t>údajně byl </a:t>
            </a:r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 Jang přivázán ke čtyřem vozům a roztržen (jeden z více než dvaceti trestů smrti ve státě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349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Cesta ke sjednocení říše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84951"/>
          </a:xfrm>
        </p:spPr>
        <p:txBody>
          <a:bodyPr>
            <a:normAutofit lnSpcReduction="10000"/>
          </a:bodyPr>
          <a:lstStyle/>
          <a:p>
            <a:r>
              <a:rPr lang="cs-CZ" dirty="0">
                <a:effectLst/>
              </a:rPr>
              <a:t>Jing </a:t>
            </a: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嬴政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Yíng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Zhèng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– též </a:t>
            </a:r>
            <a:r>
              <a:rPr lang="cs-CZ" dirty="0" err="1">
                <a:effectLst/>
              </a:rPr>
              <a:t>Čao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赵政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Zhào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Zhèng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cs typeface="Times New Roman" panose="02020603050405020304" pitchFamily="18" charset="0"/>
              </a:rPr>
              <a:t>(259</a:t>
            </a:r>
            <a:r>
              <a:rPr lang="cs-CZ" dirty="0">
                <a:effectLst/>
              </a:rPr>
              <a:t>–210 př. n. l.)</a:t>
            </a:r>
          </a:p>
          <a:p>
            <a:r>
              <a:rPr lang="cs-CZ" dirty="0">
                <a:effectLst/>
              </a:rPr>
              <a:t>králem se stal ve třinácti letech a roku 221 př. n. l. porazil v boji o nadvládu soupeřící státy</a:t>
            </a:r>
          </a:p>
          <a:p>
            <a:r>
              <a:rPr lang="cs-CZ" dirty="0">
                <a:effectLst/>
                <a:cs typeface="Times New Roman" panose="02020603050405020304" pitchFamily="18" charset="0"/>
              </a:rPr>
              <a:t>325 př. n. l. – vévoda se prohlásil králem: </a:t>
            </a:r>
            <a:r>
              <a:rPr lang="cs-CZ" dirty="0" err="1">
                <a:effectLst/>
              </a:rPr>
              <a:t>Chuej-wen-wang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秦惠文王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Huìwén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(356</a:t>
            </a:r>
            <a:r>
              <a:rPr lang="cs-CZ" dirty="0">
                <a:effectLst/>
                <a:cs typeface="Times New Roman" panose="02020603050405020304" pitchFamily="18" charset="0"/>
              </a:rPr>
              <a:t>–311, vládl 337–311 př. n. l.</a:t>
            </a:r>
            <a:r>
              <a:rPr lang="cs-CZ" dirty="0">
                <a:effectLst/>
              </a:rPr>
              <a:t>)</a:t>
            </a:r>
          </a:p>
          <a:p>
            <a:r>
              <a:rPr lang="cs-CZ" dirty="0" err="1">
                <a:effectLst/>
                <a:cs typeface="Times New Roman" panose="02020603050405020304" pitchFamily="18" charset="0"/>
              </a:rPr>
              <a:t>Čchu</a:t>
            </a:r>
            <a:r>
              <a:rPr lang="cs-CZ" dirty="0">
                <a:effectLst/>
                <a:cs typeface="Times New Roman" panose="02020603050405020304" pitchFamily="18" charset="0"/>
              </a:rPr>
              <a:t> – </a:t>
            </a:r>
            <a:r>
              <a:rPr lang="cs-CZ" dirty="0">
                <a:effectLst/>
              </a:rPr>
              <a:t>prvním králem se stal již roku 740 př. n. l. </a:t>
            </a:r>
            <a:r>
              <a:rPr lang="cs-CZ" dirty="0" err="1">
                <a:effectLst/>
              </a:rPr>
              <a:t>Wu-wang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楚武王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Chǔ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(vládl 740</a:t>
            </a:r>
            <a:r>
              <a:rPr lang="cs-CZ" dirty="0">
                <a:effectLst/>
                <a:cs typeface="Times New Roman" panose="02020603050405020304" pitchFamily="18" charset="0"/>
              </a:rPr>
              <a:t>–690 př. n. l.</a:t>
            </a:r>
            <a:r>
              <a:rPr lang="cs-CZ" dirty="0">
                <a:effectLst/>
              </a:rPr>
              <a:t>)</a:t>
            </a:r>
          </a:p>
          <a:p>
            <a:r>
              <a:rPr lang="cs-CZ" dirty="0">
                <a:effectLst/>
              </a:rPr>
              <a:t>322 př. n. l. si stát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dokázal vynutit vznik aliance a tím ukončil nadvládu státu </a:t>
            </a:r>
            <a:r>
              <a:rPr lang="cs-CZ" dirty="0" err="1">
                <a:effectLst/>
              </a:rPr>
              <a:t>Wej</a:t>
            </a:r>
            <a:r>
              <a:rPr lang="cs-CZ" dirty="0">
                <a:effectLst/>
              </a:rPr>
              <a:t>, kterou kdysi nastolil markýz </a:t>
            </a:r>
            <a:r>
              <a:rPr lang="cs-CZ" dirty="0" err="1">
                <a:effectLst/>
              </a:rPr>
              <a:t>Wen-chou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魏文侯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Wèi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Wén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Hóu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(vládl 445–396 př. n. l.)</a:t>
            </a:r>
            <a:endParaRPr lang="cs-CZ" dirty="0"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06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Cesta ke sjednocení říše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8495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318 př. n. l. odolal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spojeneckým útokům států </a:t>
            </a:r>
            <a:r>
              <a:rPr lang="cs-CZ" dirty="0" err="1">
                <a:effectLst/>
              </a:rPr>
              <a:t>Chan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Čao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Wej</a:t>
            </a:r>
            <a:r>
              <a:rPr lang="cs-CZ" dirty="0">
                <a:effectLst/>
              </a:rPr>
              <a:t>, Jen a </a:t>
            </a:r>
            <a:r>
              <a:rPr lang="cs-CZ" dirty="0" err="1">
                <a:effectLst/>
              </a:rPr>
              <a:t>Čchi</a:t>
            </a:r>
            <a:r>
              <a:rPr lang="cs-CZ" dirty="0">
                <a:effectLst/>
              </a:rPr>
              <a:t> a jimi najatého kmene </a:t>
            </a:r>
            <a:r>
              <a:rPr lang="cs-CZ" dirty="0" err="1">
                <a:effectLst/>
              </a:rPr>
              <a:t>Siung-nuů</a:t>
            </a:r>
            <a:r>
              <a:rPr lang="cs-CZ" dirty="0">
                <a:effectLst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316 př. n. l. dosáhl mimořádného úspěchu – zničením státu </a:t>
            </a:r>
            <a:r>
              <a:rPr lang="cs-CZ" dirty="0" err="1">
                <a:effectLst/>
              </a:rPr>
              <a:t>Šu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蜀国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Shǔ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>
                <a:effectLst/>
              </a:rPr>
              <a:t> (v dnešní provincii S’-</a:t>
            </a:r>
            <a:r>
              <a:rPr lang="cs-CZ" dirty="0" err="1">
                <a:effectLst/>
              </a:rPr>
              <a:t>čchuan</a:t>
            </a:r>
            <a:r>
              <a:rPr lang="cs-CZ" dirty="0">
                <a:effectLst/>
              </a:rPr>
              <a:t>) značně vzrostlo jeho teritorium a byl položen základ k dobytí státu </a:t>
            </a:r>
            <a:r>
              <a:rPr lang="cs-CZ" dirty="0" err="1">
                <a:effectLst/>
              </a:rPr>
              <a:t>Čchu</a:t>
            </a:r>
            <a:endParaRPr lang="cs-CZ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256 př. n. l. nedaleko dnešního Tu-</a:t>
            </a:r>
            <a:r>
              <a:rPr lang="cs-CZ" dirty="0" err="1">
                <a:effectLst/>
              </a:rPr>
              <a:t>ťiang</a:t>
            </a:r>
            <a:r>
              <a:rPr lang="cs-CZ" dirty="0">
                <a:effectLst/>
              </a:rPr>
              <a:t>-jenu </a:t>
            </a:r>
            <a:r>
              <a:rPr lang="zh-CN" altLang="en-US" dirty="0">
                <a:effectLst/>
              </a:rPr>
              <a:t>都江堰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Dūjiāngyàn</a:t>
            </a:r>
            <a:r>
              <a:rPr lang="cs-CZ" dirty="0">
                <a:effectLst/>
              </a:rPr>
              <a:t> v S’-</a:t>
            </a:r>
            <a:r>
              <a:rPr lang="cs-CZ" dirty="0" err="1">
                <a:effectLst/>
              </a:rPr>
              <a:t>čchuanu</a:t>
            </a:r>
            <a:endParaRPr lang="cs-CZ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Li Ping </a:t>
            </a:r>
            <a:r>
              <a:rPr lang="zh-CN" altLang="en-US" dirty="0">
                <a:effectLst/>
              </a:rPr>
              <a:t>李冰 </a:t>
            </a:r>
            <a:r>
              <a:rPr lang="cs-CZ" i="1" dirty="0" err="1">
                <a:effectLst/>
              </a:rPr>
              <a:t>Lǐ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Bīng</a:t>
            </a:r>
            <a:r>
              <a:rPr lang="cs-CZ" dirty="0">
                <a:effectLst/>
              </a:rPr>
              <a:t>, tehdy </a:t>
            </a:r>
            <a:r>
              <a:rPr lang="cs-CZ" dirty="0" err="1">
                <a:effectLst/>
              </a:rPr>
              <a:t>čchinský</a:t>
            </a:r>
            <a:r>
              <a:rPr lang="cs-CZ" dirty="0">
                <a:effectLst/>
              </a:rPr>
              <a:t> guvernér ve státě </a:t>
            </a:r>
            <a:r>
              <a:rPr lang="cs-CZ" dirty="0" err="1">
                <a:effectLst/>
              </a:rPr>
              <a:t>Šu</a:t>
            </a:r>
            <a:endParaRPr lang="cs-CZ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obří vodní dílo, sloužilo k zavlažování polí v rovině kolem řeky Min </a:t>
            </a:r>
            <a:r>
              <a:rPr lang="zh-CN" altLang="en-US" dirty="0">
                <a:effectLst/>
              </a:rPr>
              <a:t>岷江 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Mín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Jiāng</a:t>
            </a:r>
            <a:endParaRPr lang="cs-CZ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Systém je dodnes funkční a tvoří jednu z důležitých ukázek starobylé čínské vynalézavosti a vyspělosti. Roku 2000 byl zařazen na Seznam světového dědictví UNESCO.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3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Cesta ke sjednocení říše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72" y="2411905"/>
            <a:ext cx="6333245" cy="418495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566447" y="5950525"/>
            <a:ext cx="2245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zavlažovací systém u Tu-</a:t>
            </a:r>
            <a:r>
              <a:rPr lang="cs-CZ" i="1" dirty="0" err="1"/>
              <a:t>ťiang</a:t>
            </a:r>
            <a:r>
              <a:rPr lang="cs-CZ" i="1" dirty="0"/>
              <a:t>-jenu</a:t>
            </a:r>
          </a:p>
        </p:txBody>
      </p:sp>
      <p:pic>
        <p:nvPicPr>
          <p:cNvPr id="1026" name="Picture 2" descr="https://upload.wikimedia.org/wikipedia/commons/2/2e/Dujiangyan.png">
            <a:extLst>
              <a:ext uri="{FF2B5EF4-FFF2-40B4-BE49-F238E27FC236}">
                <a16:creationId xmlns:a16="http://schemas.microsoft.com/office/drawing/2014/main" id="{56996F0F-597B-447A-81C7-5CC419337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03" y="2411905"/>
            <a:ext cx="3259405" cy="282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33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Cesta ke sjednocení říše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effectLst/>
              </a:rPr>
              <a:t>Wu-wang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秦武王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(329–307, vládl 310–307 př. n. l.) </a:t>
            </a:r>
          </a:p>
          <a:p>
            <a:r>
              <a:rPr lang="cs-CZ" dirty="0" err="1">
                <a:effectLst/>
              </a:rPr>
              <a:t>Čao-wang</a:t>
            </a:r>
            <a:r>
              <a:rPr lang="cs-CZ" dirty="0">
                <a:effectLst/>
              </a:rPr>
              <a:t> (též </a:t>
            </a:r>
            <a:r>
              <a:rPr lang="cs-CZ" dirty="0" err="1">
                <a:effectLst/>
              </a:rPr>
              <a:t>Čao-siang-wang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秦昭王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Zhāo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effectLst/>
              </a:rPr>
              <a:t>, </a:t>
            </a:r>
            <a:r>
              <a:rPr lang="zh-CN" altLang="en-US" dirty="0">
                <a:effectLst/>
              </a:rPr>
              <a:t>秦昭襄王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Zhāoxiāng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effectLst/>
              </a:rPr>
              <a:t>, 325–251, vládl 306–251 př. n. l.)</a:t>
            </a:r>
          </a:p>
          <a:p>
            <a:pPr lvl="1"/>
            <a:r>
              <a:rPr lang="cs-CZ" dirty="0">
                <a:effectLst/>
              </a:rPr>
              <a:t>první dvě desetiletí probíhala pod vlivem tehdy velmi silného státu </a:t>
            </a:r>
            <a:r>
              <a:rPr lang="cs-CZ" dirty="0" err="1">
                <a:effectLst/>
              </a:rPr>
              <a:t>Čchi</a:t>
            </a:r>
            <a:r>
              <a:rPr lang="cs-CZ" dirty="0">
                <a:effectLst/>
              </a:rPr>
              <a:t>, s nímž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uzavřel v roce 288 př. n. l. krátkodobou alianci</a:t>
            </a:r>
          </a:p>
          <a:p>
            <a:pPr lvl="1"/>
            <a:r>
              <a:rPr lang="cs-CZ" dirty="0">
                <a:effectLst/>
              </a:rPr>
              <a:t>oba vládci, východní a západní, se prohlásili za „Vznešené“ (</a:t>
            </a:r>
            <a:r>
              <a:rPr lang="cs-CZ" i="1" dirty="0">
                <a:effectLst/>
              </a:rPr>
              <a:t>ti </a:t>
            </a:r>
            <a:r>
              <a:rPr lang="zh-CN" altLang="en-US" dirty="0">
                <a:effectLst/>
              </a:rPr>
              <a:t>帝 </a:t>
            </a:r>
            <a:r>
              <a:rPr lang="cs-CZ" i="1" dirty="0" err="1">
                <a:effectLst/>
              </a:rPr>
              <a:t>dì</a:t>
            </a:r>
            <a:r>
              <a:rPr lang="cs-CZ" dirty="0">
                <a:effectLst/>
              </a:rPr>
              <a:t>)</a:t>
            </a:r>
          </a:p>
          <a:p>
            <a:pPr lvl="1"/>
            <a:r>
              <a:rPr lang="cs-CZ" dirty="0">
                <a:effectLst/>
              </a:rPr>
              <a:t>první použití tohoto titulu</a:t>
            </a:r>
          </a:p>
          <a:p>
            <a:r>
              <a:rPr lang="cs-CZ" dirty="0" err="1">
                <a:effectLst/>
              </a:rPr>
              <a:t>Fan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Suej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范雎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Fàn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Suī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(zemřel 255 př. n. l.), první ministr (v letech 266–255)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6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dynastie Východní </a:t>
            </a:r>
            <a:r>
              <a:rPr lang="cs-CZ" dirty="0" err="1"/>
              <a:t>Čou</a:t>
            </a:r>
            <a:r>
              <a:rPr lang="cs-CZ" dirty="0"/>
              <a:t> a porážka šesti velkých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754597" cy="413116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 err="1">
                <a:effectLst/>
              </a:rPr>
              <a:t>Čuang-siang-wang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秦庄襄王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Zhuāngxiāng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(281–247, vládl 250–247 př. n. l.)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249 př. n. l. – stát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dynastii Východní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porazil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král </a:t>
            </a: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秦王政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Zhèng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(narozen 259 př. n. l., vládl 246–221 jako král, jako První císař 221–210 př. n. l.)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kancléř </a:t>
            </a:r>
            <a:r>
              <a:rPr lang="cs-CZ" dirty="0" err="1">
                <a:effectLst/>
              </a:rPr>
              <a:t>Lü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Pu-wej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吕不韦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Lǚ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Bùwéi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(asi 290–235 př. n. l.) 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ministr vnitra a pozdější kancléř Li S’ </a:t>
            </a:r>
            <a:r>
              <a:rPr lang="zh-CN" altLang="en-US" dirty="0">
                <a:effectLst/>
              </a:rPr>
              <a:t>李斯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Lǐ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Sī</a:t>
            </a:r>
            <a:r>
              <a:rPr lang="cs-CZ" dirty="0">
                <a:effectLst/>
              </a:rPr>
              <a:t> </a:t>
            </a:r>
            <a:r>
              <a:rPr lang="cs-CZ" sz="2200" dirty="0">
                <a:effectLst/>
              </a:rPr>
              <a:t>(asi 280–208 př. n. l.)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I-žen </a:t>
            </a:r>
            <a:r>
              <a:rPr lang="zh-CN" altLang="en-US" dirty="0">
                <a:effectLst/>
              </a:rPr>
              <a:t>异人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Yìrén</a:t>
            </a:r>
            <a:r>
              <a:rPr lang="cs-CZ" dirty="0">
                <a:effectLst/>
              </a:rPr>
              <a:t> (280–247 př. n. l.), jeden z dvaceti synů tehdy </a:t>
            </a:r>
            <a:r>
              <a:rPr lang="cs-CZ" dirty="0" err="1">
                <a:effectLst/>
              </a:rPr>
              <a:t>čchinského</a:t>
            </a:r>
            <a:r>
              <a:rPr lang="cs-CZ" dirty="0">
                <a:effectLst/>
              </a:rPr>
              <a:t> korunního prince, pozdějšího krále </a:t>
            </a:r>
            <a:r>
              <a:rPr lang="cs-CZ" dirty="0" err="1">
                <a:effectLst/>
              </a:rPr>
              <a:t>Siao-wena</a:t>
            </a:r>
            <a:r>
              <a:rPr lang="cs-CZ" dirty="0">
                <a:effectLst/>
              </a:rPr>
              <a:t> (</a:t>
            </a:r>
            <a:r>
              <a:rPr lang="zh-CN" altLang="en-US" dirty="0">
                <a:effectLst/>
              </a:rPr>
              <a:t>秦孝文王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Qín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Xiàowén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>
                <a:effectLst/>
              </a:rPr>
              <a:t>, 302–250 př. n. l.)</a:t>
            </a:r>
            <a:endParaRPr lang="cs-CZ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4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dynastie Východní </a:t>
            </a:r>
            <a:r>
              <a:rPr lang="cs-CZ" dirty="0" err="1"/>
              <a:t>Čou</a:t>
            </a:r>
            <a:r>
              <a:rPr lang="cs-CZ" dirty="0"/>
              <a:t> a porážka šesti velkých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754597" cy="4131162"/>
          </a:xfrm>
        </p:spPr>
        <p:txBody>
          <a:bodyPr>
            <a:normAutofit/>
          </a:bodyPr>
          <a:lstStyle/>
          <a:p>
            <a:r>
              <a:rPr lang="cs-CZ" dirty="0" err="1">
                <a:effectLst/>
              </a:rPr>
              <a:t>Lü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Pu-wej</a:t>
            </a:r>
            <a:r>
              <a:rPr lang="cs-CZ" dirty="0">
                <a:effectLst/>
              </a:rPr>
              <a:t> pak pokračoval ve svém promyšleném plánu</a:t>
            </a:r>
          </a:p>
          <a:p>
            <a:r>
              <a:rPr lang="cs-CZ" dirty="0">
                <a:effectLst/>
              </a:rPr>
              <a:t>odebral se na </a:t>
            </a:r>
            <a:r>
              <a:rPr lang="cs-CZ" dirty="0" err="1">
                <a:effectLst/>
              </a:rPr>
              <a:t>čchinský</a:t>
            </a:r>
            <a:r>
              <a:rPr lang="cs-CZ" dirty="0">
                <a:effectLst/>
              </a:rPr>
              <a:t> dvůr a tam se výmluvnými slovy i cennými dary pokusil přesvědčit milovanou první manželku prince </a:t>
            </a:r>
            <a:r>
              <a:rPr lang="cs-CZ" dirty="0" err="1">
                <a:effectLst/>
              </a:rPr>
              <a:t>Siao-wena</a:t>
            </a:r>
            <a:r>
              <a:rPr lang="cs-CZ" dirty="0">
                <a:effectLst/>
              </a:rPr>
              <a:t>, aby přijala I-žena za vlastního syna</a:t>
            </a:r>
          </a:p>
          <a:p>
            <a:r>
              <a:rPr lang="cs-CZ" dirty="0">
                <a:effectLst/>
              </a:rPr>
              <a:t>ukázalo se, že ani nemusel vyvíjet velké úsilí</a:t>
            </a:r>
          </a:p>
          <a:p>
            <a:r>
              <a:rPr lang="cs-CZ" dirty="0">
                <a:effectLst/>
              </a:rPr>
              <a:t>princezna se totiž již delší dobu strachovala, že by jí bezdětnost mohla manžela odcizit a vzdálit, a nyní se možná konečně nabízelo dobré řešení</a:t>
            </a:r>
          </a:p>
          <a:p>
            <a:r>
              <a:rPr lang="cs-CZ" dirty="0" err="1">
                <a:effectLst/>
              </a:rPr>
              <a:t>Siao-wen</a:t>
            </a:r>
            <a:r>
              <a:rPr lang="cs-CZ" dirty="0">
                <a:effectLst/>
              </a:rPr>
              <a:t> nejenže tento návrh radostně přijal, ale dokonce ustanovil I-žena korunním princem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1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Západní </a:t>
            </a:r>
            <a:r>
              <a:rPr lang="cs-CZ" dirty="0" err="1"/>
              <a:t>Čou</a:t>
            </a:r>
            <a:r>
              <a:rPr lang="cs-CZ" dirty="0"/>
              <a:t> – pokračování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1"/>
            <a:ext cx="9613861" cy="41715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teprve když porazili toto povstání, přistoupili představitelé dynastie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 k oněm pro ně tak typickým krokům k zajištění vlády nad obrovským územím, jehož hlavní město na řece </a:t>
            </a:r>
            <a:r>
              <a:rPr lang="cs-CZ" dirty="0" err="1">
                <a:effectLst/>
              </a:rPr>
              <a:t>Wej</a:t>
            </a:r>
            <a:r>
              <a:rPr lang="cs-CZ" dirty="0">
                <a:effectLst/>
              </a:rPr>
              <a:t> na západě mělo ke všemu špatné dopravní spojení s novými oblastmi na východě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kolonie zřízené po tomto druhém, definitivním dobytí východu byly svěřeny především příbuzným královského rodu, ale také dalšímu z potomků dynastie </a:t>
            </a:r>
            <a:r>
              <a:rPr lang="cs-CZ" dirty="0" err="1">
                <a:effectLst/>
              </a:rPr>
              <a:t>Šang</a:t>
            </a:r>
            <a:r>
              <a:rPr lang="cs-CZ" dirty="0">
                <a:effectLst/>
              </a:rPr>
              <a:t>, přestože jeden z nich už kdysi proti novým vládcům povstal</a:t>
            </a:r>
            <a:endParaRPr lang="cs-CZ" dirty="0"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dynastie Východní </a:t>
            </a:r>
            <a:r>
              <a:rPr lang="cs-CZ" dirty="0" err="1"/>
              <a:t>Čou</a:t>
            </a:r>
            <a:r>
              <a:rPr lang="cs-CZ" dirty="0"/>
              <a:t> a porážka šesti velkých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6278829" cy="4131162"/>
          </a:xfrm>
        </p:spPr>
        <p:txBody>
          <a:bodyPr>
            <a:normAutofit/>
          </a:bodyPr>
          <a:lstStyle/>
          <a:p>
            <a:r>
              <a:rPr lang="cs-CZ" dirty="0" err="1">
                <a:effectLst/>
              </a:rPr>
              <a:t>Siao-wen</a:t>
            </a:r>
            <a:r>
              <a:rPr lang="cs-CZ" dirty="0">
                <a:effectLst/>
              </a:rPr>
              <a:t> nakonec zemřel pouhé tři dny po nastoupení na trůn (v září 250 př. n. l.) </a:t>
            </a:r>
          </a:p>
          <a:p>
            <a:r>
              <a:rPr lang="cs-CZ" dirty="0">
                <a:effectLst/>
              </a:rPr>
              <a:t>novým králem se stal I-žen jako král </a:t>
            </a:r>
            <a:r>
              <a:rPr lang="cs-CZ" dirty="0" err="1">
                <a:effectLst/>
              </a:rPr>
              <a:t>Čuang-siang-wang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秦庄襄王 </a:t>
            </a:r>
            <a:r>
              <a:rPr lang="cs-CZ" i="1" dirty="0" err="1">
                <a:effectLst/>
              </a:rPr>
              <a:t>Qín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Zhuāngxiāng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Wáng</a:t>
            </a:r>
            <a:endParaRPr lang="cs-CZ" dirty="0">
              <a:effectLst/>
            </a:endParaRPr>
          </a:p>
          <a:p>
            <a:r>
              <a:rPr lang="cs-CZ" dirty="0">
                <a:effectLst/>
              </a:rPr>
              <a:t>na </a:t>
            </a:r>
            <a:r>
              <a:rPr lang="cs-CZ" dirty="0" err="1">
                <a:effectLst/>
              </a:rPr>
              <a:t>Lü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Pu-wejovy</a:t>
            </a:r>
            <a:r>
              <a:rPr lang="cs-CZ" dirty="0">
                <a:effectLst/>
              </a:rPr>
              <a:t> služby nezapomněl, jmenoval ho markýzem z </a:t>
            </a:r>
            <a:r>
              <a:rPr lang="cs-CZ" dirty="0" err="1">
                <a:effectLst/>
              </a:rPr>
              <a:t>Wen</a:t>
            </a:r>
            <a:r>
              <a:rPr lang="cs-CZ" dirty="0">
                <a:effectLst/>
              </a:rPr>
              <a:t>-sinu (</a:t>
            </a:r>
            <a:r>
              <a:rPr lang="zh-CN" altLang="en-US" dirty="0">
                <a:effectLst/>
              </a:rPr>
              <a:t>文信侯 </a:t>
            </a:r>
            <a:r>
              <a:rPr lang="cs-CZ" i="1" dirty="0" err="1">
                <a:effectLst/>
              </a:rPr>
              <a:t>Wénxìn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Hóu</a:t>
            </a:r>
            <a:r>
              <a:rPr lang="cs-CZ" dirty="0">
                <a:effectLst/>
              </a:rPr>
              <a:t>) a ustanovil hlavním ministrem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50</a:t>
            </a:fld>
            <a:endParaRPr lang="en-US" dirty="0"/>
          </a:p>
        </p:txBody>
      </p:sp>
      <p:pic>
        <p:nvPicPr>
          <p:cNvPr id="2050" name="Picture 2" descr="VÃ½sledek obrÃ¡zku pro åä¸é¦">
            <a:extLst>
              <a:ext uri="{FF2B5EF4-FFF2-40B4-BE49-F238E27FC236}">
                <a16:creationId xmlns:a16="http://schemas.microsoft.com/office/drawing/2014/main" id="{66AC7BA6-3D69-4A8E-B73D-9B8E888CD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80" y="2181785"/>
            <a:ext cx="3208028" cy="404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7A80B4F-17E2-4EE0-B766-5BEBD01AC90B}"/>
              </a:ext>
            </a:extLst>
          </p:cNvPr>
          <p:cNvSpPr/>
          <p:nvPr/>
        </p:nvSpPr>
        <p:spPr>
          <a:xfrm>
            <a:off x="7994428" y="6283369"/>
            <a:ext cx="122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Lü</a:t>
            </a:r>
            <a:r>
              <a:rPr lang="cs-CZ" dirty="0"/>
              <a:t> </a:t>
            </a:r>
            <a:r>
              <a:rPr lang="cs-CZ" dirty="0" err="1"/>
              <a:t>Pu-wej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375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dynastie Východní </a:t>
            </a:r>
            <a:r>
              <a:rPr lang="cs-CZ" dirty="0" err="1"/>
              <a:t>Čou</a:t>
            </a:r>
            <a:r>
              <a:rPr lang="cs-CZ" dirty="0"/>
              <a:t> a porážka šesti velkých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751292"/>
            <a:ext cx="5916036" cy="385121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246 př. n. l. se na </a:t>
            </a:r>
            <a:r>
              <a:rPr lang="cs-CZ" dirty="0" err="1">
                <a:effectLst/>
              </a:rPr>
              <a:t>čchinském</a:t>
            </a:r>
            <a:r>
              <a:rPr lang="cs-CZ" dirty="0">
                <a:effectLst/>
              </a:rPr>
              <a:t> dvoře setkali dva muži, kteří pak spolu přes třicet let určovali osudy Číny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některé rysy jejich společného díla se v průběhu dalších dvou tisíciletí více či méně výrazně projevovaly ve státoprávním uspořádání celého čínského impéria</a:t>
            </a:r>
          </a:p>
          <a:p>
            <a:pPr>
              <a:lnSpc>
                <a:spcPct val="110000"/>
              </a:lnSpc>
            </a:pPr>
            <a:r>
              <a:rPr lang="cs-CZ" dirty="0" err="1">
                <a:effectLst/>
              </a:rPr>
              <a:t>Li</a:t>
            </a:r>
            <a:r>
              <a:rPr lang="cs-CZ" dirty="0">
                <a:effectLst/>
              </a:rPr>
              <a:t> S’ (</a:t>
            </a:r>
            <a:r>
              <a:rPr lang="zh-CN" altLang="en-US" dirty="0">
                <a:effectLst/>
              </a:rPr>
              <a:t>李斯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Lǐ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Sī</a:t>
            </a:r>
            <a:r>
              <a:rPr lang="cs-CZ" dirty="0">
                <a:effectLst/>
              </a:rPr>
              <a:t>, asi 280–208 př. n. l.) byl tehdy už zralý, více než třicetiletý muž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vyznačoval se pronikavým intelektem, absolvoval solidní filosofické vzdělání, byl skvělý stylista a obratný řečník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kromě toho vynikal nesmírnou ctižádostí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na </a:t>
            </a:r>
            <a:r>
              <a:rPr lang="cs-CZ" dirty="0" err="1">
                <a:effectLst/>
              </a:rPr>
              <a:t>čchinském</a:t>
            </a:r>
            <a:r>
              <a:rPr lang="cs-CZ" dirty="0">
                <a:effectLst/>
              </a:rPr>
              <a:t> dvoře zastával však pouze místo nevýznamného úředníka.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  <p:pic>
        <p:nvPicPr>
          <p:cNvPr id="3074" name="Picture 2" descr="SouvisejÃ­cÃ­ obrÃ¡zek">
            <a:extLst>
              <a:ext uri="{FF2B5EF4-FFF2-40B4-BE49-F238E27FC236}">
                <a16:creationId xmlns:a16="http://schemas.microsoft.com/office/drawing/2014/main" id="{FD7324DC-10C2-4E1D-8A84-3BE36D2C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99" y="324727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1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dynastie Východní </a:t>
            </a:r>
            <a:r>
              <a:rPr lang="cs-CZ" dirty="0" err="1"/>
              <a:t>Čou</a:t>
            </a:r>
            <a:r>
              <a:rPr lang="cs-CZ" dirty="0"/>
              <a:t> a porážka šesti velkých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9726036" cy="4265633"/>
          </a:xfrm>
        </p:spPr>
        <p:txBody>
          <a:bodyPr>
            <a:normAutofit lnSpcReduction="10000"/>
          </a:bodyPr>
          <a:lstStyle/>
          <a:p>
            <a:r>
              <a:rPr lang="cs-CZ" dirty="0">
                <a:effectLst/>
              </a:rPr>
              <a:t>král </a:t>
            </a: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v té době dospělým mužem vlastně ještě ani nebyl</a:t>
            </a:r>
          </a:p>
          <a:p>
            <a:r>
              <a:rPr lang="cs-CZ" dirty="0">
                <a:effectLst/>
              </a:rPr>
              <a:t>bylo mu tehdy pouhých čtrnáct let, svou životní filosofii si teprve vytvářel</a:t>
            </a:r>
          </a:p>
          <a:p>
            <a:r>
              <a:rPr lang="cs-CZ" dirty="0">
                <a:effectLst/>
              </a:rPr>
              <a:t>zato byl králem mocného státu </a:t>
            </a:r>
            <a:r>
              <a:rPr lang="cs-CZ" dirty="0" err="1">
                <a:effectLst/>
              </a:rPr>
              <a:t>Čchin</a:t>
            </a:r>
            <a:endParaRPr lang="cs-CZ" dirty="0">
              <a:effectLst/>
            </a:endParaRPr>
          </a:p>
          <a:p>
            <a:r>
              <a:rPr lang="cs-CZ" dirty="0">
                <a:effectLst/>
              </a:rPr>
              <a:t>s plným uskutečňováním </a:t>
            </a:r>
            <a:r>
              <a:rPr lang="cs-CZ" dirty="0" err="1">
                <a:effectLst/>
              </a:rPr>
              <a:t>Li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S’ových</a:t>
            </a:r>
            <a:r>
              <a:rPr lang="cs-CZ" dirty="0">
                <a:effectLst/>
              </a:rPr>
              <a:t> rad musel král </a:t>
            </a: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ještě nějaký čas posečkat</a:t>
            </a:r>
          </a:p>
          <a:p>
            <a:r>
              <a:rPr lang="cs-CZ" dirty="0">
                <a:effectLst/>
              </a:rPr>
              <a:t>teprve v roce 238 př. n. l. dosáhl věku, kdy se podle tehdejších zvyklostí mohl „opásat na znamení dospělosti a na hlavu si vsadit čapku muže“</a:t>
            </a:r>
          </a:p>
          <a:p>
            <a:r>
              <a:rPr lang="cs-CZ" dirty="0">
                <a:effectLst/>
              </a:rPr>
              <a:t>do té doby </a:t>
            </a:r>
            <a:r>
              <a:rPr lang="cs-CZ" dirty="0" err="1">
                <a:effectLst/>
              </a:rPr>
              <a:t>čchinský</a:t>
            </a:r>
            <a:r>
              <a:rPr lang="cs-CZ" dirty="0">
                <a:effectLst/>
              </a:rPr>
              <a:t> stát převážně spravoval hlavní ministr </a:t>
            </a:r>
            <a:r>
              <a:rPr lang="cs-CZ" dirty="0" err="1">
                <a:effectLst/>
              </a:rPr>
              <a:t>Čengova</a:t>
            </a:r>
            <a:r>
              <a:rPr lang="cs-CZ" dirty="0">
                <a:effectLst/>
              </a:rPr>
              <a:t> otce </a:t>
            </a:r>
            <a:r>
              <a:rPr lang="cs-CZ" dirty="0" err="1">
                <a:effectLst/>
              </a:rPr>
              <a:t>Lü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Pu-wej</a:t>
            </a:r>
            <a:endParaRPr lang="cs-CZ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8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dynastie Východní </a:t>
            </a:r>
            <a:r>
              <a:rPr lang="cs-CZ" dirty="0" err="1"/>
              <a:t>Čou</a:t>
            </a:r>
            <a:r>
              <a:rPr lang="cs-CZ" dirty="0"/>
              <a:t> a porážka šesti velkých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9726036" cy="4265633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</a:rPr>
              <a:t>hlavní ministr se stal první velkou překážkou, kterou musel mladý král překonat, aby se mohl stát vladařem podle svých a </a:t>
            </a:r>
            <a:r>
              <a:rPr lang="cs-CZ" dirty="0" err="1">
                <a:effectLst/>
              </a:rPr>
              <a:t>Li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S’ových</a:t>
            </a:r>
            <a:r>
              <a:rPr lang="cs-CZ" dirty="0">
                <a:effectLst/>
              </a:rPr>
              <a:t> představ</a:t>
            </a:r>
          </a:p>
          <a:p>
            <a:r>
              <a:rPr lang="cs-CZ" dirty="0">
                <a:effectLst/>
              </a:rPr>
              <a:t>237 př. n. l. zbavil hlavního ministra </a:t>
            </a:r>
            <a:r>
              <a:rPr lang="cs-CZ" dirty="0" err="1">
                <a:effectLst/>
              </a:rPr>
              <a:t>Lü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Pu-weje</a:t>
            </a:r>
            <a:r>
              <a:rPr lang="cs-CZ" dirty="0">
                <a:effectLst/>
              </a:rPr>
              <a:t> jeho úřadu a hodnosti a poslal ho do vyhnanství ve vzdáleném </a:t>
            </a:r>
            <a:r>
              <a:rPr lang="cs-CZ" dirty="0" err="1">
                <a:effectLst/>
              </a:rPr>
              <a:t>Luo-jangu</a:t>
            </a:r>
            <a:endParaRPr lang="cs-CZ" dirty="0">
              <a:effectLst/>
            </a:endParaRPr>
          </a:p>
          <a:p>
            <a:r>
              <a:rPr lang="cs-CZ" dirty="0">
                <a:effectLst/>
              </a:rPr>
              <a:t>do vyhnanství vypověděl také všechny významnější </a:t>
            </a:r>
            <a:r>
              <a:rPr lang="cs-CZ" dirty="0" err="1">
                <a:effectLst/>
              </a:rPr>
              <a:t>Lü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Pu-wejovy</a:t>
            </a:r>
            <a:r>
              <a:rPr lang="cs-CZ" dirty="0">
                <a:effectLst/>
              </a:rPr>
              <a:t> přívržence</a:t>
            </a:r>
          </a:p>
          <a:p>
            <a:r>
              <a:rPr lang="cs-CZ" dirty="0">
                <a:effectLst/>
              </a:rPr>
              <a:t>dal přitom jasně najevo, že podobně, nebo ještě hůře skončí v budoucnu všichni další potenciální odpůrci</a:t>
            </a:r>
          </a:p>
          <a:p>
            <a:r>
              <a:rPr lang="cs-CZ" dirty="0">
                <a:effectLst/>
              </a:rPr>
              <a:t>dva roky nato </a:t>
            </a:r>
            <a:r>
              <a:rPr lang="cs-CZ" dirty="0" err="1">
                <a:effectLst/>
              </a:rPr>
              <a:t>Lü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Pu-wej</a:t>
            </a:r>
            <a:r>
              <a:rPr lang="cs-CZ" dirty="0">
                <a:effectLst/>
              </a:rPr>
              <a:t> spáchal sebevraždu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7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dynastie Východní </a:t>
            </a:r>
            <a:r>
              <a:rPr lang="cs-CZ" dirty="0" err="1"/>
              <a:t>Čou</a:t>
            </a:r>
            <a:r>
              <a:rPr lang="cs-CZ" dirty="0"/>
              <a:t> a porážka šesti velkých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694648"/>
            <a:ext cx="6586326" cy="3907857"/>
          </a:xfrm>
        </p:spPr>
        <p:txBody>
          <a:bodyPr/>
          <a:lstStyle/>
          <a:p>
            <a:r>
              <a:rPr lang="cs-CZ" dirty="0">
                <a:effectLst/>
              </a:rPr>
              <a:t>k poslední fázi sjednocování patřila kromě vojenských i hospodářská opatření</a:t>
            </a:r>
          </a:p>
          <a:p>
            <a:r>
              <a:rPr lang="cs-CZ" dirty="0">
                <a:effectLst/>
              </a:rPr>
              <a:t>na začátku vlády krále </a:t>
            </a:r>
            <a:r>
              <a:rPr lang="cs-CZ" dirty="0" err="1">
                <a:effectLst/>
              </a:rPr>
              <a:t>Čenga</a:t>
            </a:r>
            <a:r>
              <a:rPr lang="cs-CZ" dirty="0">
                <a:effectLst/>
              </a:rPr>
              <a:t> začal odborník na vodní stavby </a:t>
            </a:r>
            <a:r>
              <a:rPr lang="cs-CZ" dirty="0" err="1">
                <a:effectLst/>
              </a:rPr>
              <a:t>Čeng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Kuo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郑国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Zhèng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Guó</a:t>
            </a:r>
            <a:r>
              <a:rPr lang="cs-C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ze státu </a:t>
            </a:r>
            <a:r>
              <a:rPr lang="cs-CZ" dirty="0" err="1">
                <a:effectLst/>
              </a:rPr>
              <a:t>Chan</a:t>
            </a:r>
            <a:r>
              <a:rPr lang="cs-CZ" dirty="0">
                <a:effectLst/>
              </a:rPr>
              <a:t> (další cizinec ve službách státu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) budovat v centrálních oblastech státu v provincii </a:t>
            </a:r>
            <a:r>
              <a:rPr lang="cs-CZ" dirty="0" err="1">
                <a:effectLst/>
              </a:rPr>
              <a:t>Šen</a:t>
            </a:r>
            <a:r>
              <a:rPr lang="cs-CZ" dirty="0">
                <a:effectLst/>
              </a:rPr>
              <a:t>-si rozsáhlý systém kanálů, jímž byly zúrodněny desetitisíce hektarů půdy na sever od řeky </a:t>
            </a:r>
            <a:r>
              <a:rPr lang="cs-CZ" dirty="0" err="1">
                <a:effectLst/>
              </a:rPr>
              <a:t>Wej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034" y="2881599"/>
            <a:ext cx="3514901" cy="288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0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dynastie Východní </a:t>
            </a:r>
            <a:r>
              <a:rPr lang="cs-CZ" dirty="0" err="1"/>
              <a:t>Čou</a:t>
            </a:r>
            <a:r>
              <a:rPr lang="cs-CZ" dirty="0"/>
              <a:t> a porážka šesti velkých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5478431" cy="424799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230 př. n. l. padl </a:t>
            </a:r>
            <a:r>
              <a:rPr lang="cs-CZ" dirty="0" err="1">
                <a:effectLst/>
              </a:rPr>
              <a:t>Chan</a:t>
            </a:r>
            <a:endParaRPr lang="cs-CZ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228 </a:t>
            </a:r>
            <a:r>
              <a:rPr lang="cs-CZ" dirty="0" err="1">
                <a:effectLst/>
              </a:rPr>
              <a:t>Čao</a:t>
            </a:r>
            <a:endParaRPr lang="cs-CZ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225 </a:t>
            </a:r>
            <a:r>
              <a:rPr lang="cs-CZ" dirty="0" err="1">
                <a:effectLst/>
              </a:rPr>
              <a:t>Wej</a:t>
            </a:r>
            <a:r>
              <a:rPr lang="cs-CZ" dirty="0">
                <a:effectLst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223 </a:t>
            </a:r>
            <a:r>
              <a:rPr lang="cs-CZ" dirty="0" err="1">
                <a:effectLst/>
              </a:rPr>
              <a:t>Čchu</a:t>
            </a:r>
            <a:r>
              <a:rPr lang="cs-CZ" dirty="0">
                <a:effectLst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222 Jen 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221 </a:t>
            </a:r>
            <a:r>
              <a:rPr lang="cs-CZ" dirty="0" err="1">
                <a:effectLst/>
              </a:rPr>
              <a:t>Čchi</a:t>
            </a:r>
            <a:endParaRPr lang="cs-CZ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právní důvody: všech šest králů porušilo platné smlouvy, proto byli potrestáni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pro obyvatele podrobených států První císař neměl slovo výtky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55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888" y="2554942"/>
            <a:ext cx="4378424" cy="40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86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dynastie Východní </a:t>
            </a:r>
            <a:r>
              <a:rPr lang="cs-CZ" dirty="0" err="1"/>
              <a:t>Čou</a:t>
            </a:r>
            <a:r>
              <a:rPr lang="cs-CZ" dirty="0"/>
              <a:t> a porážka šesti velkých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916010"/>
          </a:xfrm>
        </p:spPr>
        <p:txBody>
          <a:bodyPr/>
          <a:lstStyle/>
          <a:p>
            <a:r>
              <a:rPr lang="cs-CZ" dirty="0">
                <a:effectLst/>
              </a:rPr>
              <a:t>při útoku na stát </a:t>
            </a:r>
            <a:r>
              <a:rPr lang="cs-CZ" dirty="0" err="1">
                <a:effectLst/>
              </a:rPr>
              <a:t>Chan</a:t>
            </a:r>
            <a:r>
              <a:rPr lang="cs-CZ" dirty="0">
                <a:effectLst/>
              </a:rPr>
              <a:t> roku 256 př. n. l. zabito 40 tisíc nepřátel</a:t>
            </a:r>
          </a:p>
          <a:p>
            <a:r>
              <a:rPr lang="cs-CZ" dirty="0">
                <a:effectLst/>
              </a:rPr>
              <a:t>při útoku na </a:t>
            </a:r>
            <a:r>
              <a:rPr lang="cs-CZ" dirty="0" err="1">
                <a:effectLst/>
              </a:rPr>
              <a:t>Čao</a:t>
            </a:r>
            <a:r>
              <a:rPr lang="cs-CZ" dirty="0">
                <a:effectLst/>
              </a:rPr>
              <a:t> téhož roku zabito dokonce 90 tisíc nepřátel</a:t>
            </a:r>
          </a:p>
          <a:p>
            <a:r>
              <a:rPr lang="cs-CZ" dirty="0">
                <a:effectLst/>
              </a:rPr>
              <a:t>o půl století dříve pobili vojáci státu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82 tisíce mužů vojsk </a:t>
            </a:r>
            <a:r>
              <a:rPr lang="cs-CZ" dirty="0" err="1">
                <a:effectLst/>
              </a:rPr>
              <a:t>protičchinských</a:t>
            </a:r>
            <a:r>
              <a:rPr lang="cs-CZ" dirty="0">
                <a:effectLst/>
              </a:rPr>
              <a:t> spojenců </a:t>
            </a:r>
          </a:p>
          <a:p>
            <a:r>
              <a:rPr lang="cs-CZ" dirty="0">
                <a:effectLst/>
              </a:rPr>
              <a:t>260 př. n. l. padlo u </a:t>
            </a:r>
            <a:r>
              <a:rPr lang="cs-CZ" dirty="0" err="1">
                <a:effectLst/>
              </a:rPr>
              <a:t>Čchang-pchingu</a:t>
            </a:r>
            <a:r>
              <a:rPr lang="cs-CZ" dirty="0">
                <a:effectLst/>
              </a:rPr>
              <a:t> (dnešní </a:t>
            </a:r>
            <a:r>
              <a:rPr lang="cs-CZ" dirty="0" err="1">
                <a:effectLst/>
              </a:rPr>
              <a:t>Kao-pching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高平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Gāopíng</a:t>
            </a:r>
            <a:r>
              <a:rPr lang="cs-CZ" dirty="0">
                <a:effectLst/>
              </a:rPr>
              <a:t>, provincie </a:t>
            </a:r>
            <a:r>
              <a:rPr lang="cs-CZ" dirty="0" err="1">
                <a:effectLst/>
              </a:rPr>
              <a:t>Šan</a:t>
            </a:r>
            <a:r>
              <a:rPr lang="cs-CZ" dirty="0">
                <a:effectLst/>
              </a:rPr>
              <a:t>-si), v jedné z nejkrvavějších bitev období Válčících států (</a:t>
            </a:r>
            <a:r>
              <a:rPr lang="zh-CN" altLang="en-US" dirty="0">
                <a:effectLst/>
              </a:rPr>
              <a:t>长平大战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Chángpíng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dàzhàn</a:t>
            </a:r>
            <a:r>
              <a:rPr lang="cs-CZ" dirty="0">
                <a:effectLst/>
              </a:rPr>
              <a:t>, 262–260 př. n. l.), na straně státu </a:t>
            </a:r>
            <a:r>
              <a:rPr lang="cs-CZ" dirty="0" err="1">
                <a:effectLst/>
              </a:rPr>
              <a:t>Čao</a:t>
            </a:r>
            <a:r>
              <a:rPr lang="cs-CZ" dirty="0">
                <a:effectLst/>
              </a:rPr>
              <a:t> více než 450 tisíc bojovníků (stát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ztratil na 250 tisíc mužů)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2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dynastie Východní </a:t>
            </a:r>
            <a:r>
              <a:rPr lang="cs-CZ" dirty="0" err="1"/>
              <a:t>Čou</a:t>
            </a:r>
            <a:r>
              <a:rPr lang="cs-CZ" dirty="0"/>
              <a:t> a porážka šesti velkých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effectLst/>
              </a:rPr>
              <a:t>expanze státu </a:t>
            </a:r>
            <a:r>
              <a:rPr lang="cs-CZ" dirty="0" err="1">
                <a:effectLst/>
              </a:rPr>
              <a:t>Čchin</a:t>
            </a:r>
            <a:r>
              <a:rPr lang="cs-CZ" dirty="0">
                <a:effectLst/>
              </a:rPr>
              <a:t> si vyžádala přes jeden a půl miliónu životů</a:t>
            </a:r>
          </a:p>
          <a:p>
            <a:r>
              <a:rPr lang="cs-CZ" dirty="0">
                <a:effectLst/>
              </a:rPr>
              <a:t>o spolehlivosti údaje se pochybovalo</a:t>
            </a:r>
          </a:p>
          <a:p>
            <a:r>
              <a:rPr lang="cs-CZ" dirty="0">
                <a:effectLst/>
              </a:rPr>
              <a:t>argumentovalo se např. tím, že za Napoleonova tažení do Ruska v roce 1812 padlo „pouze“ 50 tisíc mužů a že vysoké číselné údaje v čínských pramenech jsou notoricky nespolehlivé</a:t>
            </a:r>
          </a:p>
          <a:p>
            <a:r>
              <a:rPr lang="cs-CZ" dirty="0">
                <a:effectLst/>
              </a:rPr>
              <a:t>jakkoli logicky zní i námitka, že takové oslabení by bylo ohrozilo politické a ekonomické přežití státu, musíme vycházet z toho, že ztráty na všech stranách byly mimořádné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Západní </a:t>
            </a:r>
            <a:r>
              <a:rPr lang="cs-CZ" dirty="0" err="1"/>
              <a:t>Čou</a:t>
            </a:r>
            <a:r>
              <a:rPr lang="cs-CZ" dirty="0"/>
              <a:t> – pokračování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1"/>
            <a:ext cx="9613861" cy="4171505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</a:rPr>
              <a:t>kolonie se skládaly v podstatě ze strategicky důležitých měst, obehnaných hradbami</a:t>
            </a:r>
          </a:p>
          <a:p>
            <a:r>
              <a:rPr lang="cs-CZ" dirty="0">
                <a:effectLst/>
              </a:rPr>
              <a:t>byly to státy částečně autonomní</a:t>
            </a:r>
          </a:p>
          <a:p>
            <a:r>
              <a:rPr lang="cs-CZ" dirty="0">
                <a:effectLst/>
              </a:rPr>
              <a:t>jejich vládci byli sice povinni poslušností a věrností králi rodu </a:t>
            </a:r>
            <a:r>
              <a:rPr lang="cs-CZ" dirty="0" err="1">
                <a:effectLst/>
              </a:rPr>
              <a:t>Čou</a:t>
            </a:r>
            <a:r>
              <a:rPr lang="cs-CZ" dirty="0">
                <a:effectLst/>
              </a:rPr>
              <a:t>, ale na svém teritoriu měli v záležitostech náboženských a vojenských volnou ruku</a:t>
            </a:r>
          </a:p>
          <a:p>
            <a:r>
              <a:rPr lang="cs-CZ" dirty="0">
                <a:effectLst/>
              </a:rPr>
              <a:t>podstatným rysem tohoto systému byla ozbrojená posádka z příslušníků urozených vrstev, umístěná v opevněném městě a dohlížející na obyvatelstvo okolních osad</a:t>
            </a:r>
          </a:p>
          <a:p>
            <a:r>
              <a:rPr lang="cs-CZ" dirty="0">
                <a:effectLst/>
              </a:rPr>
              <a:t>rolníci, nucení svému pánovi sloužit nebo odvádět dávky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6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Západní </a:t>
            </a:r>
            <a:r>
              <a:rPr lang="cs-CZ" dirty="0" err="1"/>
              <a:t>Čou</a:t>
            </a:r>
            <a:r>
              <a:rPr lang="cs-CZ" dirty="0"/>
              <a:t> – pokračování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1"/>
            <a:ext cx="9613861" cy="417150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v tomto systému existoval zásadní rozdíl nejen mezi šlechtou a rolnictvem, ale i mezi rolníky z bezprostředního okolí města a rolníky z odlehlých oblastí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ti totiž byli prakticky mimo dosah městských států 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systém </a:t>
            </a:r>
            <a:r>
              <a:rPr lang="cs-CZ" i="1" dirty="0" err="1">
                <a:effectLst/>
              </a:rPr>
              <a:t>feng-ťien</a:t>
            </a:r>
            <a:r>
              <a:rPr lang="cs-CZ" i="1" dirty="0">
                <a:effectLst/>
              </a:rPr>
              <a:t> </a:t>
            </a:r>
            <a:r>
              <a:rPr lang="zh-CN" altLang="en-US" dirty="0">
                <a:effectLst/>
              </a:rPr>
              <a:t>封建</a:t>
            </a:r>
            <a:r>
              <a:rPr lang="zh-CN" altLang="en-US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fēngjiàn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</a:rPr>
              <a:t>→ </a:t>
            </a:r>
            <a:r>
              <a:rPr lang="cs-CZ" i="1" dirty="0">
                <a:effectLst/>
                <a:cs typeface="Times New Roman" panose="02020603050405020304" pitchFamily="18" charset="0"/>
              </a:rPr>
              <a:t>„</a:t>
            </a:r>
            <a:r>
              <a:rPr lang="cs-CZ" dirty="0">
                <a:effectLst/>
              </a:rPr>
              <a:t>feudalismus</a:t>
            </a:r>
            <a:r>
              <a:rPr lang="cs-CZ" i="1" dirty="0">
                <a:effectLst/>
                <a:cs typeface="Times New Roman" panose="02020603050405020304" pitchFamily="18" charset="0"/>
              </a:rPr>
              <a:t>“</a:t>
            </a:r>
          </a:p>
          <a:p>
            <a:pPr>
              <a:lnSpc>
                <a:spcPct val="110000"/>
              </a:lnSpc>
            </a:pPr>
            <a:r>
              <a:rPr lang="cs-CZ" dirty="0">
                <a:effectLst/>
              </a:rPr>
              <a:t>námitka: 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effectLst/>
              </a:rPr>
              <a:t>při dosazování regionálního vládce (abychom neužívali evropského termínu „leník“ nebo ,,man“) se král jako na zdroj své autority a symbol </a:t>
            </a:r>
            <a:r>
              <a:rPr lang="cs-CZ" dirty="0" err="1">
                <a:effectLst/>
              </a:rPr>
              <a:t>čouského</a:t>
            </a:r>
            <a:r>
              <a:rPr lang="cs-CZ" dirty="0">
                <a:effectLst/>
              </a:rPr>
              <a:t> státu odvolával na rodové předky a sebe sám „odosobňoval“; 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effectLst/>
              </a:rPr>
              <a:t>regionální vládce byl tak panovníkovi zavázán pouze nepatrně, a už vůbec nedošlo mezi nimi k nějakému fyzickému kontaktu, jaký byl obvyklý při středověkém udělování léna;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effectLst/>
              </a:rPr>
              <a:t>mezi </a:t>
            </a:r>
            <a:r>
              <a:rPr lang="cs-CZ" dirty="0" err="1">
                <a:effectLst/>
              </a:rPr>
              <a:t>čouským</a:t>
            </a:r>
            <a:r>
              <a:rPr lang="cs-CZ" dirty="0">
                <a:effectLst/>
              </a:rPr>
              <a:t> králem a regionálními vládci nebyl poměr lenního pána a vazala, nýbrž poměr panovníka a poddaného</a:t>
            </a:r>
            <a:endParaRPr lang="cs-CZ" dirty="0">
              <a:effectLst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109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Západní </a:t>
            </a:r>
            <a:r>
              <a:rPr lang="cs-CZ" dirty="0" err="1"/>
              <a:t>Čou</a:t>
            </a:r>
            <a:r>
              <a:rPr lang="cs-CZ" dirty="0"/>
              <a:t> – pokračování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dědičné užívání území i s obyvatelstvem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tituly podle systému pěti šlechtických titulů (</a:t>
            </a:r>
            <a:r>
              <a:rPr lang="cs-CZ" i="1" dirty="0" err="1">
                <a:effectLst/>
              </a:rPr>
              <a:t>wu-ťüe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五爵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jué</a:t>
            </a:r>
            <a:r>
              <a:rPr lang="cs-CZ" dirty="0">
                <a:effectLst/>
              </a:rPr>
              <a:t>):</a:t>
            </a:r>
          </a:p>
          <a:p>
            <a:pPr lvl="1">
              <a:lnSpc>
                <a:spcPct val="100000"/>
              </a:lnSpc>
            </a:pPr>
            <a:r>
              <a:rPr lang="cs-CZ" i="1" dirty="0" err="1">
                <a:effectLst/>
              </a:rPr>
              <a:t>kung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公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gōng</a:t>
            </a:r>
            <a:r>
              <a:rPr lang="cs-CZ" dirty="0">
                <a:effectLst/>
              </a:rPr>
              <a:t> (vévoda)</a:t>
            </a:r>
          </a:p>
          <a:p>
            <a:pPr lvl="1">
              <a:lnSpc>
                <a:spcPct val="100000"/>
              </a:lnSpc>
            </a:pPr>
            <a:r>
              <a:rPr lang="cs-CZ" i="1" dirty="0" err="1">
                <a:effectLst/>
              </a:rPr>
              <a:t>chou</a:t>
            </a:r>
            <a:r>
              <a:rPr lang="cs-CZ" i="1" dirty="0">
                <a:effectLst/>
              </a:rPr>
              <a:t> </a:t>
            </a:r>
            <a:r>
              <a:rPr lang="zh-CN" altLang="en-US" dirty="0">
                <a:effectLst/>
              </a:rPr>
              <a:t>侯</a:t>
            </a:r>
            <a:r>
              <a:rPr lang="zh-CN" altLang="en-US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hóu</a:t>
            </a:r>
            <a:r>
              <a:rPr lang="cs-CZ" i="1" dirty="0">
                <a:effectLst/>
              </a:rPr>
              <a:t> </a:t>
            </a:r>
            <a:r>
              <a:rPr lang="cs-CZ" dirty="0">
                <a:effectLst/>
              </a:rPr>
              <a:t>(markýz)</a:t>
            </a:r>
          </a:p>
          <a:p>
            <a:pPr lvl="1">
              <a:lnSpc>
                <a:spcPct val="100000"/>
              </a:lnSpc>
            </a:pPr>
            <a:r>
              <a:rPr lang="cs-CZ" i="1" dirty="0">
                <a:effectLst/>
              </a:rPr>
              <a:t>po </a:t>
            </a:r>
            <a:r>
              <a:rPr lang="zh-CN" altLang="en-US" dirty="0">
                <a:effectLst/>
              </a:rPr>
              <a:t>伯</a:t>
            </a:r>
            <a:r>
              <a:rPr lang="zh-CN" altLang="en-US" i="1" dirty="0">
                <a:effectLst/>
              </a:rPr>
              <a:t>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cs-CZ" i="1" dirty="0">
                <a:effectLst/>
              </a:rPr>
              <a:t> </a:t>
            </a:r>
            <a:r>
              <a:rPr lang="cs-CZ" dirty="0">
                <a:effectLst/>
              </a:rPr>
              <a:t>(hrabě)</a:t>
            </a:r>
          </a:p>
          <a:p>
            <a:pPr lvl="1">
              <a:lnSpc>
                <a:spcPct val="100000"/>
              </a:lnSpc>
            </a:pPr>
            <a:r>
              <a:rPr lang="cs-CZ" i="1" dirty="0">
                <a:effectLst/>
              </a:rPr>
              <a:t>c’</a:t>
            </a:r>
            <a:r>
              <a:rPr lang="cs-CZ" dirty="0">
                <a:effectLst/>
              </a:rPr>
              <a:t> </a:t>
            </a:r>
            <a:r>
              <a:rPr lang="zh-CN" altLang="en-US" dirty="0">
                <a:effectLst/>
              </a:rPr>
              <a:t>子 </a:t>
            </a:r>
            <a:r>
              <a:rPr lang="cs-CZ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zǐ</a:t>
            </a:r>
            <a:r>
              <a:rPr lang="cs-CZ" dirty="0">
                <a:effectLst/>
              </a:rPr>
              <a:t> (vikomt) </a:t>
            </a:r>
          </a:p>
          <a:p>
            <a:pPr lvl="1">
              <a:lnSpc>
                <a:spcPct val="100000"/>
              </a:lnSpc>
            </a:pPr>
            <a:r>
              <a:rPr lang="cs-CZ" i="1" dirty="0" err="1">
                <a:effectLst/>
              </a:rPr>
              <a:t>nan</a:t>
            </a:r>
            <a:r>
              <a:rPr lang="cs-CZ" i="1" dirty="0">
                <a:effectLst/>
              </a:rPr>
              <a:t> </a:t>
            </a:r>
            <a:r>
              <a:rPr lang="zh-CN" altLang="en-US" dirty="0">
                <a:effectLst/>
              </a:rPr>
              <a:t>男</a:t>
            </a:r>
            <a:r>
              <a:rPr lang="zh-CN" altLang="en-US" i="1" dirty="0">
                <a:effectLst/>
              </a:rPr>
              <a:t> </a:t>
            </a:r>
            <a:r>
              <a:rPr lang="cs-CZ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nán</a:t>
            </a:r>
            <a:r>
              <a:rPr lang="cs-CZ" i="1" dirty="0">
                <a:effectLst/>
              </a:rPr>
              <a:t> </a:t>
            </a:r>
            <a:r>
              <a:rPr lang="cs-CZ" dirty="0">
                <a:effectLst/>
              </a:rPr>
              <a:t>(baron)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vládci dědičných údělů (</a:t>
            </a:r>
            <a:r>
              <a:rPr lang="cs-CZ" i="1" dirty="0" err="1">
                <a:effectLst/>
              </a:rPr>
              <a:t>ču-chou</a:t>
            </a:r>
            <a:r>
              <a:rPr lang="cs-CZ" i="1" dirty="0">
                <a:effectLst/>
              </a:rPr>
              <a:t> </a:t>
            </a:r>
            <a:r>
              <a:rPr lang="zh-CN" altLang="en-US" dirty="0">
                <a:effectLst/>
              </a:rPr>
              <a:t>诸侯</a:t>
            </a:r>
            <a:r>
              <a:rPr lang="zh-CN" altLang="en-US" i="1" dirty="0">
                <a:effectLst/>
              </a:rPr>
              <a:t> </a:t>
            </a:r>
            <a:r>
              <a:rPr lang="cs-CZ" i="1" dirty="0" err="1">
                <a:effectLst/>
              </a:rPr>
              <a:t>zhūhóu</a:t>
            </a:r>
            <a:r>
              <a:rPr lang="cs-CZ" dirty="0">
                <a:effectLst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</a:rPr>
              <a:t>odmítnutí poslat panovníkovi daň znamenalo neuznání jeho nejvyšší moci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4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Západní </a:t>
            </a:r>
            <a:r>
              <a:rPr lang="cs-CZ" dirty="0" err="1"/>
              <a:t>Čou</a:t>
            </a:r>
            <a:r>
              <a:rPr lang="cs-CZ" dirty="0"/>
              <a:t> – pokračování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9839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organizace vojenství – stálé vojsko</a:t>
            </a:r>
          </a:p>
          <a:p>
            <a:pPr>
              <a:lnSpc>
                <a:spcPct val="110000"/>
              </a:lnSpc>
            </a:pPr>
            <a:r>
              <a:rPr lang="cs-CZ" dirty="0"/>
              <a:t>dvě stálé královské ozbrojené formace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„Šest armád západu“ (</a:t>
            </a:r>
            <a:r>
              <a:rPr lang="cs-CZ" i="1" dirty="0"/>
              <a:t>si </a:t>
            </a:r>
            <a:r>
              <a:rPr lang="cs-CZ" i="1" dirty="0" err="1"/>
              <a:t>liou</a:t>
            </a:r>
            <a:r>
              <a:rPr lang="cs-CZ" i="1" dirty="0"/>
              <a:t> š’</a:t>
            </a:r>
            <a:r>
              <a:rPr lang="cs-CZ" dirty="0"/>
              <a:t> </a:t>
            </a:r>
            <a:r>
              <a:rPr lang="zh-CN" altLang="en-US" dirty="0"/>
              <a:t>西六师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liù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shī</a:t>
            </a:r>
            <a:r>
              <a:rPr lang="cs-CZ" dirty="0"/>
              <a:t>) – v blízkosti hlavních měst </a:t>
            </a:r>
            <a:r>
              <a:rPr lang="cs-CZ" dirty="0" err="1"/>
              <a:t>Feng</a:t>
            </a:r>
            <a:r>
              <a:rPr lang="cs-CZ" dirty="0"/>
              <a:t> a </a:t>
            </a:r>
            <a:r>
              <a:rPr lang="cs-CZ" dirty="0" err="1"/>
              <a:t>Chao</a:t>
            </a:r>
            <a:r>
              <a:rPr lang="cs-CZ" dirty="0"/>
              <a:t> – 75 tisíc mužů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„Osm armád </a:t>
            </a:r>
            <a:r>
              <a:rPr lang="cs-CZ" dirty="0" err="1"/>
              <a:t>Čcheng-čou</a:t>
            </a:r>
            <a:r>
              <a:rPr lang="cs-CZ" dirty="0"/>
              <a:t>“ (</a:t>
            </a:r>
            <a:r>
              <a:rPr lang="cs-CZ" i="1" dirty="0" err="1"/>
              <a:t>Čcheng-čou</a:t>
            </a:r>
            <a:r>
              <a:rPr lang="cs-CZ" i="1" dirty="0"/>
              <a:t> </a:t>
            </a:r>
            <a:r>
              <a:rPr lang="cs-CZ" i="1" dirty="0" err="1"/>
              <a:t>pa</a:t>
            </a:r>
            <a:r>
              <a:rPr lang="cs-CZ" i="1" dirty="0"/>
              <a:t> š’</a:t>
            </a:r>
            <a:r>
              <a:rPr lang="cs-CZ" dirty="0"/>
              <a:t> </a:t>
            </a:r>
            <a:r>
              <a:rPr lang="zh-CN" altLang="en-US" dirty="0"/>
              <a:t>成周八师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Chéngzhōu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shī</a:t>
            </a:r>
            <a:r>
              <a:rPr lang="cs-CZ" dirty="0"/>
              <a:t>) – v blízkosti východního hlavního města </a:t>
            </a:r>
            <a:r>
              <a:rPr lang="cs-CZ" dirty="0" err="1"/>
              <a:t>Čcheng-čou</a:t>
            </a:r>
            <a:r>
              <a:rPr lang="cs-CZ" dirty="0"/>
              <a:t> – 100 tisíc mužů</a:t>
            </a:r>
          </a:p>
          <a:p>
            <a:pPr>
              <a:lnSpc>
                <a:spcPct val="110000"/>
              </a:lnSpc>
            </a:pPr>
            <a:r>
              <a:rPr lang="cs-CZ" dirty="0"/>
              <a:t>regionální vládci měli své jednotky, které byly králi k dispozici</a:t>
            </a:r>
          </a:p>
          <a:p>
            <a:pPr>
              <a:lnSpc>
                <a:spcPct val="110000"/>
              </a:lnSpc>
            </a:pPr>
            <a:r>
              <a:rPr lang="cs-CZ" dirty="0"/>
              <a:t>na sklonku Západní dynastie </a:t>
            </a:r>
            <a:r>
              <a:rPr lang="cs-CZ" dirty="0" err="1"/>
              <a:t>Čou</a:t>
            </a:r>
            <a:r>
              <a:rPr lang="cs-CZ" dirty="0"/>
              <a:t> si také někteří mocní šlechtici uvnitř hlavního královského území drželi soukromé armády</a:t>
            </a:r>
          </a:p>
          <a:p>
            <a:pPr>
              <a:lnSpc>
                <a:spcPct val="110000"/>
              </a:lnSpc>
            </a:pPr>
            <a:r>
              <a:rPr lang="cs-CZ" dirty="0"/>
              <a:t>při protiútoku na E </a:t>
            </a:r>
            <a:r>
              <a:rPr lang="zh-HK" altLang="en-US" dirty="0"/>
              <a:t>鄂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cs-CZ" dirty="0"/>
              <a:t> (u </a:t>
            </a:r>
            <a:r>
              <a:rPr lang="cs-CZ" dirty="0" err="1"/>
              <a:t>Nan-jangu</a:t>
            </a:r>
            <a:r>
              <a:rPr lang="cs-CZ" dirty="0"/>
              <a:t> v provincii Che-</a:t>
            </a:r>
            <a:r>
              <a:rPr lang="cs-CZ" dirty="0" err="1"/>
              <a:t>nan</a:t>
            </a:r>
            <a:r>
              <a:rPr lang="cs-CZ" dirty="0"/>
              <a:t>), vedeném králem I-</a:t>
            </a:r>
            <a:r>
              <a:rPr lang="cs-CZ" dirty="0" err="1"/>
              <a:t>wangem</a:t>
            </a:r>
            <a:r>
              <a:rPr lang="cs-CZ" dirty="0"/>
              <a:t> (</a:t>
            </a:r>
            <a:r>
              <a:rPr lang="zh-CN" altLang="en-US" dirty="0"/>
              <a:t>周夷王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Zhōu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vládl asi 865-858 př. n. l.), byly armády </a:t>
            </a:r>
            <a:r>
              <a:rPr lang="cs-CZ" dirty="0" err="1"/>
              <a:t>Čou</a:t>
            </a:r>
            <a:r>
              <a:rPr lang="cs-CZ" dirty="0"/>
              <a:t> podporovány válečnými vozy, vozataji a pěšáky jistého vévody z královského území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38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ín">
  <a:themeElements>
    <a:clrScheme name="Fialová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12487</TotalTime>
  <Words>5231</Words>
  <Application>Microsoft Office PowerPoint</Application>
  <PresentationFormat>Širokoúhlá obrazovka</PresentationFormat>
  <Paragraphs>403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Times New Roman</vt:lpstr>
      <vt:lpstr>Calibri</vt:lpstr>
      <vt:lpstr>Trebuchet MS</vt:lpstr>
      <vt:lpstr>Wingdings</vt:lpstr>
      <vt:lpstr>Arial</vt:lpstr>
      <vt:lpstr>Berlín</vt:lpstr>
      <vt:lpstr>Doba Západní Čou – pokračování</vt:lpstr>
      <vt:lpstr>Doba Západní Čou – pokračování</vt:lpstr>
      <vt:lpstr>Raněčouské bronzy</vt:lpstr>
      <vt:lpstr>Doba Západní Čou – pokračování</vt:lpstr>
      <vt:lpstr>Doba Západní Čou – pokračování</vt:lpstr>
      <vt:lpstr>Doba Západní Čou – pokračování</vt:lpstr>
      <vt:lpstr>Doba Západní Čou – pokračování</vt:lpstr>
      <vt:lpstr>Doba Západní Čou – pokračování</vt:lpstr>
      <vt:lpstr>Doba Západní Čou – pokračování</vt:lpstr>
      <vt:lpstr>Zbraně období Západní Čou</vt:lpstr>
      <vt:lpstr>Doba Západní Čou – pokračování</vt:lpstr>
      <vt:lpstr>Doba Západní Čou – pokračování</vt:lpstr>
      <vt:lpstr>Kmeny období Západní Čou</vt:lpstr>
      <vt:lpstr>Kapitoly z dějin čínského starověku  (do začátku 3. století n. l.)</vt:lpstr>
      <vt:lpstr>Obecný úvod</vt:lpstr>
      <vt:lpstr>Obecný úvod</vt:lpstr>
      <vt:lpstr>Obecný úvod</vt:lpstr>
      <vt:lpstr>Obecný úvod</vt:lpstr>
      <vt:lpstr>Obecný úvod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Stát Čchin 秦国 Qín Guó (asi 897–221 př. n. l.)</vt:lpstr>
      <vt:lpstr>Stát Čchin 秦國 Qín Guó (asi 897–221 př. n. l.)</vt:lpstr>
      <vt:lpstr>Stát Čchin 秦国 Qín Guó (asi 897–221 př. n. l.)</vt:lpstr>
      <vt:lpstr>Stát Čchin 秦国 Qín Guó (asi 897–221 př. n. l.)</vt:lpstr>
      <vt:lpstr>Reformy vévody Siao-kunga a jeho rádce Šang Janga</vt:lpstr>
      <vt:lpstr>Reformy vévody Siao-kunga a jeho rádce Šang Janga</vt:lpstr>
      <vt:lpstr>Reformy vévody Siao-kunga a jeho rádce Šang Janga</vt:lpstr>
      <vt:lpstr>Reformy vévody Siao-kunga a jeho rádce Šang Janga</vt:lpstr>
      <vt:lpstr>Reformy vévody Siao-kunga a jeho rádce Šang Janga</vt:lpstr>
      <vt:lpstr>Reformy vévody Siao-kunga a jeho rádce Šang Janga</vt:lpstr>
      <vt:lpstr>Cesta ke sjednocení říše</vt:lpstr>
      <vt:lpstr>Cesta ke sjednocení říše</vt:lpstr>
      <vt:lpstr>Cesta ke sjednocení říše</vt:lpstr>
      <vt:lpstr>Cesta ke sjednocení říše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 dějin čínského starověku  (do začátku 3. století n. l.)</dc:title>
  <dc:creator>Vladimír Liščák</dc:creator>
  <cp:lastModifiedBy>Vladimír Liščák</cp:lastModifiedBy>
  <cp:revision>866</cp:revision>
  <dcterms:created xsi:type="dcterms:W3CDTF">2013-12-02T12:36:56Z</dcterms:created>
  <dcterms:modified xsi:type="dcterms:W3CDTF">2021-03-01T06:29:02Z</dcterms:modified>
</cp:coreProperties>
</file>