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0" r:id="rId3"/>
    <p:sldId id="259" r:id="rId4"/>
    <p:sldId id="258" r:id="rId5"/>
    <p:sldId id="262" r:id="rId6"/>
    <p:sldId id="263" r:id="rId7"/>
    <p:sldId id="264" r:id="rId8"/>
    <p:sldId id="265"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9422EE-6EA4-4B13-B6DC-646593D30FF9}" v="1" dt="2021-03-04T12:32:19.5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onika Králová" userId="bc2d1a33-7f74-4183-a192-ce19c0bb23df" providerId="ADAL" clId="{A19422EE-6EA4-4B13-B6DC-646593D30FF9}"/>
    <pc:docChg chg="custSel delSld modSld sldOrd">
      <pc:chgData name="Veronika Králová" userId="bc2d1a33-7f74-4183-a192-ce19c0bb23df" providerId="ADAL" clId="{A19422EE-6EA4-4B13-B6DC-646593D30FF9}" dt="2021-03-04T12:32:19.532" v="1517"/>
      <pc:docMkLst>
        <pc:docMk/>
      </pc:docMkLst>
      <pc:sldChg chg="modSp mod">
        <pc:chgData name="Veronika Králová" userId="bc2d1a33-7f74-4183-a192-ce19c0bb23df" providerId="ADAL" clId="{A19422EE-6EA4-4B13-B6DC-646593D30FF9}" dt="2021-03-03T18:38:45.092" v="87" actId="20577"/>
        <pc:sldMkLst>
          <pc:docMk/>
          <pc:sldMk cId="201665655" sldId="256"/>
        </pc:sldMkLst>
        <pc:spChg chg="mod">
          <ac:chgData name="Veronika Králová" userId="bc2d1a33-7f74-4183-a192-ce19c0bb23df" providerId="ADAL" clId="{A19422EE-6EA4-4B13-B6DC-646593D30FF9}" dt="2021-03-03T18:38:45.092" v="87" actId="20577"/>
          <ac:spMkLst>
            <pc:docMk/>
            <pc:sldMk cId="201665655" sldId="256"/>
            <ac:spMk id="2" creationId="{8D21B524-6CAC-4F9C-B367-4BB34F1D4F15}"/>
          </ac:spMkLst>
        </pc:spChg>
        <pc:spChg chg="mod">
          <ac:chgData name="Veronika Králová" userId="bc2d1a33-7f74-4183-a192-ce19c0bb23df" providerId="ADAL" clId="{A19422EE-6EA4-4B13-B6DC-646593D30FF9}" dt="2021-03-03T18:28:51.255" v="1" actId="20577"/>
          <ac:spMkLst>
            <pc:docMk/>
            <pc:sldMk cId="201665655" sldId="256"/>
            <ac:spMk id="3" creationId="{4E0C56B6-437F-4291-9726-C66EBA585991}"/>
          </ac:spMkLst>
        </pc:spChg>
      </pc:sldChg>
      <pc:sldChg chg="del">
        <pc:chgData name="Veronika Králová" userId="bc2d1a33-7f74-4183-a192-ce19c0bb23df" providerId="ADAL" clId="{A19422EE-6EA4-4B13-B6DC-646593D30FF9}" dt="2021-03-03T18:30:30.882" v="31" actId="47"/>
        <pc:sldMkLst>
          <pc:docMk/>
          <pc:sldMk cId="3249916512" sldId="257"/>
        </pc:sldMkLst>
      </pc:sldChg>
      <pc:sldChg chg="modSp mod ord">
        <pc:chgData name="Veronika Králová" userId="bc2d1a33-7f74-4183-a192-ce19c0bb23df" providerId="ADAL" clId="{A19422EE-6EA4-4B13-B6DC-646593D30FF9}" dt="2021-03-04T12:26:55.764" v="1447" actId="20577"/>
        <pc:sldMkLst>
          <pc:docMk/>
          <pc:sldMk cId="638234624" sldId="260"/>
        </pc:sldMkLst>
        <pc:spChg chg="mod">
          <ac:chgData name="Veronika Králová" userId="bc2d1a33-7f74-4183-a192-ce19c0bb23df" providerId="ADAL" clId="{A19422EE-6EA4-4B13-B6DC-646593D30FF9}" dt="2021-03-03T20:45:02.051" v="1070" actId="13926"/>
          <ac:spMkLst>
            <pc:docMk/>
            <pc:sldMk cId="638234624" sldId="260"/>
            <ac:spMk id="2" creationId="{A7821CDF-4729-4286-995A-D9C64D63155F}"/>
          </ac:spMkLst>
        </pc:spChg>
        <pc:spChg chg="mod">
          <ac:chgData name="Veronika Králová" userId="bc2d1a33-7f74-4183-a192-ce19c0bb23df" providerId="ADAL" clId="{A19422EE-6EA4-4B13-B6DC-646593D30FF9}" dt="2021-03-04T12:26:55.764" v="1447" actId="20577"/>
          <ac:spMkLst>
            <pc:docMk/>
            <pc:sldMk cId="638234624" sldId="260"/>
            <ac:spMk id="3" creationId="{CCA05922-2DB2-479D-BF24-988A0C945E51}"/>
          </ac:spMkLst>
        </pc:spChg>
      </pc:sldChg>
      <pc:sldChg chg="modSp mod">
        <pc:chgData name="Veronika Králová" userId="bc2d1a33-7f74-4183-a192-ce19c0bb23df" providerId="ADAL" clId="{A19422EE-6EA4-4B13-B6DC-646593D30FF9}" dt="2021-03-03T18:29:56.441" v="24" actId="20577"/>
        <pc:sldMkLst>
          <pc:docMk/>
          <pc:sldMk cId="1368473248" sldId="262"/>
        </pc:sldMkLst>
        <pc:spChg chg="mod">
          <ac:chgData name="Veronika Králová" userId="bc2d1a33-7f74-4183-a192-ce19c0bb23df" providerId="ADAL" clId="{A19422EE-6EA4-4B13-B6DC-646593D30FF9}" dt="2021-03-03T18:29:56.441" v="24" actId="20577"/>
          <ac:spMkLst>
            <pc:docMk/>
            <pc:sldMk cId="1368473248" sldId="262"/>
            <ac:spMk id="3" creationId="{C5C89B34-10B4-46D3-BEEA-682A2DA9E366}"/>
          </ac:spMkLst>
        </pc:spChg>
      </pc:sldChg>
      <pc:sldChg chg="modSp mod">
        <pc:chgData name="Veronika Králová" userId="bc2d1a33-7f74-4183-a192-ce19c0bb23df" providerId="ADAL" clId="{A19422EE-6EA4-4B13-B6DC-646593D30FF9}" dt="2021-03-03T18:30:18.454" v="26" actId="20577"/>
        <pc:sldMkLst>
          <pc:docMk/>
          <pc:sldMk cId="4199649488" sldId="263"/>
        </pc:sldMkLst>
        <pc:spChg chg="mod">
          <ac:chgData name="Veronika Králová" userId="bc2d1a33-7f74-4183-a192-ce19c0bb23df" providerId="ADAL" clId="{A19422EE-6EA4-4B13-B6DC-646593D30FF9}" dt="2021-03-03T18:30:18.454" v="26" actId="20577"/>
          <ac:spMkLst>
            <pc:docMk/>
            <pc:sldMk cId="4199649488" sldId="263"/>
            <ac:spMk id="3" creationId="{79FE1567-6426-4284-BADF-0E2356C89910}"/>
          </ac:spMkLst>
        </pc:spChg>
      </pc:sldChg>
      <pc:sldChg chg="modSp mod ord">
        <pc:chgData name="Veronika Králová" userId="bc2d1a33-7f74-4183-a192-ce19c0bb23df" providerId="ADAL" clId="{A19422EE-6EA4-4B13-B6DC-646593D30FF9}" dt="2021-03-04T12:32:19.532" v="1517"/>
        <pc:sldMkLst>
          <pc:docMk/>
          <pc:sldMk cId="2727551132" sldId="264"/>
        </pc:sldMkLst>
        <pc:spChg chg="mod">
          <ac:chgData name="Veronika Králová" userId="bc2d1a33-7f74-4183-a192-ce19c0bb23df" providerId="ADAL" clId="{A19422EE-6EA4-4B13-B6DC-646593D30FF9}" dt="2021-03-04T12:32:19.532" v="1517"/>
          <ac:spMkLst>
            <pc:docMk/>
            <pc:sldMk cId="2727551132" sldId="264"/>
            <ac:spMk id="3" creationId="{13BAA5FA-23FA-4F7E-A2CB-1630A51AA9C3}"/>
          </ac:spMkLst>
        </pc:spChg>
      </pc:sldChg>
      <pc:sldChg chg="ord">
        <pc:chgData name="Veronika Králová" userId="bc2d1a33-7f74-4183-a192-ce19c0bb23df" providerId="ADAL" clId="{A19422EE-6EA4-4B13-B6DC-646593D30FF9}" dt="2021-03-03T18:30:29.258" v="30"/>
        <pc:sldMkLst>
          <pc:docMk/>
          <pc:sldMk cId="1518702292" sldId="26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46B51CA3-1A60-4009-9528-30769A61896C}" type="datetimeFigureOut">
              <a:rPr lang="de-DE" smtClean="0"/>
              <a:t>04.03.2021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5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04.03.2021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2107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04.03.2021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133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04.03.2021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98356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6B51CA3-1A60-4009-9528-30769A61896C}" type="datetimeFigureOut">
              <a:rPr lang="de-DE" smtClean="0"/>
              <a:t>04.03.2021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58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6B51CA3-1A60-4009-9528-30769A61896C}" type="datetimeFigureOut">
              <a:rPr lang="de-DE" smtClean="0"/>
              <a:t>04.03.2021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304633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Po kliknutí můžete upravovat styly textu v předloze.</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6B51CA3-1A60-4009-9528-30769A61896C}" type="datetimeFigureOut">
              <a:rPr lang="de-DE" smtClean="0"/>
              <a:t>04.03.2021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359822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6B51CA3-1A60-4009-9528-30769A61896C}" type="datetimeFigureOut">
              <a:rPr lang="de-DE" smtClean="0"/>
              <a:t>04.03.2021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29109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51CA3-1A60-4009-9528-30769A61896C}" type="datetimeFigureOut">
              <a:rPr lang="de-DE" smtClean="0"/>
              <a:t>04.03.2021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56903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6B51CA3-1A60-4009-9528-30769A61896C}" type="datetimeFigureOut">
              <a:rPr lang="de-DE" smtClean="0"/>
              <a:t>04.03.2021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4204895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6B51CA3-1A60-4009-9528-30769A61896C}" type="datetimeFigureOut">
              <a:rPr lang="de-DE" smtClean="0"/>
              <a:t>04.03.2021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199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6B51CA3-1A60-4009-9528-30769A61896C}" type="datetimeFigureOut">
              <a:rPr lang="de-DE" smtClean="0"/>
              <a:t>04.03.2021</a:t>
            </a:fld>
            <a:endParaRPr lang="de-DE"/>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de-DE"/>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15BD9A42-2D8C-415F-9A4D-EFAE85237DD3}" type="slidenum">
              <a:rPr lang="de-DE" smtClean="0"/>
              <a:t>‹#›</a:t>
            </a:fld>
            <a:endParaRPr lang="de-DE"/>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119565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hyperlink" Target="https://kisk.phil.muni.cz/kreativita/temata/kreativni-techniky/pametove-techniky" TargetMode="External"/><Relationship Id="rId3" Type="http://schemas.openxmlformats.org/officeDocument/2006/relationships/hyperlink" Target="http://www.slovnik.cz/" TargetMode="External"/><Relationship Id="rId7" Type="http://schemas.openxmlformats.org/officeDocument/2006/relationships/hyperlink" Target="https://www.2000slovicek.cz/?s=wpp" TargetMode="External"/><Relationship Id="rId2" Type="http://schemas.openxmlformats.org/officeDocument/2006/relationships/hyperlink" Target="http://www.slovnik.seznam.cz/" TargetMode="External"/><Relationship Id="rId1" Type="http://schemas.openxmlformats.org/officeDocument/2006/relationships/slideLayout" Target="../slideLayouts/slideLayout2.xml"/><Relationship Id="rId6" Type="http://schemas.openxmlformats.org/officeDocument/2006/relationships/hyperlink" Target="http://www.forvo.com/" TargetMode="External"/><Relationship Id="rId5" Type="http://schemas.openxmlformats.org/officeDocument/2006/relationships/hyperlink" Target="http://www.linguatools.de/" TargetMode="External"/><Relationship Id="rId4" Type="http://schemas.openxmlformats.org/officeDocument/2006/relationships/hyperlink" Target="http://www.duden.de/" TargetMode="External"/><Relationship Id="rId9" Type="http://schemas.openxmlformats.org/officeDocument/2006/relationships/hyperlink" Target="https://www.sogoodlanguages.com/cs/5-overenych-zpusobu-jak-si-zapamatovat-slovicka/"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konjugator.reverso.net/konjugation-deutsch-verb-kennenlernen.html" TargetMode="External"/><Relationship Id="rId2" Type="http://schemas.openxmlformats.org/officeDocument/2006/relationships/hyperlink" Target="http://www.kj.fme.vutbr.cz/studopory/de/grammar/bag.pdf" TargetMode="External"/><Relationship Id="rId1" Type="http://schemas.openxmlformats.org/officeDocument/2006/relationships/slideLayout" Target="../slideLayouts/slideLayout2.xml"/><Relationship Id="rId4" Type="http://schemas.openxmlformats.org/officeDocument/2006/relationships/hyperlink" Target="http://www.slovnik.cz/"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21B524-6CAC-4F9C-B367-4BB34F1D4F15}"/>
              </a:ext>
            </a:extLst>
          </p:cNvPr>
          <p:cNvSpPr>
            <a:spLocks noGrp="1"/>
          </p:cNvSpPr>
          <p:nvPr>
            <p:ph type="ctrTitle"/>
          </p:nvPr>
        </p:nvSpPr>
        <p:spPr/>
        <p:txBody>
          <a:bodyPr/>
          <a:lstStyle/>
          <a:p>
            <a:r>
              <a:rPr lang="cs-CZ" dirty="0"/>
              <a:t>Němčina pro historiky umění</a:t>
            </a:r>
            <a:endParaRPr lang="de-DE" dirty="0"/>
          </a:p>
        </p:txBody>
      </p:sp>
      <p:sp>
        <p:nvSpPr>
          <p:cNvPr id="3" name="Podnadpis 2">
            <a:extLst>
              <a:ext uri="{FF2B5EF4-FFF2-40B4-BE49-F238E27FC236}">
                <a16:creationId xmlns:a16="http://schemas.microsoft.com/office/drawing/2014/main" id="{4E0C56B6-437F-4291-9726-C66EBA585991}"/>
              </a:ext>
            </a:extLst>
          </p:cNvPr>
          <p:cNvSpPr>
            <a:spLocks noGrp="1"/>
          </p:cNvSpPr>
          <p:nvPr>
            <p:ph type="subTitle" idx="1"/>
          </p:nvPr>
        </p:nvSpPr>
        <p:spPr/>
        <p:txBody>
          <a:bodyPr/>
          <a:lstStyle/>
          <a:p>
            <a:r>
              <a:rPr lang="cs-CZ" dirty="0"/>
              <a:t>První hodina</a:t>
            </a:r>
          </a:p>
          <a:p>
            <a:r>
              <a:rPr lang="cs-CZ" dirty="0"/>
              <a:t>Skupina 1</a:t>
            </a:r>
            <a:endParaRPr lang="de-DE" dirty="0"/>
          </a:p>
        </p:txBody>
      </p:sp>
    </p:spTree>
    <p:extLst>
      <p:ext uri="{BB962C8B-B14F-4D97-AF65-F5344CB8AC3E}">
        <p14:creationId xmlns:p14="http://schemas.microsoft.com/office/powerpoint/2010/main" val="201665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821CDF-4729-4286-995A-D9C64D63155F}"/>
              </a:ext>
            </a:extLst>
          </p:cNvPr>
          <p:cNvSpPr>
            <a:spLocks noGrp="1"/>
          </p:cNvSpPr>
          <p:nvPr>
            <p:ph type="title"/>
          </p:nvPr>
        </p:nvSpPr>
        <p:spPr/>
        <p:txBody>
          <a:bodyPr/>
          <a:lstStyle/>
          <a:p>
            <a:r>
              <a:rPr lang="cs-CZ" dirty="0"/>
              <a:t>Oblíbené umění německy mluvící země? </a:t>
            </a:r>
            <a:endParaRPr lang="de-DE" dirty="0"/>
          </a:p>
        </p:txBody>
      </p:sp>
      <p:sp>
        <p:nvSpPr>
          <p:cNvPr id="3" name="Zástupný obsah 2">
            <a:extLst>
              <a:ext uri="{FF2B5EF4-FFF2-40B4-BE49-F238E27FC236}">
                <a16:creationId xmlns:a16="http://schemas.microsoft.com/office/drawing/2014/main" id="{CCA05922-2DB2-479D-BF24-988A0C945E51}"/>
              </a:ext>
            </a:extLst>
          </p:cNvPr>
          <p:cNvSpPr>
            <a:spLocks noGrp="1"/>
          </p:cNvSpPr>
          <p:nvPr>
            <p:ph idx="1"/>
          </p:nvPr>
        </p:nvSpPr>
        <p:spPr/>
        <p:txBody>
          <a:bodyPr/>
          <a:lstStyle/>
          <a:p>
            <a:r>
              <a:rPr lang="cs-CZ" dirty="0"/>
              <a:t>- ve dvojicích se představte a popište druhému nějaké umělecké dílo, které máte rádi a které prochází z německy mluvícího regionu</a:t>
            </a:r>
          </a:p>
          <a:p>
            <a:r>
              <a:rPr lang="cs-CZ" dirty="0"/>
              <a:t>- najděte si obrázek a nasdílejte si jej vzájemně</a:t>
            </a:r>
          </a:p>
          <a:p>
            <a:pPr marL="0" indent="0">
              <a:buNone/>
            </a:pPr>
            <a:r>
              <a:rPr lang="cs-CZ" dirty="0"/>
              <a:t>- Zkuste si zapamatovat co nejvíc z vyprávění toho druhého</a:t>
            </a:r>
          </a:p>
          <a:p>
            <a:endParaRPr lang="de-DE" dirty="0"/>
          </a:p>
        </p:txBody>
      </p:sp>
    </p:spTree>
    <p:extLst>
      <p:ext uri="{BB962C8B-B14F-4D97-AF65-F5344CB8AC3E}">
        <p14:creationId xmlns:p14="http://schemas.microsoft.com/office/powerpoint/2010/main" val="638234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713DD5-6622-4273-AA71-6512046F4036}"/>
              </a:ext>
            </a:extLst>
          </p:cNvPr>
          <p:cNvSpPr>
            <a:spLocks noGrp="1"/>
          </p:cNvSpPr>
          <p:nvPr>
            <p:ph type="title"/>
          </p:nvPr>
        </p:nvSpPr>
        <p:spPr/>
        <p:txBody>
          <a:bodyPr/>
          <a:lstStyle/>
          <a:p>
            <a:r>
              <a:rPr lang="cs-CZ" dirty="0"/>
              <a:t>Cíl semináře</a:t>
            </a:r>
            <a:endParaRPr lang="de-DE" dirty="0"/>
          </a:p>
        </p:txBody>
      </p:sp>
      <p:sp>
        <p:nvSpPr>
          <p:cNvPr id="3" name="Zástupný obsah 2">
            <a:extLst>
              <a:ext uri="{FF2B5EF4-FFF2-40B4-BE49-F238E27FC236}">
                <a16:creationId xmlns:a16="http://schemas.microsoft.com/office/drawing/2014/main" id="{ED7692A4-9DA4-4FD1-BD04-803A272E167C}"/>
              </a:ext>
            </a:extLst>
          </p:cNvPr>
          <p:cNvSpPr>
            <a:spLocks noGrp="1"/>
          </p:cNvSpPr>
          <p:nvPr>
            <p:ph idx="1"/>
          </p:nvPr>
        </p:nvSpPr>
        <p:spPr/>
        <p:txBody>
          <a:bodyPr/>
          <a:lstStyle/>
          <a:p>
            <a:r>
              <a:rPr lang="cs-CZ" dirty="0"/>
              <a:t>- naplnit studenty odvahou k práci s prameny a literaturou v němčině </a:t>
            </a:r>
            <a:r>
              <a:rPr lang="cs-CZ" dirty="0">
                <a:sym typeface="Wingdings" panose="05000000000000000000" pitchFamily="2" charset="2"/>
              </a:rPr>
              <a:t></a:t>
            </a:r>
          </a:p>
          <a:p>
            <a:endParaRPr lang="cs-CZ" dirty="0">
              <a:sym typeface="Wingdings" panose="05000000000000000000" pitchFamily="2" charset="2"/>
            </a:endParaRPr>
          </a:p>
          <a:p>
            <a:r>
              <a:rPr lang="cs-CZ" dirty="0">
                <a:sym typeface="Wingdings" panose="05000000000000000000" pitchFamily="2" charset="2"/>
              </a:rPr>
              <a:t>- aneb jak hledat a kde najít</a:t>
            </a:r>
          </a:p>
          <a:p>
            <a:r>
              <a:rPr lang="cs-CZ" dirty="0">
                <a:sym typeface="Wingdings" panose="05000000000000000000" pitchFamily="2" charset="2"/>
              </a:rPr>
              <a:t>- není vyžadována aktivní znalost gramatických jevů</a:t>
            </a:r>
          </a:p>
          <a:p>
            <a:endParaRPr lang="cs-CZ" dirty="0">
              <a:sym typeface="Wingdings" panose="05000000000000000000" pitchFamily="2" charset="2"/>
            </a:endParaRPr>
          </a:p>
        </p:txBody>
      </p:sp>
    </p:spTree>
    <p:extLst>
      <p:ext uri="{BB962C8B-B14F-4D97-AF65-F5344CB8AC3E}">
        <p14:creationId xmlns:p14="http://schemas.microsoft.com/office/powerpoint/2010/main" val="3996375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3E9259-258D-455F-AB8D-B4367177ADD7}"/>
              </a:ext>
            </a:extLst>
          </p:cNvPr>
          <p:cNvSpPr>
            <a:spLocks noGrp="1"/>
          </p:cNvSpPr>
          <p:nvPr>
            <p:ph type="title"/>
          </p:nvPr>
        </p:nvSpPr>
        <p:spPr/>
        <p:txBody>
          <a:bodyPr/>
          <a:lstStyle/>
          <a:p>
            <a:r>
              <a:rPr lang="cs-CZ" dirty="0"/>
              <a:t>Jak porozumět cizímu jazyku?</a:t>
            </a:r>
            <a:endParaRPr lang="de-DE" dirty="0"/>
          </a:p>
        </p:txBody>
      </p:sp>
      <p:sp>
        <p:nvSpPr>
          <p:cNvPr id="3" name="Zástupný obsah 2">
            <a:extLst>
              <a:ext uri="{FF2B5EF4-FFF2-40B4-BE49-F238E27FC236}">
                <a16:creationId xmlns:a16="http://schemas.microsoft.com/office/drawing/2014/main" id="{77F16870-0FC3-465A-9E22-263A4F03BE38}"/>
              </a:ext>
            </a:extLst>
          </p:cNvPr>
          <p:cNvSpPr>
            <a:spLocks noGrp="1"/>
          </p:cNvSpPr>
          <p:nvPr>
            <p:ph sz="half" idx="1"/>
          </p:nvPr>
        </p:nvSpPr>
        <p:spPr/>
        <p:txBody>
          <a:bodyPr/>
          <a:lstStyle/>
          <a:p>
            <a:r>
              <a:rPr lang="cs-CZ" dirty="0"/>
              <a:t>Gramatika	</a:t>
            </a:r>
            <a:endParaRPr lang="de-DE" dirty="0"/>
          </a:p>
        </p:txBody>
      </p:sp>
      <p:sp>
        <p:nvSpPr>
          <p:cNvPr id="4" name="Zástupný obsah 3">
            <a:extLst>
              <a:ext uri="{FF2B5EF4-FFF2-40B4-BE49-F238E27FC236}">
                <a16:creationId xmlns:a16="http://schemas.microsoft.com/office/drawing/2014/main" id="{F36CCA17-9747-452F-9875-15BC1E9DF14B}"/>
              </a:ext>
            </a:extLst>
          </p:cNvPr>
          <p:cNvSpPr>
            <a:spLocks noGrp="1"/>
          </p:cNvSpPr>
          <p:nvPr>
            <p:ph sz="half" idx="2"/>
          </p:nvPr>
        </p:nvSpPr>
        <p:spPr/>
        <p:txBody>
          <a:bodyPr/>
          <a:lstStyle/>
          <a:p>
            <a:r>
              <a:rPr lang="cs-CZ" dirty="0"/>
              <a:t>Slovní zásoba</a:t>
            </a:r>
          </a:p>
          <a:p>
            <a:endParaRPr lang="cs-CZ" dirty="0"/>
          </a:p>
          <a:p>
            <a:endParaRPr lang="de-DE" dirty="0"/>
          </a:p>
        </p:txBody>
      </p:sp>
    </p:spTree>
    <p:extLst>
      <p:ext uri="{BB962C8B-B14F-4D97-AF65-F5344CB8AC3E}">
        <p14:creationId xmlns:p14="http://schemas.microsoft.com/office/powerpoint/2010/main" val="2497975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FF90E2-375C-4A57-9DD2-B44A7552DF2A}"/>
              </a:ext>
            </a:extLst>
          </p:cNvPr>
          <p:cNvSpPr>
            <a:spLocks noGrp="1"/>
          </p:cNvSpPr>
          <p:nvPr>
            <p:ph type="title"/>
          </p:nvPr>
        </p:nvSpPr>
        <p:spPr/>
        <p:txBody>
          <a:bodyPr/>
          <a:lstStyle/>
          <a:p>
            <a:r>
              <a:rPr lang="cs-CZ" dirty="0"/>
              <a:t>Slovní zásoba</a:t>
            </a:r>
            <a:endParaRPr lang="de-DE" dirty="0"/>
          </a:p>
        </p:txBody>
      </p:sp>
      <p:sp>
        <p:nvSpPr>
          <p:cNvPr id="3" name="Zástupný obsah 2">
            <a:extLst>
              <a:ext uri="{FF2B5EF4-FFF2-40B4-BE49-F238E27FC236}">
                <a16:creationId xmlns:a16="http://schemas.microsoft.com/office/drawing/2014/main" id="{C5C89B34-10B4-46D3-BEEA-682A2DA9E366}"/>
              </a:ext>
            </a:extLst>
          </p:cNvPr>
          <p:cNvSpPr>
            <a:spLocks noGrp="1"/>
          </p:cNvSpPr>
          <p:nvPr>
            <p:ph idx="1"/>
          </p:nvPr>
        </p:nvSpPr>
        <p:spPr/>
        <p:txBody>
          <a:bodyPr>
            <a:normAutofit lnSpcReduction="10000"/>
          </a:bodyPr>
          <a:lstStyle/>
          <a:p>
            <a:r>
              <a:rPr lang="cs-CZ" dirty="0"/>
              <a:t>- slovníky: </a:t>
            </a:r>
            <a:r>
              <a:rPr lang="cs-CZ" dirty="0">
                <a:hlinkClick r:id="rId2"/>
              </a:rPr>
              <a:t>www.slovnik.seznam.cz</a:t>
            </a:r>
            <a:r>
              <a:rPr lang="cs-CZ" dirty="0"/>
              <a:t>, </a:t>
            </a:r>
            <a:r>
              <a:rPr lang="cs-CZ" dirty="0">
                <a:hlinkClick r:id="rId3"/>
              </a:rPr>
              <a:t>www.slovnik.cz</a:t>
            </a:r>
            <a:r>
              <a:rPr lang="cs-CZ" dirty="0"/>
              <a:t>, </a:t>
            </a:r>
            <a:r>
              <a:rPr lang="cs-CZ" dirty="0">
                <a:hlinkClick r:id="rId4"/>
              </a:rPr>
              <a:t>www.duden.de</a:t>
            </a:r>
            <a:r>
              <a:rPr lang="cs-CZ" dirty="0"/>
              <a:t> </a:t>
            </a:r>
          </a:p>
          <a:p>
            <a:r>
              <a:rPr lang="cs-CZ" dirty="0"/>
              <a:t>- korpusy: </a:t>
            </a:r>
            <a:r>
              <a:rPr lang="cs-CZ" dirty="0">
                <a:hlinkClick r:id="rId5"/>
              </a:rPr>
              <a:t>www.linguatools.de</a:t>
            </a:r>
            <a:r>
              <a:rPr lang="cs-CZ" dirty="0"/>
              <a:t> </a:t>
            </a:r>
          </a:p>
          <a:p>
            <a:r>
              <a:rPr lang="cs-CZ" dirty="0"/>
              <a:t>- výslovnost: </a:t>
            </a:r>
            <a:r>
              <a:rPr lang="cs-CZ" dirty="0">
                <a:hlinkClick r:id="rId6"/>
              </a:rPr>
              <a:t>www.forvo.com</a:t>
            </a:r>
            <a:r>
              <a:rPr lang="cs-CZ" dirty="0"/>
              <a:t> </a:t>
            </a:r>
            <a:endParaRPr lang="de-DE" dirty="0"/>
          </a:p>
          <a:p>
            <a:pPr marL="0" indent="0">
              <a:buNone/>
            </a:pPr>
            <a:r>
              <a:rPr lang="cs-CZ" dirty="0"/>
              <a:t>- </a:t>
            </a:r>
            <a:r>
              <a:rPr lang="cs-CZ" dirty="0" err="1"/>
              <a:t>Quizlet</a:t>
            </a:r>
            <a:endParaRPr lang="cs-CZ" dirty="0"/>
          </a:p>
          <a:p>
            <a:r>
              <a:rPr lang="cs-CZ" dirty="0"/>
              <a:t>- paměťové techniky</a:t>
            </a:r>
          </a:p>
          <a:p>
            <a:r>
              <a:rPr lang="de-DE" dirty="0">
                <a:hlinkClick r:id="rId7"/>
              </a:rPr>
              <a:t>https://www.2000slovicek.cz/?s=wpp</a:t>
            </a:r>
            <a:endParaRPr lang="cs-CZ" dirty="0"/>
          </a:p>
          <a:p>
            <a:r>
              <a:rPr lang="de-DE" u="sng" dirty="0">
                <a:hlinkClick r:id="rId8"/>
              </a:rPr>
              <a:t>https://kisk.phil.muni.cz/kreativita/temata/kreativni-techniky/pametove-techniky</a:t>
            </a:r>
            <a:endParaRPr lang="de-DE" dirty="0"/>
          </a:p>
          <a:p>
            <a:r>
              <a:rPr lang="de-DE" u="sng" dirty="0">
                <a:hlinkClick r:id="rId9"/>
              </a:rPr>
              <a:t>https://www.sogoodlanguages.com/cs/5-overenych-zpusobu-jak-si-zapamatovat-slovicka/</a:t>
            </a:r>
            <a:endParaRPr lang="de-DE" dirty="0"/>
          </a:p>
        </p:txBody>
      </p:sp>
    </p:spTree>
    <p:extLst>
      <p:ext uri="{BB962C8B-B14F-4D97-AF65-F5344CB8AC3E}">
        <p14:creationId xmlns:p14="http://schemas.microsoft.com/office/powerpoint/2010/main" val="1368473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166F11-F84F-4E08-AD8E-AD92C92867F9}"/>
              </a:ext>
            </a:extLst>
          </p:cNvPr>
          <p:cNvSpPr>
            <a:spLocks noGrp="1"/>
          </p:cNvSpPr>
          <p:nvPr>
            <p:ph type="title"/>
          </p:nvPr>
        </p:nvSpPr>
        <p:spPr/>
        <p:txBody>
          <a:bodyPr/>
          <a:lstStyle/>
          <a:p>
            <a:r>
              <a:rPr lang="cs-CZ" dirty="0"/>
              <a:t>gramatika</a:t>
            </a:r>
            <a:endParaRPr lang="de-DE" dirty="0"/>
          </a:p>
        </p:txBody>
      </p:sp>
      <p:sp>
        <p:nvSpPr>
          <p:cNvPr id="3" name="Zástupný obsah 2">
            <a:extLst>
              <a:ext uri="{FF2B5EF4-FFF2-40B4-BE49-F238E27FC236}">
                <a16:creationId xmlns:a16="http://schemas.microsoft.com/office/drawing/2014/main" id="{79FE1567-6426-4284-BADF-0E2356C89910}"/>
              </a:ext>
            </a:extLst>
          </p:cNvPr>
          <p:cNvSpPr>
            <a:spLocks noGrp="1"/>
          </p:cNvSpPr>
          <p:nvPr>
            <p:ph idx="1"/>
          </p:nvPr>
        </p:nvSpPr>
        <p:spPr/>
        <p:txBody>
          <a:bodyPr/>
          <a:lstStyle/>
          <a:p>
            <a:r>
              <a:rPr lang="de-DE" dirty="0">
                <a:hlinkClick r:id="rId2"/>
              </a:rPr>
              <a:t>http://www.kj.fme.vutbr.cz/studopory/de/grammar/bag.pdf</a:t>
            </a:r>
            <a:endParaRPr lang="cs-CZ" dirty="0"/>
          </a:p>
          <a:p>
            <a:r>
              <a:rPr lang="cs-CZ" dirty="0"/>
              <a:t>Konjugace: </a:t>
            </a:r>
            <a:r>
              <a:rPr lang="de-DE" dirty="0">
                <a:hlinkClick r:id="rId3"/>
              </a:rPr>
              <a:t>http://konjugator.reverso.net/konjugation-deutsch-verb-kennenlernen.html</a:t>
            </a:r>
            <a:endParaRPr lang="cs-CZ" dirty="0"/>
          </a:p>
          <a:p>
            <a:r>
              <a:rPr lang="cs-CZ" dirty="0">
                <a:hlinkClick r:id="rId4"/>
              </a:rPr>
              <a:t>www.slovnik.cz</a:t>
            </a:r>
            <a:endParaRPr lang="cs-CZ" dirty="0"/>
          </a:p>
          <a:p>
            <a:endParaRPr lang="cs-CZ" dirty="0"/>
          </a:p>
          <a:p>
            <a:endParaRPr lang="cs-CZ" dirty="0"/>
          </a:p>
          <a:p>
            <a:endParaRPr lang="cs-CZ" dirty="0"/>
          </a:p>
          <a:p>
            <a:endParaRPr lang="cs-CZ" dirty="0"/>
          </a:p>
          <a:p>
            <a:pPr marL="0" indent="0">
              <a:buNone/>
            </a:pPr>
            <a:endParaRPr lang="de-DE" dirty="0"/>
          </a:p>
        </p:txBody>
      </p:sp>
    </p:spTree>
    <p:extLst>
      <p:ext uri="{BB962C8B-B14F-4D97-AF65-F5344CB8AC3E}">
        <p14:creationId xmlns:p14="http://schemas.microsoft.com/office/powerpoint/2010/main" val="4199649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BEC582-39A3-4798-90A4-E398A6EEC802}"/>
              </a:ext>
            </a:extLst>
          </p:cNvPr>
          <p:cNvSpPr>
            <a:spLocks noGrp="1"/>
          </p:cNvSpPr>
          <p:nvPr>
            <p:ph type="title"/>
          </p:nvPr>
        </p:nvSpPr>
        <p:spPr/>
        <p:txBody>
          <a:bodyPr/>
          <a:lstStyle/>
          <a:p>
            <a:r>
              <a:rPr lang="cs-CZ" dirty="0"/>
              <a:t>Podmínky ukončení</a:t>
            </a:r>
            <a:endParaRPr lang="de-DE" dirty="0"/>
          </a:p>
        </p:txBody>
      </p:sp>
      <p:sp>
        <p:nvSpPr>
          <p:cNvPr id="3" name="Zástupný obsah 2">
            <a:extLst>
              <a:ext uri="{FF2B5EF4-FFF2-40B4-BE49-F238E27FC236}">
                <a16:creationId xmlns:a16="http://schemas.microsoft.com/office/drawing/2014/main" id="{13BAA5FA-23FA-4F7E-A2CB-1630A51AA9C3}"/>
              </a:ext>
            </a:extLst>
          </p:cNvPr>
          <p:cNvSpPr>
            <a:spLocks noGrp="1"/>
          </p:cNvSpPr>
          <p:nvPr>
            <p:ph idx="1"/>
          </p:nvPr>
        </p:nvSpPr>
        <p:spPr>
          <a:xfrm>
            <a:off x="1024128" y="1753386"/>
            <a:ext cx="9720071" cy="4555974"/>
          </a:xfrm>
        </p:spPr>
        <p:txBody>
          <a:bodyPr>
            <a:normAutofit lnSpcReduction="10000"/>
          </a:bodyPr>
          <a:lstStyle/>
          <a:p>
            <a:r>
              <a:rPr lang="cs-CZ" dirty="0"/>
              <a:t>- aktivní účast (</a:t>
            </a:r>
            <a:r>
              <a:rPr lang="de-DE" dirty="0"/>
              <a:t>Geistesanwesenheit</a:t>
            </a:r>
            <a:r>
              <a:rPr lang="cs-CZ" dirty="0"/>
              <a:t>) </a:t>
            </a:r>
            <a:r>
              <a:rPr lang="cs-CZ" dirty="0">
                <a:sym typeface="Wingdings" panose="05000000000000000000" pitchFamily="2" charset="2"/>
              </a:rPr>
              <a:t> </a:t>
            </a:r>
            <a:endParaRPr lang="cs-CZ" dirty="0"/>
          </a:p>
          <a:p>
            <a:r>
              <a:rPr lang="cs-CZ" dirty="0"/>
              <a:t>- chybět max. jednou (uvidíme se jen sedmkrát) – ev</a:t>
            </a:r>
            <a:r>
              <a:rPr lang="cs-CZ"/>
              <a:t>. náhradní práce</a:t>
            </a:r>
            <a:endParaRPr lang="cs-CZ" dirty="0"/>
          </a:p>
          <a:p>
            <a:r>
              <a:rPr lang="cs-CZ" dirty="0"/>
              <a:t>- </a:t>
            </a:r>
            <a:r>
              <a:rPr lang="cs-CZ" u="sng" dirty="0"/>
              <a:t>jednou za semestr (do 11.3)</a:t>
            </a:r>
            <a:r>
              <a:rPr lang="cs-CZ" dirty="0"/>
              <a:t>: vybrat jeden text dle své specializace</a:t>
            </a:r>
          </a:p>
          <a:p>
            <a:r>
              <a:rPr lang="cs-CZ" dirty="0"/>
              <a:t>- </a:t>
            </a:r>
            <a:r>
              <a:rPr lang="cs-CZ" u="sng" dirty="0"/>
              <a:t>jednou za čtrnáct dní vyplnit blok v elfu (</a:t>
            </a:r>
            <a:r>
              <a:rPr lang="cs-CZ" dirty="0"/>
              <a:t>procvičování slovíček a gramatiky z textu minulé hodiny)</a:t>
            </a:r>
          </a:p>
          <a:p>
            <a:r>
              <a:rPr lang="cs-CZ" dirty="0"/>
              <a:t>- </a:t>
            </a:r>
            <a:r>
              <a:rPr lang="cs-CZ" u="sng" dirty="0"/>
              <a:t>na konci semestru</a:t>
            </a:r>
            <a:r>
              <a:rPr lang="cs-CZ" dirty="0"/>
              <a:t>: odevzdat studijní deník z autonomního učení: rozhodnout se, na čem chcete pracovat (může to být cokoli s němčinou – vyplňování gramatických cvičení, učení slovíček, čtení, poslech audio/video, aktivita ve dvojicích…) a zapisovat si do něj konkrétní doby, kdy jste se učili (min. 10 hod za semestr) a co jste se naučili, na konci semestru zhodnotit ve videu, jak jste se celkově posunuli, co se povedlo a nepovedlo (k tomu připojit deník)</a:t>
            </a:r>
          </a:p>
          <a:p>
            <a:r>
              <a:rPr lang="cs-CZ" dirty="0"/>
              <a:t>–&gt; na začátku příští hodiny mějte prosím konkrétní nápad, na čem chcete pracovat</a:t>
            </a:r>
            <a:endParaRPr lang="de-DE" dirty="0"/>
          </a:p>
        </p:txBody>
      </p:sp>
    </p:spTree>
    <p:extLst>
      <p:ext uri="{BB962C8B-B14F-4D97-AF65-F5344CB8AC3E}">
        <p14:creationId xmlns:p14="http://schemas.microsoft.com/office/powerpoint/2010/main" val="2727551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6B5B05-2DC3-4FEA-B1DD-204448C4E61B}"/>
              </a:ext>
            </a:extLst>
          </p:cNvPr>
          <p:cNvSpPr>
            <a:spLocks noGrp="1"/>
          </p:cNvSpPr>
          <p:nvPr>
            <p:ph type="title"/>
          </p:nvPr>
        </p:nvSpPr>
        <p:spPr/>
        <p:txBody>
          <a:bodyPr/>
          <a:lstStyle/>
          <a:p>
            <a:r>
              <a:rPr lang="cs-CZ" dirty="0"/>
              <a:t>Co vy na to???</a:t>
            </a:r>
            <a:endParaRPr lang="de-DE" dirty="0"/>
          </a:p>
        </p:txBody>
      </p:sp>
      <p:sp>
        <p:nvSpPr>
          <p:cNvPr id="3" name="Zástupný obsah 2">
            <a:extLst>
              <a:ext uri="{FF2B5EF4-FFF2-40B4-BE49-F238E27FC236}">
                <a16:creationId xmlns:a16="http://schemas.microsoft.com/office/drawing/2014/main" id="{25E4BDED-575E-43D5-8DC4-C1D10598D897}"/>
              </a:ext>
            </a:extLst>
          </p:cNvPr>
          <p:cNvSpPr>
            <a:spLocks noGrp="1"/>
          </p:cNvSpPr>
          <p:nvPr>
            <p:ph idx="1"/>
          </p:nvPr>
        </p:nvSpPr>
        <p:spPr/>
        <p:txBody>
          <a:bodyPr/>
          <a:lstStyle/>
          <a:p>
            <a:r>
              <a:rPr lang="cs-CZ" dirty="0">
                <a:sym typeface="Wingdings" panose="05000000000000000000" pitchFamily="2" charset="2"/>
              </a:rPr>
              <a:t> ?  </a:t>
            </a:r>
          </a:p>
        </p:txBody>
      </p:sp>
    </p:spTree>
    <p:extLst>
      <p:ext uri="{BB962C8B-B14F-4D97-AF65-F5344CB8AC3E}">
        <p14:creationId xmlns:p14="http://schemas.microsoft.com/office/powerpoint/2010/main" val="1518702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FCC3F-91F2-4EDF-ACD9-5DA4F82B207B}"/>
              </a:ext>
            </a:extLst>
          </p:cNvPr>
          <p:cNvSpPr>
            <a:spLocks noGrp="1"/>
          </p:cNvSpPr>
          <p:nvPr>
            <p:ph type="title"/>
          </p:nvPr>
        </p:nvSpPr>
        <p:spPr>
          <a:xfrm>
            <a:off x="1278194" y="235974"/>
            <a:ext cx="9466005" cy="68826"/>
          </a:xfrm>
        </p:spPr>
        <p:txBody>
          <a:bodyPr>
            <a:normAutofit fontScale="90000"/>
          </a:bodyPr>
          <a:lstStyle/>
          <a:p>
            <a:endParaRPr lang="de-DE" dirty="0"/>
          </a:p>
        </p:txBody>
      </p:sp>
      <p:sp>
        <p:nvSpPr>
          <p:cNvPr id="3" name="Zástupný obsah 2">
            <a:extLst>
              <a:ext uri="{FF2B5EF4-FFF2-40B4-BE49-F238E27FC236}">
                <a16:creationId xmlns:a16="http://schemas.microsoft.com/office/drawing/2014/main" id="{56EBE929-FC80-4DFD-ABA0-474FE051E427}"/>
              </a:ext>
            </a:extLst>
          </p:cNvPr>
          <p:cNvSpPr>
            <a:spLocks noGrp="1"/>
          </p:cNvSpPr>
          <p:nvPr>
            <p:ph idx="1"/>
          </p:nvPr>
        </p:nvSpPr>
        <p:spPr>
          <a:xfrm>
            <a:off x="1081548" y="678426"/>
            <a:ext cx="10715587" cy="5719424"/>
          </a:xfrm>
        </p:spPr>
        <p:txBody>
          <a:bodyPr>
            <a:normAutofit/>
          </a:bodyPr>
          <a:lstStyle/>
          <a:p>
            <a:r>
              <a:rPr lang="de-DE" sz="2500" dirty="0"/>
              <a:t>Die Schule ist neben der Familie eine der bedeutendsten Sozialisierungsinstanzen im Leben eines Menschen. Sie gibt dem Schüler das Wissen, das er später in der Gesellschaft braucht. Zugleich lernt der Schüler in der Schule, dass neben der privaten Autorität (seinen Eltern), noch andere, öffentliche Autoritäten existieren: die Lehrer und der Staat, den diese Institution repräsentiert.</a:t>
            </a:r>
          </a:p>
          <a:p>
            <a:r>
              <a:rPr lang="de-DE" sz="2500" dirty="0"/>
              <a:t>Nach Pierre Bourdieu ist eine wichtige Kompetenz des Staates, den Schülern Denkkategorien zu geben. Die Schüler lernen diese Kategorien gut kennen und applizieren sie wieder auf die Welt und den Staat. Die Schule hat dabei nach Bourdieu eine zentrale Funktion: Vor allem beim Unterrichten der Geschichte und der Literatur lernen die jungen Menschen die dominante Kultur kennen, die der Staat als legitime Nationalkultur präsentiert.</a:t>
            </a:r>
          </a:p>
          <a:p>
            <a:r>
              <a:rPr lang="de-DE" sz="2500" dirty="0"/>
              <a:t>Auch in der Tschechoslowakei nach 1948 übergibt die Schule den Schülern nicht nur das Wissen, sondern erzieht die Kinder zu loyalen Bürgern, also zu Menschen, die sich mit den herrschenden Werten identifizieren.</a:t>
            </a:r>
          </a:p>
        </p:txBody>
      </p:sp>
    </p:spTree>
    <p:extLst>
      <p:ext uri="{BB962C8B-B14F-4D97-AF65-F5344CB8AC3E}">
        <p14:creationId xmlns:p14="http://schemas.microsoft.com/office/powerpoint/2010/main" val="13838640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0</TotalTime>
  <Words>564</Words>
  <Application>Microsoft Office PowerPoint</Application>
  <PresentationFormat>Širokoúhlá obrazovka</PresentationFormat>
  <Paragraphs>43</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Tw Cen MT</vt:lpstr>
      <vt:lpstr>Tw Cen MT Condensed</vt:lpstr>
      <vt:lpstr>Wingdings 3</vt:lpstr>
      <vt:lpstr>Integrál</vt:lpstr>
      <vt:lpstr>Němčina pro historiky umění</vt:lpstr>
      <vt:lpstr>Oblíbené umění německy mluvící země? </vt:lpstr>
      <vt:lpstr>Cíl semináře</vt:lpstr>
      <vt:lpstr>Jak porozumět cizímu jazyku?</vt:lpstr>
      <vt:lpstr>Slovní zásoba</vt:lpstr>
      <vt:lpstr>gramatika</vt:lpstr>
      <vt:lpstr>Podmínky ukončení</vt:lpstr>
      <vt:lpstr>Co vy na to???</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Němčina pro historiky</dc:title>
  <dc:creator>Veronika</dc:creator>
  <cp:lastModifiedBy>Veronika Králová</cp:lastModifiedBy>
  <cp:revision>16</cp:revision>
  <dcterms:created xsi:type="dcterms:W3CDTF">2019-09-27T09:13:01Z</dcterms:created>
  <dcterms:modified xsi:type="dcterms:W3CDTF">2021-03-04T12:32:20Z</dcterms:modified>
</cp:coreProperties>
</file>