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5"/>
  </p:notesMasterIdLst>
  <p:sldIdLst>
    <p:sldId id="256" r:id="rId2"/>
    <p:sldId id="329" r:id="rId3"/>
    <p:sldId id="330" r:id="rId4"/>
    <p:sldId id="325" r:id="rId5"/>
    <p:sldId id="327" r:id="rId6"/>
    <p:sldId id="326" r:id="rId7"/>
    <p:sldId id="328" r:id="rId8"/>
    <p:sldId id="296" r:id="rId9"/>
    <p:sldId id="257" r:id="rId10"/>
    <p:sldId id="293" r:id="rId11"/>
    <p:sldId id="294" r:id="rId12"/>
    <p:sldId id="303" r:id="rId13"/>
    <p:sldId id="289" r:id="rId14"/>
    <p:sldId id="290" r:id="rId15"/>
    <p:sldId id="287" r:id="rId16"/>
    <p:sldId id="292" r:id="rId17"/>
    <p:sldId id="286" r:id="rId18"/>
    <p:sldId id="331" r:id="rId19"/>
    <p:sldId id="305" r:id="rId20"/>
    <p:sldId id="307" r:id="rId21"/>
    <p:sldId id="332" r:id="rId22"/>
    <p:sldId id="278" r:id="rId23"/>
    <p:sldId id="282" r:id="rId24"/>
    <p:sldId id="333" r:id="rId25"/>
    <p:sldId id="271" r:id="rId26"/>
    <p:sldId id="301" r:id="rId27"/>
    <p:sldId id="273" r:id="rId28"/>
    <p:sldId id="275" r:id="rId29"/>
    <p:sldId id="334" r:id="rId30"/>
    <p:sldId id="308" r:id="rId31"/>
    <p:sldId id="335" r:id="rId32"/>
    <p:sldId id="338" r:id="rId33"/>
    <p:sldId id="309" r:id="rId34"/>
    <p:sldId id="320" r:id="rId35"/>
    <p:sldId id="336" r:id="rId36"/>
    <p:sldId id="299" r:id="rId37"/>
    <p:sldId id="302" r:id="rId38"/>
    <p:sldId id="337" r:id="rId39"/>
    <p:sldId id="339" r:id="rId40"/>
    <p:sldId id="340" r:id="rId41"/>
    <p:sldId id="341" r:id="rId42"/>
    <p:sldId id="343" r:id="rId43"/>
    <p:sldId id="344" r:id="rId44"/>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31"/>
    <p:restoredTop sz="94673"/>
  </p:normalViewPr>
  <p:slideViewPr>
    <p:cSldViewPr>
      <p:cViewPr varScale="1">
        <p:scale>
          <a:sx n="111" d="100"/>
          <a:sy n="111" d="100"/>
        </p:scale>
        <p:origin x="2480"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2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641FCB-B13B-8F4C-84B6-BDADE1EDF31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3D5C0626-821E-5946-84A0-024179622F54}"/>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2C82342E-60D8-3046-B95F-D22B5BEFC83B}" type="datetimeFigureOut">
              <a:rPr lang="en-US" altLang="en-US"/>
              <a:pPr/>
              <a:t>3/18/21</a:t>
            </a:fld>
            <a:endParaRPr lang="en-US" altLang="en-US"/>
          </a:p>
        </p:txBody>
      </p:sp>
      <p:sp>
        <p:nvSpPr>
          <p:cNvPr id="4" name="Slide Image Placeholder 3">
            <a:extLst>
              <a:ext uri="{FF2B5EF4-FFF2-40B4-BE49-F238E27FC236}">
                <a16:creationId xmlns:a16="http://schemas.microsoft.com/office/drawing/2014/main" id="{21606616-73A7-0448-9A92-45E0FF51136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6B054B24-8F8C-6644-BBF3-AB60A7149013}"/>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B5DDFECF-02F2-F54A-AC27-97E4799648F0}"/>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atin typeface="Arial"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42BA7313-80A9-A349-961B-C4F0B5BB68E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0E49E56-FFED-9E49-A0EC-3A7E4DF5DDD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1pPr>
    <a:lvl2pPr marL="4572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2095F90-573C-A54C-A514-A3CB4BB64E32}"/>
              </a:ext>
            </a:extLst>
          </p:cNvPr>
          <p:cNvSpPr>
            <a:spLocks noGrp="1"/>
          </p:cNvSpPr>
          <p:nvPr>
            <p:ph type="dt" sz="half" idx="10"/>
          </p:nvPr>
        </p:nvSpPr>
        <p:spPr/>
        <p:txBody>
          <a:bodyPr/>
          <a:lstStyle>
            <a:lvl1pPr>
              <a:defRPr/>
            </a:lvl1pPr>
          </a:lstStyle>
          <a:p>
            <a:fld id="{5A0EBF1D-9982-C241-A43F-7C89424C5638}" type="datetimeFigureOut">
              <a:rPr lang="ru-RU" altLang="en-US"/>
              <a:pPr/>
              <a:t>18.03.2021</a:t>
            </a:fld>
            <a:endParaRPr lang="ru-RU" altLang="en-US"/>
          </a:p>
        </p:txBody>
      </p:sp>
      <p:sp>
        <p:nvSpPr>
          <p:cNvPr id="5" name="Footer Placeholder 4">
            <a:extLst>
              <a:ext uri="{FF2B5EF4-FFF2-40B4-BE49-F238E27FC236}">
                <a16:creationId xmlns:a16="http://schemas.microsoft.com/office/drawing/2014/main" id="{C07C864E-3531-CB4F-9E87-5846C173AB60}"/>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050F7059-A3A9-6546-B5F1-804E1AADA88B}"/>
              </a:ext>
            </a:extLst>
          </p:cNvPr>
          <p:cNvSpPr>
            <a:spLocks noGrp="1"/>
          </p:cNvSpPr>
          <p:nvPr>
            <p:ph type="sldNum" sz="quarter" idx="12"/>
          </p:nvPr>
        </p:nvSpPr>
        <p:spPr/>
        <p:txBody>
          <a:bodyPr/>
          <a:lstStyle>
            <a:lvl1pPr>
              <a:defRPr/>
            </a:lvl1pPr>
          </a:lstStyle>
          <a:p>
            <a:fld id="{27A4B10E-8194-814F-9567-9930C6AEF198}" type="slidenum">
              <a:rPr lang="ru-RU" altLang="en-US"/>
              <a:pPr/>
              <a:t>‹#›</a:t>
            </a:fld>
            <a:endParaRPr lang="ru-RU" altLang="en-US"/>
          </a:p>
        </p:txBody>
      </p:sp>
    </p:spTree>
    <p:extLst>
      <p:ext uri="{BB962C8B-B14F-4D97-AF65-F5344CB8AC3E}">
        <p14:creationId xmlns:p14="http://schemas.microsoft.com/office/powerpoint/2010/main" val="2468338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EFA8689-EFE2-A54F-A5FD-0992726FD689}"/>
              </a:ext>
            </a:extLst>
          </p:cNvPr>
          <p:cNvSpPr>
            <a:spLocks noGrp="1"/>
          </p:cNvSpPr>
          <p:nvPr>
            <p:ph type="dt" sz="half" idx="10"/>
          </p:nvPr>
        </p:nvSpPr>
        <p:spPr/>
        <p:txBody>
          <a:bodyPr/>
          <a:lstStyle>
            <a:lvl1pPr>
              <a:defRPr/>
            </a:lvl1pPr>
          </a:lstStyle>
          <a:p>
            <a:fld id="{51487456-6032-224C-95BC-E0771AD41EC0}" type="datetimeFigureOut">
              <a:rPr lang="ru-RU" altLang="en-US"/>
              <a:pPr/>
              <a:t>18.03.2021</a:t>
            </a:fld>
            <a:endParaRPr lang="ru-RU" altLang="en-US"/>
          </a:p>
        </p:txBody>
      </p:sp>
      <p:sp>
        <p:nvSpPr>
          <p:cNvPr id="5" name="Footer Placeholder 4">
            <a:extLst>
              <a:ext uri="{FF2B5EF4-FFF2-40B4-BE49-F238E27FC236}">
                <a16:creationId xmlns:a16="http://schemas.microsoft.com/office/drawing/2014/main" id="{399DE8A0-CA14-3B4F-8486-B0C919DB3A58}"/>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208F2C09-EDDB-2A46-8688-BD755350ABC6}"/>
              </a:ext>
            </a:extLst>
          </p:cNvPr>
          <p:cNvSpPr>
            <a:spLocks noGrp="1"/>
          </p:cNvSpPr>
          <p:nvPr>
            <p:ph type="sldNum" sz="quarter" idx="12"/>
          </p:nvPr>
        </p:nvSpPr>
        <p:spPr/>
        <p:txBody>
          <a:bodyPr/>
          <a:lstStyle>
            <a:lvl1pPr>
              <a:defRPr/>
            </a:lvl1pPr>
          </a:lstStyle>
          <a:p>
            <a:fld id="{74D568C1-5505-8843-AD4F-2F65A44F2882}" type="slidenum">
              <a:rPr lang="ru-RU" altLang="en-US"/>
              <a:pPr/>
              <a:t>‹#›</a:t>
            </a:fld>
            <a:endParaRPr lang="ru-RU" altLang="en-US"/>
          </a:p>
        </p:txBody>
      </p:sp>
    </p:spTree>
    <p:extLst>
      <p:ext uri="{BB962C8B-B14F-4D97-AF65-F5344CB8AC3E}">
        <p14:creationId xmlns:p14="http://schemas.microsoft.com/office/powerpoint/2010/main" val="3184752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2D3CA12-48A3-A049-864F-B68029BDC9E5}"/>
              </a:ext>
            </a:extLst>
          </p:cNvPr>
          <p:cNvSpPr>
            <a:spLocks noGrp="1"/>
          </p:cNvSpPr>
          <p:nvPr>
            <p:ph type="dt" sz="half" idx="10"/>
          </p:nvPr>
        </p:nvSpPr>
        <p:spPr/>
        <p:txBody>
          <a:bodyPr/>
          <a:lstStyle>
            <a:lvl1pPr>
              <a:defRPr/>
            </a:lvl1pPr>
          </a:lstStyle>
          <a:p>
            <a:fld id="{70EC2FB5-6B04-4740-B597-8DA42760631C}" type="datetimeFigureOut">
              <a:rPr lang="ru-RU" altLang="en-US"/>
              <a:pPr/>
              <a:t>18.03.2021</a:t>
            </a:fld>
            <a:endParaRPr lang="ru-RU" altLang="en-US"/>
          </a:p>
        </p:txBody>
      </p:sp>
      <p:sp>
        <p:nvSpPr>
          <p:cNvPr id="5" name="Footer Placeholder 4">
            <a:extLst>
              <a:ext uri="{FF2B5EF4-FFF2-40B4-BE49-F238E27FC236}">
                <a16:creationId xmlns:a16="http://schemas.microsoft.com/office/drawing/2014/main" id="{49445292-F521-344F-B639-A4FF0310D13B}"/>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F475D6BB-9472-5C4A-A495-5EF25AD18410}"/>
              </a:ext>
            </a:extLst>
          </p:cNvPr>
          <p:cNvSpPr>
            <a:spLocks noGrp="1"/>
          </p:cNvSpPr>
          <p:nvPr>
            <p:ph type="sldNum" sz="quarter" idx="12"/>
          </p:nvPr>
        </p:nvSpPr>
        <p:spPr/>
        <p:txBody>
          <a:bodyPr/>
          <a:lstStyle>
            <a:lvl1pPr>
              <a:defRPr/>
            </a:lvl1pPr>
          </a:lstStyle>
          <a:p>
            <a:fld id="{36602F48-CD09-E74D-8E21-7980146C97F4}" type="slidenum">
              <a:rPr lang="ru-RU" altLang="en-US"/>
              <a:pPr/>
              <a:t>‹#›</a:t>
            </a:fld>
            <a:endParaRPr lang="ru-RU" altLang="en-US"/>
          </a:p>
        </p:txBody>
      </p:sp>
    </p:spTree>
    <p:extLst>
      <p:ext uri="{BB962C8B-B14F-4D97-AF65-F5344CB8AC3E}">
        <p14:creationId xmlns:p14="http://schemas.microsoft.com/office/powerpoint/2010/main" val="710182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0C5A2AB-C936-F444-97EF-1B4FFB793A18}"/>
              </a:ext>
            </a:extLst>
          </p:cNvPr>
          <p:cNvSpPr>
            <a:spLocks noGrp="1"/>
          </p:cNvSpPr>
          <p:nvPr>
            <p:ph type="dt" sz="half" idx="10"/>
          </p:nvPr>
        </p:nvSpPr>
        <p:spPr>
          <a:xfrm>
            <a:off x="457200" y="6245225"/>
            <a:ext cx="2133600" cy="476250"/>
          </a:xfrm>
        </p:spPr>
        <p:txBody>
          <a:bodyPr rtlCol="0"/>
          <a:lstStyle>
            <a:lvl1pPr>
              <a:defRPr>
                <a:solidFill>
                  <a:schemeClr val="tx1">
                    <a:tint val="75000"/>
                  </a:schemeClr>
                </a:solidFill>
                <a:latin typeface="Arial" charset="0"/>
                <a:ea typeface="ＭＳ Ｐゴシック" charset="0"/>
                <a:cs typeface="Arial" charset="0"/>
              </a:defRPr>
            </a:lvl1pPr>
          </a:lstStyle>
          <a:p>
            <a:pPr>
              <a:defRPr/>
            </a:pPr>
            <a:endParaRPr lang="en-GB"/>
          </a:p>
        </p:txBody>
      </p:sp>
      <p:sp>
        <p:nvSpPr>
          <p:cNvPr id="6" name="Footer Placeholder 5">
            <a:extLst>
              <a:ext uri="{FF2B5EF4-FFF2-40B4-BE49-F238E27FC236}">
                <a16:creationId xmlns:a16="http://schemas.microsoft.com/office/drawing/2014/main" id="{8335052F-A255-E944-9E94-F23A0094578C}"/>
              </a:ext>
            </a:extLst>
          </p:cNvPr>
          <p:cNvSpPr>
            <a:spLocks noGrp="1"/>
          </p:cNvSpPr>
          <p:nvPr>
            <p:ph type="ftr" sz="quarter" idx="11"/>
          </p:nvPr>
        </p:nvSpPr>
        <p:spPr>
          <a:xfrm>
            <a:off x="3124200" y="6245225"/>
            <a:ext cx="2895600" cy="476250"/>
          </a:xfr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EF683D5A-04D8-484F-A904-0DAF7B93016D}"/>
              </a:ext>
            </a:extLst>
          </p:cNvPr>
          <p:cNvSpPr>
            <a:spLocks noGrp="1"/>
          </p:cNvSpPr>
          <p:nvPr>
            <p:ph type="sldNum" sz="quarter" idx="12"/>
          </p:nvPr>
        </p:nvSpPr>
        <p:spPr>
          <a:xfrm>
            <a:off x="6553200" y="6245225"/>
            <a:ext cx="2133600" cy="476250"/>
          </a:xfrm>
        </p:spPr>
        <p:txBody>
          <a:bodyPr/>
          <a:lstStyle>
            <a:lvl1pPr>
              <a:defRPr/>
            </a:lvl1pPr>
          </a:lstStyle>
          <a:p>
            <a:fld id="{6322F3ED-4541-F147-87A3-E520EF69D61F}" type="slidenum">
              <a:rPr lang="en-GB" altLang="en-US"/>
              <a:pPr/>
              <a:t>‹#›</a:t>
            </a:fld>
            <a:endParaRPr lang="en-GB" altLang="en-US"/>
          </a:p>
        </p:txBody>
      </p:sp>
    </p:spTree>
    <p:extLst>
      <p:ext uri="{BB962C8B-B14F-4D97-AF65-F5344CB8AC3E}">
        <p14:creationId xmlns:p14="http://schemas.microsoft.com/office/powerpoint/2010/main" val="544114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FBAF740-364A-8344-9633-A956B06DE37A}"/>
              </a:ext>
            </a:extLst>
          </p:cNvPr>
          <p:cNvSpPr>
            <a:spLocks noGrp="1"/>
          </p:cNvSpPr>
          <p:nvPr>
            <p:ph type="dt" sz="half" idx="10"/>
          </p:nvPr>
        </p:nvSpPr>
        <p:spPr/>
        <p:txBody>
          <a:bodyPr/>
          <a:lstStyle>
            <a:lvl1pPr>
              <a:defRPr/>
            </a:lvl1pPr>
          </a:lstStyle>
          <a:p>
            <a:fld id="{794BE893-CC1C-9A40-815E-AAA0B6316448}" type="datetimeFigureOut">
              <a:rPr lang="ru-RU" altLang="en-US"/>
              <a:pPr/>
              <a:t>18.03.2021</a:t>
            </a:fld>
            <a:endParaRPr lang="ru-RU" altLang="en-US"/>
          </a:p>
        </p:txBody>
      </p:sp>
      <p:sp>
        <p:nvSpPr>
          <p:cNvPr id="5" name="Footer Placeholder 4">
            <a:extLst>
              <a:ext uri="{FF2B5EF4-FFF2-40B4-BE49-F238E27FC236}">
                <a16:creationId xmlns:a16="http://schemas.microsoft.com/office/drawing/2014/main" id="{61366F26-425F-1A48-B2C6-C33EBFF7AC78}"/>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12BA8C22-D26B-0A4E-BA44-F5884B63A98D}"/>
              </a:ext>
            </a:extLst>
          </p:cNvPr>
          <p:cNvSpPr>
            <a:spLocks noGrp="1"/>
          </p:cNvSpPr>
          <p:nvPr>
            <p:ph type="sldNum" sz="quarter" idx="12"/>
          </p:nvPr>
        </p:nvSpPr>
        <p:spPr/>
        <p:txBody>
          <a:bodyPr/>
          <a:lstStyle>
            <a:lvl1pPr>
              <a:defRPr/>
            </a:lvl1pPr>
          </a:lstStyle>
          <a:p>
            <a:fld id="{29DE9E76-C568-9941-9591-19576B31AC1B}" type="slidenum">
              <a:rPr lang="ru-RU" altLang="en-US"/>
              <a:pPr/>
              <a:t>‹#›</a:t>
            </a:fld>
            <a:endParaRPr lang="ru-RU" altLang="en-US"/>
          </a:p>
        </p:txBody>
      </p:sp>
    </p:spTree>
    <p:extLst>
      <p:ext uri="{BB962C8B-B14F-4D97-AF65-F5344CB8AC3E}">
        <p14:creationId xmlns:p14="http://schemas.microsoft.com/office/powerpoint/2010/main" val="1441277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D152A4C-6E27-514E-AEB0-20AF6BE9B756}"/>
              </a:ext>
            </a:extLst>
          </p:cNvPr>
          <p:cNvSpPr>
            <a:spLocks noGrp="1"/>
          </p:cNvSpPr>
          <p:nvPr>
            <p:ph type="dt" sz="half" idx="10"/>
          </p:nvPr>
        </p:nvSpPr>
        <p:spPr/>
        <p:txBody>
          <a:bodyPr/>
          <a:lstStyle>
            <a:lvl1pPr>
              <a:defRPr/>
            </a:lvl1pPr>
          </a:lstStyle>
          <a:p>
            <a:fld id="{13B2CC19-82B7-5C46-A579-B14FFBAD4CF2}" type="datetimeFigureOut">
              <a:rPr lang="ru-RU" altLang="en-US"/>
              <a:pPr/>
              <a:t>18.03.2021</a:t>
            </a:fld>
            <a:endParaRPr lang="ru-RU" altLang="en-US"/>
          </a:p>
        </p:txBody>
      </p:sp>
      <p:sp>
        <p:nvSpPr>
          <p:cNvPr id="5" name="Footer Placeholder 4">
            <a:extLst>
              <a:ext uri="{FF2B5EF4-FFF2-40B4-BE49-F238E27FC236}">
                <a16:creationId xmlns:a16="http://schemas.microsoft.com/office/drawing/2014/main" id="{946A54F8-5ECF-6148-B2DB-B9243FC86777}"/>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52A235C9-1653-D44D-9475-F5BE407629BB}"/>
              </a:ext>
            </a:extLst>
          </p:cNvPr>
          <p:cNvSpPr>
            <a:spLocks noGrp="1"/>
          </p:cNvSpPr>
          <p:nvPr>
            <p:ph type="sldNum" sz="quarter" idx="12"/>
          </p:nvPr>
        </p:nvSpPr>
        <p:spPr/>
        <p:txBody>
          <a:bodyPr/>
          <a:lstStyle>
            <a:lvl1pPr>
              <a:defRPr/>
            </a:lvl1pPr>
          </a:lstStyle>
          <a:p>
            <a:fld id="{29F6718D-9380-7D41-A986-9FF7CFF8F985}" type="slidenum">
              <a:rPr lang="ru-RU" altLang="en-US"/>
              <a:pPr/>
              <a:t>‹#›</a:t>
            </a:fld>
            <a:endParaRPr lang="ru-RU" altLang="en-US"/>
          </a:p>
        </p:txBody>
      </p:sp>
    </p:spTree>
    <p:extLst>
      <p:ext uri="{BB962C8B-B14F-4D97-AF65-F5344CB8AC3E}">
        <p14:creationId xmlns:p14="http://schemas.microsoft.com/office/powerpoint/2010/main" val="2066475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2A32E1EB-4DB6-D64A-8C51-92E41152BE58}"/>
              </a:ext>
            </a:extLst>
          </p:cNvPr>
          <p:cNvSpPr>
            <a:spLocks noGrp="1"/>
          </p:cNvSpPr>
          <p:nvPr>
            <p:ph type="dt" sz="half" idx="10"/>
          </p:nvPr>
        </p:nvSpPr>
        <p:spPr/>
        <p:txBody>
          <a:bodyPr/>
          <a:lstStyle>
            <a:lvl1pPr>
              <a:defRPr/>
            </a:lvl1pPr>
          </a:lstStyle>
          <a:p>
            <a:fld id="{49990195-7DB9-5B4F-A014-266960E34083}" type="datetimeFigureOut">
              <a:rPr lang="ru-RU" altLang="en-US"/>
              <a:pPr/>
              <a:t>18.03.2021</a:t>
            </a:fld>
            <a:endParaRPr lang="ru-RU" altLang="en-US"/>
          </a:p>
        </p:txBody>
      </p:sp>
      <p:sp>
        <p:nvSpPr>
          <p:cNvPr id="6" name="Footer Placeholder 4">
            <a:extLst>
              <a:ext uri="{FF2B5EF4-FFF2-40B4-BE49-F238E27FC236}">
                <a16:creationId xmlns:a16="http://schemas.microsoft.com/office/drawing/2014/main" id="{EDDD6B7C-A08E-A446-9E6A-6CF280AEF71E}"/>
              </a:ext>
            </a:extLst>
          </p:cNvPr>
          <p:cNvSpPr>
            <a:spLocks noGrp="1"/>
          </p:cNvSpPr>
          <p:nvPr>
            <p:ph type="ftr" sz="quarter" idx="11"/>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8056E66E-02F2-D348-AB59-9437689D930E}"/>
              </a:ext>
            </a:extLst>
          </p:cNvPr>
          <p:cNvSpPr>
            <a:spLocks noGrp="1"/>
          </p:cNvSpPr>
          <p:nvPr>
            <p:ph type="sldNum" sz="quarter" idx="12"/>
          </p:nvPr>
        </p:nvSpPr>
        <p:spPr/>
        <p:txBody>
          <a:bodyPr/>
          <a:lstStyle>
            <a:lvl1pPr>
              <a:defRPr/>
            </a:lvl1pPr>
          </a:lstStyle>
          <a:p>
            <a:fld id="{5AC0F064-CDD8-3148-A420-C91639D87127}" type="slidenum">
              <a:rPr lang="ru-RU" altLang="en-US"/>
              <a:pPr/>
              <a:t>‹#›</a:t>
            </a:fld>
            <a:endParaRPr lang="ru-RU" altLang="en-US"/>
          </a:p>
        </p:txBody>
      </p:sp>
    </p:spTree>
    <p:extLst>
      <p:ext uri="{BB962C8B-B14F-4D97-AF65-F5344CB8AC3E}">
        <p14:creationId xmlns:p14="http://schemas.microsoft.com/office/powerpoint/2010/main" val="2933199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05F7E23B-6F35-9F48-9DEB-FC57764F4B10}"/>
              </a:ext>
            </a:extLst>
          </p:cNvPr>
          <p:cNvSpPr>
            <a:spLocks noGrp="1"/>
          </p:cNvSpPr>
          <p:nvPr>
            <p:ph type="dt" sz="half" idx="10"/>
          </p:nvPr>
        </p:nvSpPr>
        <p:spPr/>
        <p:txBody>
          <a:bodyPr/>
          <a:lstStyle>
            <a:lvl1pPr>
              <a:defRPr/>
            </a:lvl1pPr>
          </a:lstStyle>
          <a:p>
            <a:fld id="{1D9A3FA3-EEE8-7A46-BA39-1090092B47AE}" type="datetimeFigureOut">
              <a:rPr lang="ru-RU" altLang="en-US"/>
              <a:pPr/>
              <a:t>18.03.2021</a:t>
            </a:fld>
            <a:endParaRPr lang="ru-RU" altLang="en-US"/>
          </a:p>
        </p:txBody>
      </p:sp>
      <p:sp>
        <p:nvSpPr>
          <p:cNvPr id="8" name="Footer Placeholder 4">
            <a:extLst>
              <a:ext uri="{FF2B5EF4-FFF2-40B4-BE49-F238E27FC236}">
                <a16:creationId xmlns:a16="http://schemas.microsoft.com/office/drawing/2014/main" id="{31DC6541-F6B8-B54F-93A5-7AB0CAA62F3A}"/>
              </a:ext>
            </a:extLst>
          </p:cNvPr>
          <p:cNvSpPr>
            <a:spLocks noGrp="1"/>
          </p:cNvSpPr>
          <p:nvPr>
            <p:ph type="ftr" sz="quarter" idx="11"/>
          </p:nvPr>
        </p:nvSpPr>
        <p:spPr/>
        <p:txBody>
          <a:bodyPr/>
          <a:lstStyle>
            <a:lvl1pPr>
              <a:defRPr/>
            </a:lvl1pPr>
          </a:lstStyle>
          <a:p>
            <a:pPr>
              <a:defRPr/>
            </a:pPr>
            <a:endParaRPr lang="ru-RU"/>
          </a:p>
        </p:txBody>
      </p:sp>
      <p:sp>
        <p:nvSpPr>
          <p:cNvPr id="9" name="Slide Number Placeholder 5">
            <a:extLst>
              <a:ext uri="{FF2B5EF4-FFF2-40B4-BE49-F238E27FC236}">
                <a16:creationId xmlns:a16="http://schemas.microsoft.com/office/drawing/2014/main" id="{3930A224-E6CD-5A49-A109-E6863D3F4D95}"/>
              </a:ext>
            </a:extLst>
          </p:cNvPr>
          <p:cNvSpPr>
            <a:spLocks noGrp="1"/>
          </p:cNvSpPr>
          <p:nvPr>
            <p:ph type="sldNum" sz="quarter" idx="12"/>
          </p:nvPr>
        </p:nvSpPr>
        <p:spPr/>
        <p:txBody>
          <a:bodyPr/>
          <a:lstStyle>
            <a:lvl1pPr>
              <a:defRPr/>
            </a:lvl1pPr>
          </a:lstStyle>
          <a:p>
            <a:fld id="{E3E80BB1-047B-F44B-A909-F863082B32D9}" type="slidenum">
              <a:rPr lang="ru-RU" altLang="en-US"/>
              <a:pPr/>
              <a:t>‹#›</a:t>
            </a:fld>
            <a:endParaRPr lang="ru-RU" altLang="en-US"/>
          </a:p>
        </p:txBody>
      </p:sp>
    </p:spTree>
    <p:extLst>
      <p:ext uri="{BB962C8B-B14F-4D97-AF65-F5344CB8AC3E}">
        <p14:creationId xmlns:p14="http://schemas.microsoft.com/office/powerpoint/2010/main" val="2042385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06D97953-1C52-9A47-B97A-2BBD058ADB62}"/>
              </a:ext>
            </a:extLst>
          </p:cNvPr>
          <p:cNvSpPr>
            <a:spLocks noGrp="1"/>
          </p:cNvSpPr>
          <p:nvPr>
            <p:ph type="dt" sz="half" idx="10"/>
          </p:nvPr>
        </p:nvSpPr>
        <p:spPr/>
        <p:txBody>
          <a:bodyPr/>
          <a:lstStyle>
            <a:lvl1pPr>
              <a:defRPr/>
            </a:lvl1pPr>
          </a:lstStyle>
          <a:p>
            <a:fld id="{AF112D05-5DE0-D345-AB14-1F607BDC6F30}" type="datetimeFigureOut">
              <a:rPr lang="ru-RU" altLang="en-US"/>
              <a:pPr/>
              <a:t>18.03.2021</a:t>
            </a:fld>
            <a:endParaRPr lang="ru-RU" altLang="en-US"/>
          </a:p>
        </p:txBody>
      </p:sp>
      <p:sp>
        <p:nvSpPr>
          <p:cNvPr id="4" name="Footer Placeholder 4">
            <a:extLst>
              <a:ext uri="{FF2B5EF4-FFF2-40B4-BE49-F238E27FC236}">
                <a16:creationId xmlns:a16="http://schemas.microsoft.com/office/drawing/2014/main" id="{63BB356D-B542-1348-B586-B1CECE5EF013}"/>
              </a:ext>
            </a:extLst>
          </p:cNvPr>
          <p:cNvSpPr>
            <a:spLocks noGrp="1"/>
          </p:cNvSpPr>
          <p:nvPr>
            <p:ph type="ftr" sz="quarter" idx="11"/>
          </p:nvPr>
        </p:nvSpPr>
        <p:spPr/>
        <p:txBody>
          <a:bodyPr/>
          <a:lstStyle>
            <a:lvl1pPr>
              <a:defRPr/>
            </a:lvl1pPr>
          </a:lstStyle>
          <a:p>
            <a:pPr>
              <a:defRPr/>
            </a:pPr>
            <a:endParaRPr lang="ru-RU"/>
          </a:p>
        </p:txBody>
      </p:sp>
      <p:sp>
        <p:nvSpPr>
          <p:cNvPr id="5" name="Slide Number Placeholder 5">
            <a:extLst>
              <a:ext uri="{FF2B5EF4-FFF2-40B4-BE49-F238E27FC236}">
                <a16:creationId xmlns:a16="http://schemas.microsoft.com/office/drawing/2014/main" id="{B34D9F79-AC64-8D46-8C10-1D2EC0EF23FE}"/>
              </a:ext>
            </a:extLst>
          </p:cNvPr>
          <p:cNvSpPr>
            <a:spLocks noGrp="1"/>
          </p:cNvSpPr>
          <p:nvPr>
            <p:ph type="sldNum" sz="quarter" idx="12"/>
          </p:nvPr>
        </p:nvSpPr>
        <p:spPr/>
        <p:txBody>
          <a:bodyPr/>
          <a:lstStyle>
            <a:lvl1pPr>
              <a:defRPr/>
            </a:lvl1pPr>
          </a:lstStyle>
          <a:p>
            <a:fld id="{A034DAB7-37B0-8943-8379-58407344667B}" type="slidenum">
              <a:rPr lang="ru-RU" altLang="en-US"/>
              <a:pPr/>
              <a:t>‹#›</a:t>
            </a:fld>
            <a:endParaRPr lang="ru-RU" altLang="en-US"/>
          </a:p>
        </p:txBody>
      </p:sp>
    </p:spTree>
    <p:extLst>
      <p:ext uri="{BB962C8B-B14F-4D97-AF65-F5344CB8AC3E}">
        <p14:creationId xmlns:p14="http://schemas.microsoft.com/office/powerpoint/2010/main" val="3231649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E28DFB8-58F6-F446-B047-B7152C6D77EF}"/>
              </a:ext>
            </a:extLst>
          </p:cNvPr>
          <p:cNvSpPr>
            <a:spLocks noGrp="1"/>
          </p:cNvSpPr>
          <p:nvPr>
            <p:ph type="dt" sz="half" idx="10"/>
          </p:nvPr>
        </p:nvSpPr>
        <p:spPr/>
        <p:txBody>
          <a:bodyPr/>
          <a:lstStyle>
            <a:lvl1pPr>
              <a:defRPr/>
            </a:lvl1pPr>
          </a:lstStyle>
          <a:p>
            <a:fld id="{0CD6E34D-9244-7841-98C3-4041AFE3F5E4}" type="datetimeFigureOut">
              <a:rPr lang="ru-RU" altLang="en-US"/>
              <a:pPr/>
              <a:t>18.03.2021</a:t>
            </a:fld>
            <a:endParaRPr lang="ru-RU" altLang="en-US"/>
          </a:p>
        </p:txBody>
      </p:sp>
      <p:sp>
        <p:nvSpPr>
          <p:cNvPr id="3" name="Footer Placeholder 4">
            <a:extLst>
              <a:ext uri="{FF2B5EF4-FFF2-40B4-BE49-F238E27FC236}">
                <a16:creationId xmlns:a16="http://schemas.microsoft.com/office/drawing/2014/main" id="{FD14CFFB-A5BE-614E-9B45-09E3065A4B04}"/>
              </a:ext>
            </a:extLst>
          </p:cNvPr>
          <p:cNvSpPr>
            <a:spLocks noGrp="1"/>
          </p:cNvSpPr>
          <p:nvPr>
            <p:ph type="ftr" sz="quarter" idx="11"/>
          </p:nvPr>
        </p:nvSpPr>
        <p:spPr/>
        <p:txBody>
          <a:bodyPr/>
          <a:lstStyle>
            <a:lvl1pPr>
              <a:defRPr/>
            </a:lvl1pPr>
          </a:lstStyle>
          <a:p>
            <a:pPr>
              <a:defRPr/>
            </a:pPr>
            <a:endParaRPr lang="ru-RU"/>
          </a:p>
        </p:txBody>
      </p:sp>
      <p:sp>
        <p:nvSpPr>
          <p:cNvPr id="4" name="Slide Number Placeholder 5">
            <a:extLst>
              <a:ext uri="{FF2B5EF4-FFF2-40B4-BE49-F238E27FC236}">
                <a16:creationId xmlns:a16="http://schemas.microsoft.com/office/drawing/2014/main" id="{3F343B9E-4868-0D46-8835-40D75E01DEC0}"/>
              </a:ext>
            </a:extLst>
          </p:cNvPr>
          <p:cNvSpPr>
            <a:spLocks noGrp="1"/>
          </p:cNvSpPr>
          <p:nvPr>
            <p:ph type="sldNum" sz="quarter" idx="12"/>
          </p:nvPr>
        </p:nvSpPr>
        <p:spPr/>
        <p:txBody>
          <a:bodyPr/>
          <a:lstStyle>
            <a:lvl1pPr>
              <a:defRPr/>
            </a:lvl1pPr>
          </a:lstStyle>
          <a:p>
            <a:fld id="{D9BBDBCC-739B-A544-B572-F47F6610C5E4}" type="slidenum">
              <a:rPr lang="ru-RU" altLang="en-US"/>
              <a:pPr/>
              <a:t>‹#›</a:t>
            </a:fld>
            <a:endParaRPr lang="ru-RU" altLang="en-US"/>
          </a:p>
        </p:txBody>
      </p:sp>
    </p:spTree>
    <p:extLst>
      <p:ext uri="{BB962C8B-B14F-4D97-AF65-F5344CB8AC3E}">
        <p14:creationId xmlns:p14="http://schemas.microsoft.com/office/powerpoint/2010/main" val="959235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863B047E-D492-F141-8815-AC1A70823012}"/>
              </a:ext>
            </a:extLst>
          </p:cNvPr>
          <p:cNvSpPr>
            <a:spLocks noGrp="1"/>
          </p:cNvSpPr>
          <p:nvPr>
            <p:ph type="dt" sz="half" idx="10"/>
          </p:nvPr>
        </p:nvSpPr>
        <p:spPr/>
        <p:txBody>
          <a:bodyPr/>
          <a:lstStyle>
            <a:lvl1pPr>
              <a:defRPr/>
            </a:lvl1pPr>
          </a:lstStyle>
          <a:p>
            <a:fld id="{DFA645E4-D218-7E45-AE45-5D31119E37A4}" type="datetimeFigureOut">
              <a:rPr lang="ru-RU" altLang="en-US"/>
              <a:pPr/>
              <a:t>18.03.2021</a:t>
            </a:fld>
            <a:endParaRPr lang="ru-RU" altLang="en-US"/>
          </a:p>
        </p:txBody>
      </p:sp>
      <p:sp>
        <p:nvSpPr>
          <p:cNvPr id="6" name="Footer Placeholder 4">
            <a:extLst>
              <a:ext uri="{FF2B5EF4-FFF2-40B4-BE49-F238E27FC236}">
                <a16:creationId xmlns:a16="http://schemas.microsoft.com/office/drawing/2014/main" id="{E77F780B-C8B2-F24C-BCF1-C30DEDE3CD6B}"/>
              </a:ext>
            </a:extLst>
          </p:cNvPr>
          <p:cNvSpPr>
            <a:spLocks noGrp="1"/>
          </p:cNvSpPr>
          <p:nvPr>
            <p:ph type="ftr" sz="quarter" idx="11"/>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F7BECDAD-3FE4-8042-96C0-B63001BC4C9D}"/>
              </a:ext>
            </a:extLst>
          </p:cNvPr>
          <p:cNvSpPr>
            <a:spLocks noGrp="1"/>
          </p:cNvSpPr>
          <p:nvPr>
            <p:ph type="sldNum" sz="quarter" idx="12"/>
          </p:nvPr>
        </p:nvSpPr>
        <p:spPr/>
        <p:txBody>
          <a:bodyPr/>
          <a:lstStyle>
            <a:lvl1pPr>
              <a:defRPr/>
            </a:lvl1pPr>
          </a:lstStyle>
          <a:p>
            <a:fld id="{D5B27078-7835-6C40-B0A9-6C78DEC31316}" type="slidenum">
              <a:rPr lang="ru-RU" altLang="en-US"/>
              <a:pPr/>
              <a:t>‹#›</a:t>
            </a:fld>
            <a:endParaRPr lang="ru-RU" altLang="en-US"/>
          </a:p>
        </p:txBody>
      </p:sp>
    </p:spTree>
    <p:extLst>
      <p:ext uri="{BB962C8B-B14F-4D97-AF65-F5344CB8AC3E}">
        <p14:creationId xmlns:p14="http://schemas.microsoft.com/office/powerpoint/2010/main" val="4238965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E718E002-EB70-D644-9A76-798B43D93C77}"/>
              </a:ext>
            </a:extLst>
          </p:cNvPr>
          <p:cNvSpPr>
            <a:spLocks noGrp="1"/>
          </p:cNvSpPr>
          <p:nvPr>
            <p:ph type="dt" sz="half" idx="10"/>
          </p:nvPr>
        </p:nvSpPr>
        <p:spPr/>
        <p:txBody>
          <a:bodyPr/>
          <a:lstStyle>
            <a:lvl1pPr>
              <a:defRPr/>
            </a:lvl1pPr>
          </a:lstStyle>
          <a:p>
            <a:fld id="{CFB1A5B9-FD2F-9346-83D2-9378F6A3A627}" type="datetimeFigureOut">
              <a:rPr lang="ru-RU" altLang="en-US"/>
              <a:pPr/>
              <a:t>18.03.2021</a:t>
            </a:fld>
            <a:endParaRPr lang="ru-RU" altLang="en-US"/>
          </a:p>
        </p:txBody>
      </p:sp>
      <p:sp>
        <p:nvSpPr>
          <p:cNvPr id="6" name="Footer Placeholder 4">
            <a:extLst>
              <a:ext uri="{FF2B5EF4-FFF2-40B4-BE49-F238E27FC236}">
                <a16:creationId xmlns:a16="http://schemas.microsoft.com/office/drawing/2014/main" id="{F07410AE-C08B-F041-AF0D-2429001D8784}"/>
              </a:ext>
            </a:extLst>
          </p:cNvPr>
          <p:cNvSpPr>
            <a:spLocks noGrp="1"/>
          </p:cNvSpPr>
          <p:nvPr>
            <p:ph type="ftr" sz="quarter" idx="11"/>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3D8296AD-BD72-6A4E-BEA1-4F05685983BB}"/>
              </a:ext>
            </a:extLst>
          </p:cNvPr>
          <p:cNvSpPr>
            <a:spLocks noGrp="1"/>
          </p:cNvSpPr>
          <p:nvPr>
            <p:ph type="sldNum" sz="quarter" idx="12"/>
          </p:nvPr>
        </p:nvSpPr>
        <p:spPr/>
        <p:txBody>
          <a:bodyPr/>
          <a:lstStyle>
            <a:lvl1pPr>
              <a:defRPr/>
            </a:lvl1pPr>
          </a:lstStyle>
          <a:p>
            <a:fld id="{337C1D06-5ED1-7E4C-A81E-9D8863932475}" type="slidenum">
              <a:rPr lang="ru-RU" altLang="en-US"/>
              <a:pPr/>
              <a:t>‹#›</a:t>
            </a:fld>
            <a:endParaRPr lang="ru-RU" altLang="en-US"/>
          </a:p>
        </p:txBody>
      </p:sp>
    </p:spTree>
    <p:extLst>
      <p:ext uri="{BB962C8B-B14F-4D97-AF65-F5344CB8AC3E}">
        <p14:creationId xmlns:p14="http://schemas.microsoft.com/office/powerpoint/2010/main" val="3726159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3CEEEC6-B3EA-9648-A145-FAC5CAE819E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307D00EA-2344-3444-85E4-38BF958F1D8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67ECA89A-2714-1A45-BE64-B8E6A47A0BF6}"/>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cs typeface="Arial" panose="020B0604020202020204" pitchFamily="34" charset="0"/>
              </a:defRPr>
            </a:lvl1pPr>
          </a:lstStyle>
          <a:p>
            <a:fld id="{4BDB53E4-7E07-B142-980F-5B7529DE84F3}" type="datetimeFigureOut">
              <a:rPr lang="ru-RU" altLang="en-US"/>
              <a:pPr/>
              <a:t>18.03.2021</a:t>
            </a:fld>
            <a:endParaRPr lang="ru-RU" altLang="en-US"/>
          </a:p>
        </p:txBody>
      </p:sp>
      <p:sp>
        <p:nvSpPr>
          <p:cNvPr id="5" name="Footer Placeholder 4">
            <a:extLst>
              <a:ext uri="{FF2B5EF4-FFF2-40B4-BE49-F238E27FC236}">
                <a16:creationId xmlns:a16="http://schemas.microsoft.com/office/drawing/2014/main" id="{1ADC3C39-A981-3645-870A-99AA7F6B127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ＭＳ Ｐゴシック" charset="0"/>
                <a:cs typeface="Arial" charset="0"/>
              </a:defRPr>
            </a:lvl1pPr>
          </a:lstStyle>
          <a:p>
            <a:pPr>
              <a:defRPr/>
            </a:pPr>
            <a:endParaRPr lang="ru-RU"/>
          </a:p>
        </p:txBody>
      </p:sp>
      <p:sp>
        <p:nvSpPr>
          <p:cNvPr id="6" name="Slide Number Placeholder 5">
            <a:extLst>
              <a:ext uri="{FF2B5EF4-FFF2-40B4-BE49-F238E27FC236}">
                <a16:creationId xmlns:a16="http://schemas.microsoft.com/office/drawing/2014/main" id="{E7ABF649-1F05-3C44-A715-EA9DCF03344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Arial" panose="020B0604020202020204" pitchFamily="34" charset="0"/>
              </a:defRPr>
            </a:lvl1pPr>
          </a:lstStyle>
          <a:p>
            <a:fld id="{F0AFA7E1-E3AB-A448-8C14-DE7EE8A7105B}" type="slidenum">
              <a:rPr lang="ru-RU" altLang="en-US"/>
              <a:pPr/>
              <a:t>‹#›</a:t>
            </a:fld>
            <a:endParaRPr lang="ru-RU" altLang="en-US"/>
          </a:p>
        </p:txBody>
      </p:sp>
    </p:spTree>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7.xml"/><Relationship Id="rId4" Type="http://schemas.openxmlformats.org/officeDocument/2006/relationships/image" Target="../media/image45.tiff"/></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4337" name="Заголовок 1">
            <a:extLst>
              <a:ext uri="{FF2B5EF4-FFF2-40B4-BE49-F238E27FC236}">
                <a16:creationId xmlns:a16="http://schemas.microsoft.com/office/drawing/2014/main" id="{FAC6A208-4A83-BF40-93A2-84B2E3CA63E0}"/>
              </a:ext>
            </a:extLst>
          </p:cNvPr>
          <p:cNvSpPr>
            <a:spLocks noGrp="1"/>
          </p:cNvSpPr>
          <p:nvPr>
            <p:ph type="ctrTitle"/>
          </p:nvPr>
        </p:nvSpPr>
        <p:spPr/>
        <p:txBody>
          <a:bodyPr/>
          <a:lstStyle/>
          <a:p>
            <a:pPr eaLnBrk="1" hangingPunct="1"/>
            <a:r>
              <a:rPr lang="en-US" altLang="en-US" dirty="0">
                <a:latin typeface="+mn-lt"/>
                <a:ea typeface="ＭＳ Ｐゴシック" panose="020B0600070205080204" pitchFamily="34" charset="-128"/>
              </a:rPr>
              <a:t>Canon Wars. The Values and Objects of Art History</a:t>
            </a:r>
            <a:endParaRPr lang="ru-RU" altLang="en-US" dirty="0">
              <a:latin typeface="+mn-lt"/>
              <a:ea typeface="ＭＳ Ｐゴシック" panose="020B0600070205080204" pitchFamily="34" charset="-128"/>
            </a:endParaRPr>
          </a:p>
        </p:txBody>
      </p:sp>
      <p:sp>
        <p:nvSpPr>
          <p:cNvPr id="2" name="Subtitle 1">
            <a:extLst>
              <a:ext uri="{FF2B5EF4-FFF2-40B4-BE49-F238E27FC236}">
                <a16:creationId xmlns:a16="http://schemas.microsoft.com/office/drawing/2014/main" id="{12ECC963-CF36-A944-8F3F-4363E8633191}"/>
              </a:ext>
            </a:extLst>
          </p:cNvPr>
          <p:cNvSpPr>
            <a:spLocks noGrp="1"/>
          </p:cNvSpPr>
          <p:nvPr>
            <p:ph type="subTitle" idx="1"/>
          </p:nvPr>
        </p:nvSpPr>
        <p:spPr/>
        <p:txBody>
          <a:bodyPr rtlCol="0">
            <a:normAutofit/>
          </a:bodyPr>
          <a:lstStyle/>
          <a:p>
            <a:pPr eaLnBrk="1" fontAlgn="auto" hangingPunct="1">
              <a:spcAft>
                <a:spcPts val="0"/>
              </a:spcAft>
              <a:defRPr/>
            </a:pPr>
            <a:endParaRPr lang="en-US">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1745" name="TextBox 1">
            <a:extLst>
              <a:ext uri="{FF2B5EF4-FFF2-40B4-BE49-F238E27FC236}">
                <a16:creationId xmlns:a16="http://schemas.microsoft.com/office/drawing/2014/main" id="{7CCEE647-136A-EE4B-B80D-C37843555936}"/>
              </a:ext>
            </a:extLst>
          </p:cNvPr>
          <p:cNvSpPr txBox="1">
            <a:spLocks noChangeArrowheads="1"/>
          </p:cNvSpPr>
          <p:nvPr/>
        </p:nvSpPr>
        <p:spPr bwMode="auto">
          <a:xfrm>
            <a:off x="685800" y="609600"/>
            <a:ext cx="7772400"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solidFill>
                  <a:srgbClr val="FFFFFF"/>
                </a:solidFill>
                <a:latin typeface="+mn-lt"/>
              </a:rPr>
              <a:t>The Canon:</a:t>
            </a:r>
          </a:p>
          <a:p>
            <a:pPr eaLnBrk="1" hangingPunct="1"/>
            <a:endParaRPr lang="en-US" altLang="en-US" sz="1800" dirty="0">
              <a:solidFill>
                <a:srgbClr val="FFFFFF"/>
              </a:solidFill>
              <a:latin typeface="+mn-lt"/>
            </a:endParaRPr>
          </a:p>
          <a:p>
            <a:pPr eaLnBrk="1" hangingPunct="1"/>
            <a:endParaRPr lang="en-US" altLang="en-US" sz="1800" dirty="0">
              <a:solidFill>
                <a:srgbClr val="FFFFFF"/>
              </a:solidFill>
              <a:latin typeface="+mn-lt"/>
            </a:endParaRPr>
          </a:p>
          <a:p>
            <a:pPr eaLnBrk="1" hangingPunct="1"/>
            <a:endParaRPr lang="en-US" altLang="en-US" sz="1800" dirty="0">
              <a:solidFill>
                <a:srgbClr val="FFFFFF"/>
              </a:solidFill>
              <a:latin typeface="+mn-lt"/>
            </a:endParaRPr>
          </a:p>
          <a:p>
            <a:pPr eaLnBrk="1" hangingPunct="1"/>
            <a:r>
              <a:rPr lang="en-US" altLang="en-US" sz="1800" dirty="0">
                <a:solidFill>
                  <a:srgbClr val="FFFFFF"/>
                </a:solidFill>
                <a:latin typeface="+mn-lt"/>
              </a:rPr>
              <a:t>‘The term [canon] is also used to refer to a model in the sense of a guideline, a set of rules, or a schedule or list of dates serving as reference points.’</a:t>
            </a:r>
          </a:p>
          <a:p>
            <a:pPr eaLnBrk="1" hangingPunct="1"/>
            <a:endParaRPr lang="en-US" altLang="en-US" sz="1800" dirty="0">
              <a:solidFill>
                <a:srgbClr val="FFFFFF"/>
              </a:solidFill>
              <a:latin typeface="+mn-lt"/>
            </a:endParaRPr>
          </a:p>
          <a:p>
            <a:pPr algn="r" eaLnBrk="1" hangingPunct="1"/>
            <a:r>
              <a:rPr lang="en-US" altLang="en-US" sz="1800" dirty="0">
                <a:solidFill>
                  <a:srgbClr val="FFFFFF"/>
                </a:solidFill>
                <a:latin typeface="+mn-lt"/>
              </a:rPr>
              <a:t>Hubert </a:t>
            </a:r>
            <a:r>
              <a:rPr lang="en-US" altLang="en-US" sz="1800" dirty="0" err="1">
                <a:solidFill>
                  <a:srgbClr val="FFFFFF"/>
                </a:solidFill>
                <a:latin typeface="+mn-lt"/>
              </a:rPr>
              <a:t>Locher</a:t>
            </a:r>
            <a:r>
              <a:rPr lang="en-US" altLang="en-US" sz="1800" dirty="0">
                <a:solidFill>
                  <a:srgbClr val="FFFFFF"/>
                </a:solidFill>
                <a:latin typeface="+mn-lt"/>
              </a:rPr>
              <a:t>, ‘The Idea of the Canon’ in Rampley et al, eds, </a:t>
            </a:r>
            <a:br>
              <a:rPr lang="en-US" altLang="en-US" sz="1800" dirty="0">
                <a:solidFill>
                  <a:srgbClr val="FFFFFF"/>
                </a:solidFill>
                <a:latin typeface="+mn-lt"/>
              </a:rPr>
            </a:br>
            <a:r>
              <a:rPr lang="en-US" altLang="en-US" sz="1800" i="1" dirty="0">
                <a:solidFill>
                  <a:srgbClr val="FFFFFF"/>
                </a:solidFill>
                <a:latin typeface="+mn-lt"/>
              </a:rPr>
              <a:t>Art History and Visual Studies in Europe </a:t>
            </a:r>
            <a:r>
              <a:rPr lang="en-US" altLang="en-US" sz="1800" dirty="0">
                <a:solidFill>
                  <a:srgbClr val="FFFFFF"/>
                </a:solidFill>
                <a:latin typeface="+mn-lt"/>
              </a:rPr>
              <a:t>(Leiden, 2012) 31</a:t>
            </a:r>
          </a:p>
          <a:p>
            <a:pPr algn="r" eaLnBrk="1" hangingPunct="1"/>
            <a:endParaRPr lang="en-US" altLang="en-US" sz="1800" dirty="0">
              <a:solidFill>
                <a:srgbClr val="FFFFFF"/>
              </a:solidFill>
              <a:latin typeface="+mn-lt"/>
            </a:endParaRPr>
          </a:p>
          <a:p>
            <a:pPr algn="r" eaLnBrk="1" hangingPunct="1"/>
            <a:endParaRPr lang="en-US" altLang="en-US" sz="1800" dirty="0">
              <a:solidFill>
                <a:srgbClr val="FFFFFF"/>
              </a:solidFill>
              <a:latin typeface="+mn-lt"/>
            </a:endParaRPr>
          </a:p>
          <a:p>
            <a:pPr algn="r" eaLnBrk="1" hangingPunct="1"/>
            <a:endParaRPr lang="en-US" altLang="en-US" sz="1800" dirty="0">
              <a:solidFill>
                <a:srgbClr val="FFFFFF"/>
              </a:solidFill>
              <a:latin typeface="+mn-lt"/>
            </a:endParaRPr>
          </a:p>
          <a:p>
            <a:pPr eaLnBrk="1" hangingPunct="1"/>
            <a:r>
              <a:rPr lang="en-US" altLang="en-US" sz="1800" dirty="0">
                <a:solidFill>
                  <a:srgbClr val="FFFFFF"/>
                </a:solidFill>
                <a:latin typeface="+mn-lt"/>
              </a:rPr>
              <a:t>‘The canon is emblematic not merely of authority but of the authoritative weight of the past. Infused by tradition, the canon often shapes norms and so becomes the vehicle for shared culture. In its more prominent manifestations, the canon does merely inspire culture. Rather, it comes to command where attention is directed.’</a:t>
            </a:r>
          </a:p>
          <a:p>
            <a:pPr eaLnBrk="1" hangingPunct="1"/>
            <a:endParaRPr lang="en-US" altLang="en-US" sz="1800" dirty="0">
              <a:solidFill>
                <a:srgbClr val="FFFFFF"/>
              </a:solidFill>
              <a:latin typeface="+mn-lt"/>
            </a:endParaRPr>
          </a:p>
          <a:p>
            <a:pPr algn="r" eaLnBrk="1" hangingPunct="1"/>
            <a:r>
              <a:rPr lang="en-US" altLang="en-US" sz="1800" dirty="0">
                <a:solidFill>
                  <a:srgbClr val="FFFFFF"/>
                </a:solidFill>
                <a:latin typeface="+mn-lt"/>
              </a:rPr>
              <a:t>Anita Silvers, ‘The Canon in Aesthetics’ in </a:t>
            </a:r>
            <a:r>
              <a:rPr lang="en-US" altLang="en-US" sz="1800" i="1" dirty="0">
                <a:solidFill>
                  <a:srgbClr val="FFFFFF"/>
                </a:solidFill>
                <a:latin typeface="+mn-lt"/>
              </a:rPr>
              <a:t>Oxford Art Online</a:t>
            </a:r>
            <a:r>
              <a:rPr lang="en-US" altLang="en-US" sz="1800" dirty="0">
                <a:solidFill>
                  <a:srgbClr val="FFFFFF"/>
                </a:solidFill>
                <a:latin typeface="+mn-lt"/>
              </a:rPr>
              <a:t> (2013)</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5841" name="TextBox 1">
            <a:extLst>
              <a:ext uri="{FF2B5EF4-FFF2-40B4-BE49-F238E27FC236}">
                <a16:creationId xmlns:a16="http://schemas.microsoft.com/office/drawing/2014/main" id="{01ACD9C7-B1AE-7449-AD6D-96E5ECDB2010}"/>
              </a:ext>
            </a:extLst>
          </p:cNvPr>
          <p:cNvSpPr txBox="1">
            <a:spLocks noChangeArrowheads="1"/>
          </p:cNvSpPr>
          <p:nvPr/>
        </p:nvSpPr>
        <p:spPr bwMode="auto">
          <a:xfrm>
            <a:off x="838200" y="914400"/>
            <a:ext cx="74676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dirty="0">
                <a:solidFill>
                  <a:srgbClr val="FFFFFF"/>
                </a:solidFill>
                <a:latin typeface="+mn-lt"/>
              </a:rPr>
              <a:t>A canon is …</a:t>
            </a:r>
          </a:p>
          <a:p>
            <a:pPr eaLnBrk="1" hangingPunct="1"/>
            <a:endParaRPr lang="en-US" altLang="en-US" sz="2000" dirty="0">
              <a:solidFill>
                <a:srgbClr val="FFFFFF"/>
              </a:solidFill>
              <a:latin typeface="+mn-lt"/>
            </a:endParaRPr>
          </a:p>
          <a:p>
            <a:pPr eaLnBrk="1" hangingPunct="1"/>
            <a:endParaRPr lang="en-US" altLang="en-US" sz="2000" dirty="0">
              <a:solidFill>
                <a:srgbClr val="FFFFFF"/>
              </a:solidFill>
              <a:latin typeface="+mn-lt"/>
            </a:endParaRPr>
          </a:p>
          <a:p>
            <a:pPr eaLnBrk="1" hangingPunct="1"/>
            <a:r>
              <a:rPr lang="en-US" altLang="en-US" sz="2000" dirty="0">
                <a:solidFill>
                  <a:srgbClr val="FFFFFF"/>
                </a:solidFill>
                <a:latin typeface="+mn-lt"/>
              </a:rPr>
              <a:t>‘the principle of a collective constitution and stabilization of identity, which is at the same time the foundation of individual identity, as a medium of individuation by socialization, and of self-realization by insertion into the “normative conscience of an entire population” (Habermas). A canon constitutes a nexus between the identity of the ego and collective identity. It represents the society as a whole and at the same time a system of values and interpretations, to which the single person avows and to which he or she builds his or her identity as a member of the society.’</a:t>
            </a:r>
          </a:p>
          <a:p>
            <a:pPr eaLnBrk="1" hangingPunct="1"/>
            <a:endParaRPr lang="en-US" altLang="en-US" sz="2000" dirty="0">
              <a:solidFill>
                <a:srgbClr val="FFFFFF"/>
              </a:solidFill>
              <a:latin typeface="+mn-lt"/>
            </a:endParaRPr>
          </a:p>
          <a:p>
            <a:pPr eaLnBrk="1" hangingPunct="1"/>
            <a:endParaRPr lang="en-US" altLang="en-US" sz="2000" dirty="0">
              <a:solidFill>
                <a:srgbClr val="FFFFFF"/>
              </a:solidFill>
              <a:latin typeface="+mn-lt"/>
            </a:endParaRPr>
          </a:p>
          <a:p>
            <a:pPr eaLnBrk="1" hangingPunct="1"/>
            <a:r>
              <a:rPr lang="en-US" altLang="en-US" sz="2000" dirty="0">
                <a:solidFill>
                  <a:srgbClr val="FFFFFF"/>
                </a:solidFill>
                <a:latin typeface="+mn-lt"/>
              </a:rPr>
              <a:t>Jan </a:t>
            </a:r>
            <a:r>
              <a:rPr lang="en-US" altLang="en-US" sz="2000" dirty="0" err="1">
                <a:solidFill>
                  <a:srgbClr val="FFFFFF"/>
                </a:solidFill>
                <a:latin typeface="+mn-lt"/>
              </a:rPr>
              <a:t>Assmann</a:t>
            </a:r>
            <a:r>
              <a:rPr lang="en-US" altLang="en-US" sz="2000" dirty="0">
                <a:solidFill>
                  <a:srgbClr val="FFFFFF"/>
                </a:solidFill>
                <a:latin typeface="+mn-lt"/>
              </a:rPr>
              <a:t>, </a:t>
            </a:r>
            <a:r>
              <a:rPr lang="en-US" altLang="en-US" sz="2000" i="1" dirty="0">
                <a:solidFill>
                  <a:srgbClr val="FFFFFF"/>
                </a:solidFill>
                <a:latin typeface="+mn-lt"/>
              </a:rPr>
              <a:t>Das </a:t>
            </a:r>
            <a:r>
              <a:rPr lang="en-US" altLang="en-US" sz="2000" i="1" dirty="0" err="1">
                <a:solidFill>
                  <a:srgbClr val="FFFFFF"/>
                </a:solidFill>
                <a:latin typeface="+mn-lt"/>
              </a:rPr>
              <a:t>kulturelle</a:t>
            </a:r>
            <a:r>
              <a:rPr lang="en-US" altLang="en-US" sz="2000" i="1" dirty="0">
                <a:solidFill>
                  <a:srgbClr val="FFFFFF"/>
                </a:solidFill>
                <a:latin typeface="+mn-lt"/>
              </a:rPr>
              <a:t> </a:t>
            </a:r>
            <a:r>
              <a:rPr lang="en-US" altLang="en-US" sz="2000" i="1" dirty="0" err="1">
                <a:solidFill>
                  <a:srgbClr val="FFFFFF"/>
                </a:solidFill>
                <a:latin typeface="+mn-lt"/>
              </a:rPr>
              <a:t>Gedächtnis</a:t>
            </a:r>
            <a:r>
              <a:rPr lang="en-US" altLang="en-US" sz="2000" i="1" dirty="0">
                <a:solidFill>
                  <a:srgbClr val="FFFFFF"/>
                </a:solidFill>
                <a:latin typeface="+mn-lt"/>
              </a:rPr>
              <a:t> </a:t>
            </a:r>
            <a:r>
              <a:rPr lang="en-US" altLang="en-US" sz="2000" dirty="0">
                <a:solidFill>
                  <a:srgbClr val="FFFFFF"/>
                </a:solidFill>
                <a:latin typeface="+mn-lt"/>
              </a:rPr>
              <a:t>(Munich, 2007)</a:t>
            </a:r>
            <a:r>
              <a:rPr lang="en-US" altLang="en-US" sz="2000" i="1" dirty="0">
                <a:solidFill>
                  <a:srgbClr val="FFFFFF"/>
                </a:solidFill>
                <a:latin typeface="+mn-lt"/>
              </a:rPr>
              <a:t> </a:t>
            </a:r>
            <a:r>
              <a:rPr lang="en-US" altLang="en-US" sz="2000" dirty="0">
                <a:solidFill>
                  <a:srgbClr val="FFFFFF"/>
                </a:solidFill>
                <a:latin typeface="+mn-lt"/>
              </a:rPr>
              <a:t>p. 127</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5057" name="TextBox 1">
            <a:extLst>
              <a:ext uri="{FF2B5EF4-FFF2-40B4-BE49-F238E27FC236}">
                <a16:creationId xmlns:a16="http://schemas.microsoft.com/office/drawing/2014/main" id="{04DBAA0F-C3BD-F14A-8898-EC692FB871CC}"/>
              </a:ext>
            </a:extLst>
          </p:cNvPr>
          <p:cNvSpPr txBox="1">
            <a:spLocks noChangeArrowheads="1"/>
          </p:cNvSpPr>
          <p:nvPr/>
        </p:nvSpPr>
        <p:spPr bwMode="auto">
          <a:xfrm>
            <a:off x="609600" y="1905000"/>
            <a:ext cx="80772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000" dirty="0">
              <a:latin typeface="+mn-lt"/>
            </a:endParaRPr>
          </a:p>
          <a:p>
            <a:pPr eaLnBrk="1" hangingPunct="1"/>
            <a:endParaRPr lang="en-US" altLang="en-US" sz="2000" dirty="0">
              <a:latin typeface="+mn-lt"/>
            </a:endParaRPr>
          </a:p>
          <a:p>
            <a:pPr eaLnBrk="1" hangingPunct="1"/>
            <a:r>
              <a:rPr lang="en-US" altLang="en-US" sz="2000" dirty="0">
                <a:latin typeface="+mn-lt"/>
              </a:rPr>
              <a:t>Canon formation is concerned with the formation and confirmation of individual and group identity. The individual finds her- or himself addressed and represented in the canon. Its function is to give orientation, which can only be achieved if the reference system is relatively stable.’</a:t>
            </a:r>
          </a:p>
          <a:p>
            <a:pPr eaLnBrk="1" hangingPunct="1"/>
            <a:endParaRPr lang="en-US" altLang="en-US" sz="2000" dirty="0">
              <a:latin typeface="+mn-lt"/>
            </a:endParaRPr>
          </a:p>
          <a:p>
            <a:pPr algn="r" eaLnBrk="1" hangingPunct="1"/>
            <a:r>
              <a:rPr lang="en-US" altLang="en-US" sz="2000" dirty="0" err="1">
                <a:latin typeface="+mn-lt"/>
              </a:rPr>
              <a:t>Locher</a:t>
            </a:r>
            <a:r>
              <a:rPr lang="en-US" altLang="en-US" sz="2000" dirty="0">
                <a:latin typeface="+mn-lt"/>
              </a:rPr>
              <a:t>, ‘The Idea of the Canon’ 33.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14690" name="Picture 2">
            <a:extLst>
              <a:ext uri="{FF2B5EF4-FFF2-40B4-BE49-F238E27FC236}">
                <a16:creationId xmlns:a16="http://schemas.microsoft.com/office/drawing/2014/main" id="{E2E6D280-99EF-AF4D-BEB7-5E77108D4B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88" y="333375"/>
            <a:ext cx="4341812" cy="5949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14691" name="Text Box 3">
            <a:extLst>
              <a:ext uri="{FF2B5EF4-FFF2-40B4-BE49-F238E27FC236}">
                <a16:creationId xmlns:a16="http://schemas.microsoft.com/office/drawing/2014/main" id="{89F05AF7-0537-7C4B-B1B2-B1D74E625793}"/>
              </a:ext>
            </a:extLst>
          </p:cNvPr>
          <p:cNvSpPr txBox="1">
            <a:spLocks noChangeArrowheads="1"/>
          </p:cNvSpPr>
          <p:nvPr/>
        </p:nvSpPr>
        <p:spPr bwMode="auto">
          <a:xfrm>
            <a:off x="4648200" y="333375"/>
            <a:ext cx="4265612"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GB" sz="2000" dirty="0">
                <a:solidFill>
                  <a:srgbClr val="FFFFFF"/>
                </a:solidFill>
                <a:latin typeface="+mn-lt"/>
                <a:ea typeface="ＭＳ Ｐゴシック" charset="0"/>
                <a:cs typeface="Arial" charset="0"/>
              </a:rPr>
              <a:t>Kenneth Clark </a:t>
            </a:r>
            <a:r>
              <a:rPr lang="en-GB" sz="2000" i="1" dirty="0">
                <a:solidFill>
                  <a:srgbClr val="FFFFFF"/>
                </a:solidFill>
                <a:latin typeface="+mn-lt"/>
                <a:ea typeface="ＭＳ Ｐゴシック" charset="0"/>
                <a:cs typeface="Arial" charset="0"/>
              </a:rPr>
              <a:t>Civilisation </a:t>
            </a:r>
            <a:r>
              <a:rPr lang="en-GB" sz="2000" dirty="0">
                <a:solidFill>
                  <a:srgbClr val="FFFFFF"/>
                </a:solidFill>
                <a:latin typeface="+mn-lt"/>
                <a:ea typeface="ＭＳ Ｐゴシック" charset="0"/>
                <a:cs typeface="Arial" charset="0"/>
              </a:rPr>
              <a:t>(London, 1969). This was a hugely popular television series broadcast in 1970.</a:t>
            </a:r>
          </a:p>
        </p:txBody>
      </p:sp>
      <p:sp>
        <p:nvSpPr>
          <p:cNvPr id="2" name="Rectangle 1">
            <a:extLst>
              <a:ext uri="{FF2B5EF4-FFF2-40B4-BE49-F238E27FC236}">
                <a16:creationId xmlns:a16="http://schemas.microsoft.com/office/drawing/2014/main" id="{893D3B0A-6A2D-5548-B09C-E94ECCE30269}"/>
              </a:ext>
            </a:extLst>
          </p:cNvPr>
          <p:cNvSpPr/>
          <p:nvPr/>
        </p:nvSpPr>
        <p:spPr>
          <a:xfrm>
            <a:off x="4724400" y="2245932"/>
            <a:ext cx="3581400" cy="4247317"/>
          </a:xfrm>
          <a:prstGeom prst="rect">
            <a:avLst/>
          </a:prstGeom>
        </p:spPr>
        <p:txBody>
          <a:bodyPr wrap="square">
            <a:spAutoFit/>
          </a:bodyPr>
          <a:lstStyle/>
          <a:p>
            <a:r>
              <a:rPr lang="en-US" dirty="0">
                <a:latin typeface="+mn-lt"/>
              </a:rPr>
              <a:t>‘This series has been filled with great works of genius, in architecture, sculpture and painting, in philosophy, poetry and music, in science and engineering. There they are; you can't dismiss them. And they are only a fraction of what western man has achieved in the last thousand years, often after setbacks and deviations at least as destructive as those of our own time. Western </a:t>
            </a:r>
            <a:r>
              <a:rPr lang="en-US" dirty="0" err="1">
                <a:latin typeface="+mn-lt"/>
              </a:rPr>
              <a:t>civilisation</a:t>
            </a:r>
            <a:r>
              <a:rPr lang="en-US" dirty="0">
                <a:latin typeface="+mn-lt"/>
              </a:rPr>
              <a:t> has been a series of rebirths. Surely this should give us confidence in ourselves.’ </a:t>
            </a:r>
            <a:r>
              <a:rPr lang="en-US" i="1" dirty="0" err="1">
                <a:latin typeface="+mn-lt"/>
              </a:rPr>
              <a:t>Civilisation</a:t>
            </a:r>
            <a:r>
              <a:rPr lang="en-US" i="1" dirty="0">
                <a:latin typeface="+mn-lt"/>
              </a:rPr>
              <a:t> </a:t>
            </a:r>
            <a:r>
              <a:rPr lang="en-US" dirty="0">
                <a:latin typeface="+mn-lt"/>
              </a:rPr>
              <a:t>p. 347.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16738" name="Picture 2">
            <a:extLst>
              <a:ext uri="{FF2B5EF4-FFF2-40B4-BE49-F238E27FC236}">
                <a16:creationId xmlns:a16="http://schemas.microsoft.com/office/drawing/2014/main" id="{92DA9B20-C8A1-3049-A2CE-6DBC1E2995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8913"/>
            <a:ext cx="4492625" cy="6453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16739" name="Text Box 3">
            <a:extLst>
              <a:ext uri="{FF2B5EF4-FFF2-40B4-BE49-F238E27FC236}">
                <a16:creationId xmlns:a16="http://schemas.microsoft.com/office/drawing/2014/main" id="{F1B7F73F-3CA7-6C4F-9CFC-ECA526FB493C}"/>
              </a:ext>
            </a:extLst>
          </p:cNvPr>
          <p:cNvSpPr txBox="1">
            <a:spLocks noChangeArrowheads="1"/>
          </p:cNvSpPr>
          <p:nvPr/>
        </p:nvSpPr>
        <p:spPr bwMode="auto">
          <a:xfrm>
            <a:off x="5105400" y="3810000"/>
            <a:ext cx="3671888" cy="2862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2000" dirty="0">
                <a:solidFill>
                  <a:srgbClr val="FFFFFF"/>
                </a:solidFill>
                <a:latin typeface="Arial" charset="0"/>
                <a:ea typeface="ＭＳ Ｐゴシック" charset="0"/>
                <a:cs typeface="Arial" charset="0"/>
              </a:rPr>
              <a:t>Cover for booklet (1959) accompanying a television programme by Clark on taste, broadcast in the mid-1950s.</a:t>
            </a:r>
          </a:p>
          <a:p>
            <a:pPr>
              <a:spcBef>
                <a:spcPct val="50000"/>
              </a:spcBef>
              <a:defRPr/>
            </a:pPr>
            <a:endParaRPr lang="en-GB" sz="2000" dirty="0">
              <a:solidFill>
                <a:srgbClr val="FFFFFF"/>
              </a:solidFill>
              <a:latin typeface="Arial" charset="0"/>
              <a:ea typeface="ＭＳ Ｐゴシック" charset="0"/>
              <a:cs typeface="Arial" charset="0"/>
            </a:endParaRPr>
          </a:p>
          <a:p>
            <a:pPr>
              <a:spcBef>
                <a:spcPct val="50000"/>
              </a:spcBef>
              <a:defRPr/>
            </a:pPr>
            <a:r>
              <a:rPr lang="en-GB" sz="2000" dirty="0">
                <a:solidFill>
                  <a:srgbClr val="FFFFFF"/>
                </a:solidFill>
                <a:latin typeface="Arial" charset="0"/>
                <a:ea typeface="ＭＳ Ｐゴシック" charset="0"/>
                <a:cs typeface="Arial" charset="0"/>
              </a:rPr>
              <a:t>Source: Kenneth Clark, </a:t>
            </a:r>
            <a:r>
              <a:rPr lang="en-GB" sz="2000" i="1" dirty="0">
                <a:solidFill>
                  <a:srgbClr val="FFFFFF"/>
                </a:solidFill>
                <a:latin typeface="Arial" charset="0"/>
                <a:ea typeface="ＭＳ Ｐゴシック" charset="0"/>
                <a:cs typeface="Arial" charset="0"/>
              </a:rPr>
              <a:t>What is Good Taste? </a:t>
            </a:r>
            <a:r>
              <a:rPr lang="en-GB" sz="2000" dirty="0">
                <a:solidFill>
                  <a:srgbClr val="FFFFFF"/>
                </a:solidFill>
                <a:latin typeface="Arial" charset="0"/>
                <a:ea typeface="ＭＳ Ｐゴシック" charset="0"/>
                <a:cs typeface="Arial" charset="0"/>
              </a:rPr>
              <a:t>(London, Associated Television, 1959)</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13666" name="Picture 2">
            <a:extLst>
              <a:ext uri="{FF2B5EF4-FFF2-40B4-BE49-F238E27FC236}">
                <a16:creationId xmlns:a16="http://schemas.microsoft.com/office/drawing/2014/main" id="{F6560BAA-F806-A64A-A479-14D0041566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2238375"/>
            <a:ext cx="4643437" cy="4619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13667" name="Picture 3">
            <a:extLst>
              <a:ext uri="{FF2B5EF4-FFF2-40B4-BE49-F238E27FC236}">
                <a16:creationId xmlns:a16="http://schemas.microsoft.com/office/drawing/2014/main" id="{12A8CE47-FB2C-1B48-9ADC-A5A200E06E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0"/>
            <a:ext cx="3984625" cy="46085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13668" name="Text Box 4">
            <a:extLst>
              <a:ext uri="{FF2B5EF4-FFF2-40B4-BE49-F238E27FC236}">
                <a16:creationId xmlns:a16="http://schemas.microsoft.com/office/drawing/2014/main" id="{C30C715C-ECD0-3E49-800D-A77366A8D925}"/>
              </a:ext>
            </a:extLst>
          </p:cNvPr>
          <p:cNvSpPr txBox="1">
            <a:spLocks noChangeArrowheads="1"/>
          </p:cNvSpPr>
          <p:nvPr/>
        </p:nvSpPr>
        <p:spPr bwMode="auto">
          <a:xfrm>
            <a:off x="4191000" y="228600"/>
            <a:ext cx="4757738" cy="1631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GB" sz="2000" dirty="0">
                <a:solidFill>
                  <a:srgbClr val="FFFFFF"/>
                </a:solidFill>
                <a:latin typeface="+mj-lt"/>
                <a:ea typeface="ＭＳ Ｐゴシック" charset="0"/>
                <a:cs typeface="Arial" charset="0"/>
              </a:rPr>
              <a:t>Sir Kenneth Clark (1903-1983)</a:t>
            </a:r>
          </a:p>
          <a:p>
            <a:pPr eaLnBrk="0" hangingPunct="0">
              <a:spcBef>
                <a:spcPct val="50000"/>
              </a:spcBef>
              <a:defRPr/>
            </a:pPr>
            <a:endParaRPr lang="en-GB" sz="2000" dirty="0">
              <a:solidFill>
                <a:srgbClr val="FFFFFF"/>
              </a:solidFill>
              <a:latin typeface="+mj-lt"/>
              <a:ea typeface="ＭＳ Ｐゴシック" charset="0"/>
              <a:cs typeface="Arial" charset="0"/>
            </a:endParaRPr>
          </a:p>
          <a:p>
            <a:pPr eaLnBrk="0" hangingPunct="0">
              <a:spcBef>
                <a:spcPct val="50000"/>
              </a:spcBef>
              <a:defRPr/>
            </a:pPr>
            <a:r>
              <a:rPr lang="en-GB" sz="2000" dirty="0">
                <a:solidFill>
                  <a:srgbClr val="FFFFFF"/>
                </a:solidFill>
                <a:latin typeface="+mj-lt"/>
                <a:ea typeface="ＭＳ Ｐゴシック" charset="0"/>
                <a:cs typeface="Arial" charset="0"/>
              </a:rPr>
              <a:t>Photos from: Clark, </a:t>
            </a:r>
            <a:r>
              <a:rPr lang="en-GB" sz="2000" i="1" dirty="0">
                <a:solidFill>
                  <a:srgbClr val="FFFFFF"/>
                </a:solidFill>
                <a:latin typeface="+mj-lt"/>
                <a:ea typeface="ＭＳ Ｐゴシック" charset="0"/>
                <a:cs typeface="Arial" charset="0"/>
              </a:rPr>
              <a:t>What is Good Taste? </a:t>
            </a:r>
            <a:r>
              <a:rPr lang="en-GB" sz="2000" dirty="0">
                <a:solidFill>
                  <a:srgbClr val="FFFFFF"/>
                </a:solidFill>
                <a:latin typeface="+mj-lt"/>
                <a:ea typeface="ＭＳ Ｐゴシック" charset="0"/>
                <a:cs typeface="Arial" charset="0"/>
              </a:rPr>
              <a:t>(London, 1959) pp. 2 and 3</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5601" name="TextBox 3">
            <a:extLst>
              <a:ext uri="{FF2B5EF4-FFF2-40B4-BE49-F238E27FC236}">
                <a16:creationId xmlns:a16="http://schemas.microsoft.com/office/drawing/2014/main" id="{5A457283-AA9D-6440-901F-5C7DDDED615F}"/>
              </a:ext>
            </a:extLst>
          </p:cNvPr>
          <p:cNvSpPr txBox="1">
            <a:spLocks noChangeArrowheads="1"/>
          </p:cNvSpPr>
          <p:nvPr/>
        </p:nvSpPr>
        <p:spPr bwMode="auto">
          <a:xfrm>
            <a:off x="533400" y="1382286"/>
            <a:ext cx="51054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dirty="0">
                <a:solidFill>
                  <a:srgbClr val="FFFFFF"/>
                </a:solidFill>
                <a:latin typeface="+mn-lt"/>
              </a:rPr>
              <a:t>‘The humanist, then, rejects authority, but he respects tradition. Not only does he respect it, he looks upon it as something real and objective which has to be studied and, if necessary, reinstated: </a:t>
            </a:r>
            <a:r>
              <a:rPr lang="en-US" altLang="en-US" sz="2000" i="1" dirty="0" err="1">
                <a:solidFill>
                  <a:srgbClr val="FFFFFF"/>
                </a:solidFill>
                <a:latin typeface="+mn-lt"/>
              </a:rPr>
              <a:t>nos</a:t>
            </a:r>
            <a:r>
              <a:rPr lang="en-US" altLang="en-US" sz="2000" i="1" dirty="0">
                <a:solidFill>
                  <a:srgbClr val="FFFFFF"/>
                </a:solidFill>
                <a:latin typeface="+mn-lt"/>
              </a:rPr>
              <a:t> </a:t>
            </a:r>
            <a:r>
              <a:rPr lang="en-US" altLang="en-US" sz="2000" i="1" dirty="0" err="1">
                <a:solidFill>
                  <a:srgbClr val="FFFFFF"/>
                </a:solidFill>
                <a:latin typeface="+mn-lt"/>
              </a:rPr>
              <a:t>vetera</a:t>
            </a:r>
            <a:r>
              <a:rPr lang="en-US" altLang="en-US" sz="2000" i="1" dirty="0">
                <a:solidFill>
                  <a:srgbClr val="FFFFFF"/>
                </a:solidFill>
                <a:latin typeface="+mn-lt"/>
              </a:rPr>
              <a:t> </a:t>
            </a:r>
            <a:r>
              <a:rPr lang="en-US" altLang="en-US" sz="2000" i="1" dirty="0" err="1">
                <a:solidFill>
                  <a:srgbClr val="FFFFFF"/>
                </a:solidFill>
                <a:latin typeface="+mn-lt"/>
              </a:rPr>
              <a:t>instauramus</a:t>
            </a:r>
            <a:r>
              <a:rPr lang="en-US" altLang="en-US" sz="2000" i="1" dirty="0">
                <a:solidFill>
                  <a:srgbClr val="FFFFFF"/>
                </a:solidFill>
                <a:latin typeface="+mn-lt"/>
              </a:rPr>
              <a:t>, nova non </a:t>
            </a:r>
            <a:r>
              <a:rPr lang="en-US" altLang="en-US" sz="2000" i="1" dirty="0" err="1">
                <a:solidFill>
                  <a:srgbClr val="FFFFFF"/>
                </a:solidFill>
                <a:latin typeface="+mn-lt"/>
              </a:rPr>
              <a:t>prodimus</a:t>
            </a:r>
            <a:r>
              <a:rPr lang="en-US" altLang="en-US" sz="2000" i="1" dirty="0">
                <a:solidFill>
                  <a:srgbClr val="FFFFFF"/>
                </a:solidFill>
                <a:latin typeface="+mn-lt"/>
              </a:rPr>
              <a:t> </a:t>
            </a:r>
            <a:r>
              <a:rPr lang="en-US" altLang="en-US" sz="2000" dirty="0">
                <a:solidFill>
                  <a:srgbClr val="FFFFFF"/>
                </a:solidFill>
                <a:latin typeface="+mn-lt"/>
              </a:rPr>
              <a:t>[we conserve the old, we do not bring forth the new] as Erasmus puts it.’</a:t>
            </a:r>
          </a:p>
          <a:p>
            <a:pPr eaLnBrk="1" hangingPunct="1"/>
            <a:endParaRPr lang="en-US" altLang="en-US" sz="2000" dirty="0">
              <a:solidFill>
                <a:srgbClr val="FFFFFF"/>
              </a:solidFill>
              <a:latin typeface="+mn-lt"/>
            </a:endParaRPr>
          </a:p>
          <a:p>
            <a:pPr eaLnBrk="1" hangingPunct="1"/>
            <a:endParaRPr lang="en-US" altLang="en-US" sz="2000" dirty="0">
              <a:solidFill>
                <a:srgbClr val="FFFFFF"/>
              </a:solidFill>
              <a:latin typeface="+mn-lt"/>
            </a:endParaRPr>
          </a:p>
          <a:p>
            <a:pPr eaLnBrk="1" hangingPunct="1"/>
            <a:r>
              <a:rPr lang="en-GB" altLang="en-US" sz="2000" dirty="0">
                <a:solidFill>
                  <a:srgbClr val="FFFFFF"/>
                </a:solidFill>
                <a:latin typeface="+mn-lt"/>
              </a:rPr>
              <a:t>Erwin Panofsky, ‘The History of Art as a Humanistic Discipline’ in Eric </a:t>
            </a:r>
            <a:r>
              <a:rPr lang="en-GB" altLang="en-US" sz="2000" dirty="0" err="1">
                <a:solidFill>
                  <a:srgbClr val="FFFFFF"/>
                </a:solidFill>
                <a:latin typeface="+mn-lt"/>
              </a:rPr>
              <a:t>Fernie</a:t>
            </a:r>
            <a:r>
              <a:rPr lang="en-GB" altLang="en-US" sz="2000" dirty="0">
                <a:solidFill>
                  <a:srgbClr val="FFFFFF"/>
                </a:solidFill>
                <a:latin typeface="+mn-lt"/>
              </a:rPr>
              <a:t>, ed, </a:t>
            </a:r>
            <a:r>
              <a:rPr lang="en-GB" altLang="en-US" sz="2000" i="1" dirty="0">
                <a:solidFill>
                  <a:srgbClr val="FFFFFF"/>
                </a:solidFill>
                <a:latin typeface="+mn-lt"/>
              </a:rPr>
              <a:t>Art History and its Methods </a:t>
            </a:r>
            <a:r>
              <a:rPr lang="en-GB" altLang="en-US" sz="2000" dirty="0">
                <a:solidFill>
                  <a:srgbClr val="FFFFFF"/>
                </a:solidFill>
                <a:latin typeface="+mn-lt"/>
              </a:rPr>
              <a:t>(London, 1995) 85.</a:t>
            </a:r>
          </a:p>
          <a:p>
            <a:pPr eaLnBrk="1" hangingPunct="1"/>
            <a:endParaRPr lang="en-US" altLang="en-US" sz="2000" dirty="0">
              <a:solidFill>
                <a:srgbClr val="FFFFFF"/>
              </a:solidFill>
              <a:latin typeface="+mn-lt"/>
            </a:endParaRPr>
          </a:p>
        </p:txBody>
      </p:sp>
      <p:pic>
        <p:nvPicPr>
          <p:cNvPr id="25602" name="Picture 4">
            <a:extLst>
              <a:ext uri="{FF2B5EF4-FFF2-40B4-BE49-F238E27FC236}">
                <a16:creationId xmlns:a16="http://schemas.microsoft.com/office/drawing/2014/main" id="{A23BC965-56E8-C548-95A6-F22AD13E5D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52272" y="1459468"/>
            <a:ext cx="26098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5">
            <a:extLst>
              <a:ext uri="{FF2B5EF4-FFF2-40B4-BE49-F238E27FC236}">
                <a16:creationId xmlns:a16="http://schemas.microsoft.com/office/drawing/2014/main" id="{8F458603-63F5-1D42-8A86-1C06AFA1BA98}"/>
              </a:ext>
            </a:extLst>
          </p:cNvPr>
          <p:cNvSpPr txBox="1">
            <a:spLocks noChangeArrowheads="1"/>
          </p:cNvSpPr>
          <p:nvPr/>
        </p:nvSpPr>
        <p:spPr bwMode="auto">
          <a:xfrm>
            <a:off x="5448301" y="5029200"/>
            <a:ext cx="33908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800" dirty="0">
                <a:solidFill>
                  <a:srgbClr val="FFFFFF"/>
                </a:solidFill>
              </a:rPr>
              <a:t>Erwin Panofsky (1892-1968)</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6625" name="Rectangle 5">
            <a:extLst>
              <a:ext uri="{FF2B5EF4-FFF2-40B4-BE49-F238E27FC236}">
                <a16:creationId xmlns:a16="http://schemas.microsoft.com/office/drawing/2014/main" id="{C2A1E1E0-69CE-3A48-A49D-4C1EB2FDFA81}"/>
              </a:ext>
            </a:extLst>
          </p:cNvPr>
          <p:cNvSpPr>
            <a:spLocks noGrp="1" noChangeArrowheads="1"/>
          </p:cNvSpPr>
          <p:nvPr>
            <p:ph type="title" idx="4294967295"/>
          </p:nvPr>
        </p:nvSpPr>
        <p:spPr>
          <a:xfrm>
            <a:off x="0" y="274638"/>
            <a:ext cx="8229600" cy="1143000"/>
          </a:xfrm>
        </p:spPr>
        <p:txBody>
          <a:bodyPr/>
          <a:lstStyle/>
          <a:p>
            <a:pPr algn="l" eaLnBrk="1" hangingPunct="1"/>
            <a:r>
              <a:rPr lang="en-GB" altLang="en-US" sz="2800">
                <a:ea typeface="ＭＳ Ｐゴシック" panose="020B0600070205080204" pitchFamily="34" charset="-128"/>
              </a:rPr>
              <a:t>Sir Anthony Blunt, or …</a:t>
            </a:r>
          </a:p>
        </p:txBody>
      </p:sp>
      <p:pic>
        <p:nvPicPr>
          <p:cNvPr id="26626" name="Picture 2">
            <a:extLst>
              <a:ext uri="{FF2B5EF4-FFF2-40B4-BE49-F238E27FC236}">
                <a16:creationId xmlns:a16="http://schemas.microsoft.com/office/drawing/2014/main" id="{4C60FB8D-9B49-7C47-8972-AAF5086188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508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3">
            <a:extLst>
              <a:ext uri="{FF2B5EF4-FFF2-40B4-BE49-F238E27FC236}">
                <a16:creationId xmlns:a16="http://schemas.microsoft.com/office/drawing/2014/main" id="{6EB0370F-AF86-2A45-AA2F-67817DFFFF82}"/>
              </a:ext>
            </a:extLst>
          </p:cNvPr>
          <p:cNvSpPr txBox="1">
            <a:spLocks noChangeArrowheads="1"/>
          </p:cNvSpPr>
          <p:nvPr/>
        </p:nvSpPr>
        <p:spPr bwMode="auto">
          <a:xfrm>
            <a:off x="292100" y="3886200"/>
            <a:ext cx="4495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dirty="0">
                <a:solidFill>
                  <a:srgbClr val="FFFFFF"/>
                </a:solidFill>
                <a:latin typeface="+mn-lt"/>
              </a:rPr>
              <a:t>L: </a:t>
            </a:r>
            <a:r>
              <a:rPr lang="en-GB" altLang="en-US" sz="2000" dirty="0">
                <a:latin typeface="+mn-lt"/>
                <a:cs typeface="Arial" panose="020B0604020202020204" pitchFamily="34" charset="0"/>
              </a:rPr>
              <a:t>Sir Anthony Blunt </a:t>
            </a:r>
            <a:r>
              <a:rPr lang="en-US" altLang="en-US" sz="2000" dirty="0">
                <a:solidFill>
                  <a:srgbClr val="FFFFFF"/>
                </a:solidFill>
                <a:latin typeface="+mn-lt"/>
              </a:rPr>
              <a:t>(1907-1983)</a:t>
            </a:r>
          </a:p>
          <a:p>
            <a:pPr eaLnBrk="1" hangingPunct="1"/>
            <a:r>
              <a:rPr lang="en-GB" altLang="en-US" sz="2000" dirty="0">
                <a:latin typeface="+mn-lt"/>
                <a:cs typeface="Arial" panose="020B0604020202020204" pitchFamily="34" charset="0"/>
              </a:rPr>
              <a:t>as Keeper of the Queen’s Pictures, with Queen Elizabeth II </a:t>
            </a:r>
          </a:p>
          <a:p>
            <a:pPr eaLnBrk="1" hangingPunct="1"/>
            <a:endParaRPr lang="en-US" altLang="en-US" sz="2000" dirty="0">
              <a:solidFill>
                <a:srgbClr val="FFFFFF"/>
              </a:solidFill>
              <a:latin typeface="+mn-lt"/>
            </a:endParaRPr>
          </a:p>
          <a:p>
            <a:pPr eaLnBrk="1" hangingPunct="1"/>
            <a:r>
              <a:rPr lang="en-US" altLang="en-US" sz="2000" dirty="0">
                <a:solidFill>
                  <a:srgbClr val="FFFFFF"/>
                </a:solidFill>
                <a:latin typeface="+mn-lt"/>
              </a:rPr>
              <a:t>R: Sir Ernst Gombrich (1909-2001). Photo: Carolyn </a:t>
            </a:r>
            <a:r>
              <a:rPr lang="en-US" altLang="en-US" sz="2000" dirty="0" err="1">
                <a:solidFill>
                  <a:srgbClr val="FFFFFF"/>
                </a:solidFill>
                <a:latin typeface="+mn-lt"/>
              </a:rPr>
              <a:t>Djanogly</a:t>
            </a:r>
            <a:r>
              <a:rPr lang="en-US" altLang="en-US" sz="2000" dirty="0">
                <a:solidFill>
                  <a:srgbClr val="FFFFFF"/>
                </a:solidFill>
                <a:latin typeface="+mn-lt"/>
              </a:rPr>
              <a:t> (1997) </a:t>
            </a:r>
          </a:p>
        </p:txBody>
      </p:sp>
      <p:pic>
        <p:nvPicPr>
          <p:cNvPr id="26628" name="Picture 4">
            <a:extLst>
              <a:ext uri="{FF2B5EF4-FFF2-40B4-BE49-F238E27FC236}">
                <a16:creationId xmlns:a16="http://schemas.microsoft.com/office/drawing/2014/main" id="{6D93F0AA-7957-604E-88DA-7141712EF3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46650" y="1519238"/>
            <a:ext cx="4197350" cy="5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BD6DDD-2D1F-EC4A-97C8-4100A1EDC740}"/>
              </a:ext>
            </a:extLst>
          </p:cNvPr>
          <p:cNvSpPr txBox="1"/>
          <p:nvPr/>
        </p:nvSpPr>
        <p:spPr>
          <a:xfrm>
            <a:off x="838200" y="914400"/>
            <a:ext cx="7543800" cy="4524315"/>
          </a:xfrm>
          <a:prstGeom prst="rect">
            <a:avLst/>
          </a:prstGeom>
          <a:noFill/>
        </p:spPr>
        <p:txBody>
          <a:bodyPr wrap="square" rtlCol="0">
            <a:spAutoFit/>
          </a:bodyPr>
          <a:lstStyle/>
          <a:p>
            <a:r>
              <a:rPr lang="en-US" dirty="0" err="1"/>
              <a:t>Assmann</a:t>
            </a:r>
            <a:r>
              <a:rPr lang="en-US" dirty="0"/>
              <a:t> identifies different processes of canonization:</a:t>
            </a:r>
          </a:p>
          <a:p>
            <a:endParaRPr lang="en-US" dirty="0"/>
          </a:p>
          <a:p>
            <a:endParaRPr lang="en-US" dirty="0"/>
          </a:p>
          <a:p>
            <a:endParaRPr lang="en-US" dirty="0"/>
          </a:p>
          <a:p>
            <a:pPr marL="285750" indent="-285750">
              <a:buFont typeface="Arial" panose="020B0604020202020204" pitchFamily="34" charset="0"/>
              <a:buChar char="•"/>
            </a:pPr>
            <a:r>
              <a:rPr lang="en-US" dirty="0"/>
              <a:t>Primary canonization: the creation of cultural norms and general cultural literacy, ideas of timeless validity, </a:t>
            </a:r>
            <a:r>
              <a:rPr lang="en-US" i="1" dirty="0" err="1"/>
              <a:t>mouvance</a:t>
            </a:r>
            <a:r>
              <a:rPr lang="en-US" i="1" dirty="0"/>
              <a:t> </a:t>
            </a:r>
            <a:r>
              <a:rPr lang="en-US" dirty="0"/>
              <a:t>(Paul </a:t>
            </a:r>
            <a:r>
              <a:rPr lang="en-US" dirty="0" err="1"/>
              <a:t>Zumthor</a:t>
            </a:r>
            <a:r>
              <a:rPr lang="en-US"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Secondary canonization: the fixing of canonical texts and norms</a:t>
            </a:r>
            <a:br>
              <a:rPr lang="en-US" dirty="0"/>
            </a:br>
            <a:br>
              <a:rPr lang="en-US" dirty="0"/>
            </a:br>
            <a:r>
              <a:rPr lang="en-US" dirty="0"/>
              <a:t>‘</a:t>
            </a:r>
            <a:r>
              <a:rPr lang="en-GB" dirty="0"/>
              <a:t>Secondary canonisation means the combination of strict fixation of surface structure typical of sacred texts and complete semantic transparency typical of cultural texts … Cultural texts that undergo the process of secondary canonisation must not be changed, they must be understood’ (</a:t>
            </a:r>
            <a:r>
              <a:rPr lang="en-GB" dirty="0" err="1"/>
              <a:t>Assmann</a:t>
            </a:r>
            <a:r>
              <a:rPr lang="en-GB" dirty="0"/>
              <a:t>, p. 124)</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217383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1201" name="Picture 1" descr="Scan.jpeg">
            <a:extLst>
              <a:ext uri="{FF2B5EF4-FFF2-40B4-BE49-F238E27FC236}">
                <a16:creationId xmlns:a16="http://schemas.microsoft.com/office/drawing/2014/main" id="{E77507DA-37FA-6F4A-B839-370D7E6C57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050"/>
            <a:ext cx="5218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a:extLst>
              <a:ext uri="{FF2B5EF4-FFF2-40B4-BE49-F238E27FC236}">
                <a16:creationId xmlns:a16="http://schemas.microsoft.com/office/drawing/2014/main" id="{B86F1564-2BAA-B246-BE35-F07396298918}"/>
              </a:ext>
            </a:extLst>
          </p:cNvPr>
          <p:cNvSpPr>
            <a:spLocks noChangeArrowheads="1"/>
          </p:cNvSpPr>
          <p:nvPr/>
        </p:nvSpPr>
        <p:spPr bwMode="auto">
          <a:xfrm>
            <a:off x="5867400" y="4495800"/>
            <a:ext cx="2895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Source: James Elkins, ‘Canon and Globalization in Art History’ in A Brzyski, ed., </a:t>
            </a:r>
            <a:r>
              <a:rPr lang="en-US" altLang="en-US" sz="1800" i="1"/>
              <a:t>Partisan Canons </a:t>
            </a:r>
            <a:r>
              <a:rPr lang="en-US" altLang="en-US" sz="1800"/>
              <a:t>(Durham, Duke University Press, 2007) p. 66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69E5E1-97A6-F745-8587-595B50360662}"/>
              </a:ext>
            </a:extLst>
          </p:cNvPr>
          <p:cNvSpPr txBox="1"/>
          <p:nvPr/>
        </p:nvSpPr>
        <p:spPr>
          <a:xfrm>
            <a:off x="1143000" y="1066800"/>
            <a:ext cx="6934200" cy="3416320"/>
          </a:xfrm>
          <a:prstGeom prst="rect">
            <a:avLst/>
          </a:prstGeom>
          <a:noFill/>
        </p:spPr>
        <p:txBody>
          <a:bodyPr wrap="square" rtlCol="0">
            <a:spAutoFit/>
          </a:bodyPr>
          <a:lstStyle/>
          <a:p>
            <a:r>
              <a:rPr lang="en-US" dirty="0"/>
              <a:t>A preliminary task (please do not take this too seriously):</a:t>
            </a:r>
          </a:p>
          <a:p>
            <a:endParaRPr lang="en-US" dirty="0"/>
          </a:p>
          <a:p>
            <a:endParaRPr lang="en-US" dirty="0"/>
          </a:p>
          <a:p>
            <a:endParaRPr lang="en-US" dirty="0"/>
          </a:p>
          <a:p>
            <a:endParaRPr lang="en-US" dirty="0"/>
          </a:p>
          <a:p>
            <a:endParaRPr lang="en-US" dirty="0"/>
          </a:p>
          <a:p>
            <a:endParaRPr lang="en-US" dirty="0"/>
          </a:p>
          <a:p>
            <a:pPr marL="342900" indent="-342900">
              <a:buAutoNum type="arabicPeriod"/>
            </a:pPr>
            <a:r>
              <a:rPr lang="en-US" dirty="0"/>
              <a:t>Write down the names of 10 artists active over the past 100 years</a:t>
            </a:r>
          </a:p>
          <a:p>
            <a:pPr marL="342900" indent="-342900">
              <a:buAutoNum type="arabicPeriod"/>
            </a:pPr>
            <a:endParaRPr lang="en-US" dirty="0"/>
          </a:p>
          <a:p>
            <a:pPr marL="342900" indent="-342900">
              <a:buAutoNum type="arabicPeriod"/>
            </a:pPr>
            <a:r>
              <a:rPr lang="en-US" dirty="0"/>
              <a:t>Write down the names of 10 Czech artists active over the past 100 years. </a:t>
            </a:r>
          </a:p>
        </p:txBody>
      </p:sp>
    </p:spTree>
    <p:extLst>
      <p:ext uri="{BB962C8B-B14F-4D97-AF65-F5344CB8AC3E}">
        <p14:creationId xmlns:p14="http://schemas.microsoft.com/office/powerpoint/2010/main" val="2569045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2225" name="Picture 1" descr="Scan 2.jpeg">
            <a:extLst>
              <a:ext uri="{FF2B5EF4-FFF2-40B4-BE49-F238E27FC236}">
                <a16:creationId xmlns:a16="http://schemas.microsoft.com/office/drawing/2014/main" id="{1DC2AD97-36D6-8C47-B327-923F7C6264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0638"/>
            <a:ext cx="456565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extBox 3">
            <a:extLst>
              <a:ext uri="{FF2B5EF4-FFF2-40B4-BE49-F238E27FC236}">
                <a16:creationId xmlns:a16="http://schemas.microsoft.com/office/drawing/2014/main" id="{4F532218-F1E8-A049-9149-AE43F7E52C09}"/>
              </a:ext>
            </a:extLst>
          </p:cNvPr>
          <p:cNvSpPr txBox="1">
            <a:spLocks noChangeArrowheads="1"/>
          </p:cNvSpPr>
          <p:nvPr/>
        </p:nvSpPr>
        <p:spPr bwMode="auto">
          <a:xfrm>
            <a:off x="5638800" y="4724400"/>
            <a:ext cx="3124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Source: Robert Jensen, ‘Measuring Canons’ in A Brzyski, ed., </a:t>
            </a:r>
            <a:r>
              <a:rPr lang="en-US" altLang="en-US" sz="1800" i="1"/>
              <a:t>Partisan Canons </a:t>
            </a:r>
            <a:r>
              <a:rPr lang="en-US" altLang="en-US" sz="1800"/>
              <a:t>(Durham, Duke University Press, 2007) p. 37</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F908D0-19E7-5742-A113-52360C83686F}"/>
              </a:ext>
            </a:extLst>
          </p:cNvPr>
          <p:cNvSpPr txBox="1"/>
          <p:nvPr/>
        </p:nvSpPr>
        <p:spPr>
          <a:xfrm>
            <a:off x="2942665" y="152400"/>
            <a:ext cx="5829300" cy="3693319"/>
          </a:xfrm>
          <a:prstGeom prst="rect">
            <a:avLst/>
          </a:prstGeom>
          <a:noFill/>
        </p:spPr>
        <p:txBody>
          <a:bodyPr wrap="square" rtlCol="0">
            <a:spAutoFit/>
          </a:bodyPr>
          <a:lstStyle/>
          <a:p>
            <a:r>
              <a:rPr lang="en-GB" dirty="0">
                <a:latin typeface="+mn-lt"/>
              </a:rPr>
              <a:t>‘Status as a classic is not an either/or matter, but a matter of degree. At any given time, the canon is represented by a series of concentric circles. At the </a:t>
            </a:r>
            <a:r>
              <a:rPr lang="en-GB" dirty="0" err="1">
                <a:latin typeface="+mn-lt"/>
              </a:rPr>
              <a:t>center</a:t>
            </a:r>
            <a:r>
              <a:rPr lang="en-GB" dirty="0">
                <a:latin typeface="+mn-lt"/>
              </a:rPr>
              <a:t> are texts with the highest degree of canonicity, while at the periphery are those whose classical status is most tenuous. This means that historical changes in the canon are not simply matter of inclusion and exclusion, but also matters of location between the </a:t>
            </a:r>
            <a:r>
              <a:rPr lang="en-GB" dirty="0" err="1">
                <a:latin typeface="+mn-lt"/>
              </a:rPr>
              <a:t>center</a:t>
            </a:r>
            <a:r>
              <a:rPr lang="en-GB" dirty="0">
                <a:latin typeface="+mn-lt"/>
              </a:rPr>
              <a:t> and the periphery.’</a:t>
            </a:r>
          </a:p>
          <a:p>
            <a:endParaRPr lang="en-GB" dirty="0">
              <a:latin typeface="+mn-lt"/>
            </a:endParaRPr>
          </a:p>
          <a:p>
            <a:r>
              <a:rPr lang="en-GB" dirty="0" err="1">
                <a:latin typeface="+mn-lt"/>
              </a:rPr>
              <a:t>Merold</a:t>
            </a:r>
            <a:r>
              <a:rPr lang="en-GB" dirty="0">
                <a:latin typeface="+mn-lt"/>
              </a:rPr>
              <a:t> Westphal, ‘The canon as flexible , normative fact,’ </a:t>
            </a:r>
            <a:r>
              <a:rPr lang="en-GB" i="1" dirty="0">
                <a:latin typeface="+mn-lt"/>
              </a:rPr>
              <a:t>The Monist</a:t>
            </a:r>
            <a:r>
              <a:rPr lang="en-GB" dirty="0">
                <a:latin typeface="+mn-lt"/>
              </a:rPr>
              <a:t>, 76 (1993) p. 436</a:t>
            </a:r>
          </a:p>
          <a:p>
            <a:endParaRPr lang="en-GB" dirty="0">
              <a:latin typeface="+mn-lt"/>
            </a:endParaRPr>
          </a:p>
          <a:p>
            <a:endParaRPr lang="en-US" dirty="0">
              <a:latin typeface="+mn-lt"/>
            </a:endParaRPr>
          </a:p>
        </p:txBody>
      </p:sp>
      <p:pic>
        <p:nvPicPr>
          <p:cNvPr id="3" name="Picture 1">
            <a:extLst>
              <a:ext uri="{FF2B5EF4-FFF2-40B4-BE49-F238E27FC236}">
                <a16:creationId xmlns:a16="http://schemas.microsoft.com/office/drawing/2014/main" id="{22E0E372-9CB1-DE42-B505-B6D55BD236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7553" y="2722982"/>
            <a:ext cx="2505330" cy="1703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a:extLst>
              <a:ext uri="{FF2B5EF4-FFF2-40B4-BE49-F238E27FC236}">
                <a16:creationId xmlns:a16="http://schemas.microsoft.com/office/drawing/2014/main" id="{883CDF30-BA74-C140-B84F-4831D18E91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2035" y="228600"/>
            <a:ext cx="2478436" cy="203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E3BFA779-36D6-7F42-B251-63326D33ACA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455894"/>
            <a:ext cx="2599765" cy="324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a:extLst>
              <a:ext uri="{FF2B5EF4-FFF2-40B4-BE49-F238E27FC236}">
                <a16:creationId xmlns:a16="http://schemas.microsoft.com/office/drawing/2014/main" id="{49A085A5-6990-E347-8ACD-A4854459A12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30704" y="3455894"/>
            <a:ext cx="2540338" cy="324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mikenAKV01">
            <a:extLst>
              <a:ext uri="{FF2B5EF4-FFF2-40B4-BE49-F238E27FC236}">
                <a16:creationId xmlns:a16="http://schemas.microsoft.com/office/drawing/2014/main" id="{9A90A9D2-EE0A-9A46-B9AD-1DF2384085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66" t="2426" r="1666" b="5037"/>
          <a:stretch/>
        </p:blipFill>
        <p:spPr bwMode="auto">
          <a:xfrm>
            <a:off x="367553" y="4924715"/>
            <a:ext cx="3290047" cy="1758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59054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8913" name="Rectangle 3">
            <a:extLst>
              <a:ext uri="{FF2B5EF4-FFF2-40B4-BE49-F238E27FC236}">
                <a16:creationId xmlns:a16="http://schemas.microsoft.com/office/drawing/2014/main" id="{07E7997C-BBEF-C243-888C-423341AB50A7}"/>
              </a:ext>
            </a:extLst>
          </p:cNvPr>
          <p:cNvSpPr>
            <a:spLocks noGrp="1" noChangeArrowheads="1"/>
          </p:cNvSpPr>
          <p:nvPr>
            <p:ph type="body" sz="half" idx="1"/>
          </p:nvPr>
        </p:nvSpPr>
        <p:spPr>
          <a:xfrm>
            <a:off x="422276" y="620713"/>
            <a:ext cx="4038600" cy="1371600"/>
          </a:xfrm>
        </p:spPr>
        <p:txBody>
          <a:bodyPr/>
          <a:lstStyle/>
          <a:p>
            <a:pPr marL="0" indent="0" eaLnBrk="1" hangingPunct="1">
              <a:lnSpc>
                <a:spcPct val="90000"/>
              </a:lnSpc>
              <a:buFontTx/>
              <a:buNone/>
            </a:pPr>
            <a:r>
              <a:rPr lang="en-GB" altLang="en-US" sz="2000" dirty="0">
                <a:ea typeface="ＭＳ Ｐゴシック" panose="020B0600070205080204" pitchFamily="34" charset="-128"/>
              </a:rPr>
              <a:t>R: </a:t>
            </a:r>
            <a:r>
              <a:rPr lang="en-GB" altLang="en-US" sz="2000" dirty="0" err="1">
                <a:ea typeface="ＭＳ Ｐゴシック" panose="020B0600070205080204" pitchFamily="34" charset="-128"/>
              </a:rPr>
              <a:t>Ludov</a:t>
            </a:r>
            <a:r>
              <a:rPr lang="en-US" altLang="en-US" sz="2000" dirty="0" err="1">
                <a:ea typeface="ＭＳ Ｐゴシック" panose="020B0600070205080204" pitchFamily="34" charset="-128"/>
              </a:rPr>
              <a:t>í</a:t>
            </a:r>
            <a:r>
              <a:rPr lang="en-GB" altLang="en-US" sz="2000" dirty="0">
                <a:ea typeface="ＭＳ Ｐゴシック" panose="020B0600070205080204" pitchFamily="34" charset="-128"/>
              </a:rPr>
              <a:t>t </a:t>
            </a:r>
            <a:r>
              <a:rPr lang="en-GB" altLang="en-US" sz="2000" dirty="0" err="1">
                <a:ea typeface="ＭＳ Ｐゴシック" panose="020B0600070205080204" pitchFamily="34" charset="-128"/>
              </a:rPr>
              <a:t>Fulla</a:t>
            </a:r>
            <a:br>
              <a:rPr lang="en-GB" altLang="en-US" sz="2000" dirty="0">
                <a:ea typeface="ＭＳ Ｐゴシック" panose="020B0600070205080204" pitchFamily="34" charset="-128"/>
              </a:rPr>
            </a:br>
            <a:r>
              <a:rPr lang="en-GB" altLang="en-US" sz="2000" i="1" dirty="0">
                <a:ea typeface="ＭＳ Ｐゴシック" panose="020B0600070205080204" pitchFamily="34" charset="-128"/>
              </a:rPr>
              <a:t>Slovak Bride </a:t>
            </a:r>
            <a:r>
              <a:rPr lang="en-GB" altLang="en-US" sz="2000" dirty="0">
                <a:ea typeface="ＭＳ Ｐゴシック" panose="020B0600070205080204" pitchFamily="34" charset="-128"/>
              </a:rPr>
              <a:t>(1949)</a:t>
            </a:r>
          </a:p>
          <a:p>
            <a:pPr marL="0" indent="0" eaLnBrk="1" hangingPunct="1">
              <a:lnSpc>
                <a:spcPct val="90000"/>
              </a:lnSpc>
              <a:buFontTx/>
              <a:buNone/>
            </a:pPr>
            <a:r>
              <a:rPr lang="en-GB" altLang="en-US" sz="2000" dirty="0">
                <a:ea typeface="ＭＳ Ｐゴシック" panose="020B0600070205080204" pitchFamily="34" charset="-128"/>
              </a:rPr>
              <a:t>L: Jo</a:t>
            </a:r>
            <a:r>
              <a:rPr lang="sl-SI" altLang="en-US" sz="2000" dirty="0">
                <a:ea typeface="ＭＳ Ｐゴシック" panose="020B0600070205080204" pitchFamily="34" charset="-128"/>
              </a:rPr>
              <a:t>žef Tominc</a:t>
            </a:r>
            <a:r>
              <a:rPr lang="en-GB" altLang="en-US" sz="2000" dirty="0">
                <a:ea typeface="ＭＳ Ｐゴシック" panose="020B0600070205080204" pitchFamily="34" charset="-128"/>
              </a:rPr>
              <a:t> -</a:t>
            </a:r>
            <a:r>
              <a:rPr lang="sl-SI" altLang="en-US" sz="2000" dirty="0">
                <a:ea typeface="ＭＳ Ｐゴシック" panose="020B0600070205080204" pitchFamily="34" charset="-128"/>
              </a:rPr>
              <a:t> </a:t>
            </a:r>
            <a:r>
              <a:rPr lang="sl-SI" altLang="en-US" sz="2000" i="1" dirty="0">
                <a:ea typeface="ＭＳ Ｐゴシック" panose="020B0600070205080204" pitchFamily="34" charset="-128"/>
              </a:rPr>
              <a:t>Self-portrait</a:t>
            </a:r>
            <a:r>
              <a:rPr lang="en-GB" altLang="en-US" sz="2000" dirty="0">
                <a:ea typeface="ＭＳ Ｐゴシック" panose="020B0600070205080204" pitchFamily="34" charset="-128"/>
              </a:rPr>
              <a:t> (</a:t>
            </a:r>
            <a:r>
              <a:rPr lang="sl-SI" altLang="en-US" sz="2000" dirty="0">
                <a:ea typeface="ＭＳ Ｐゴシック" panose="020B0600070205080204" pitchFamily="34" charset="-128"/>
              </a:rPr>
              <a:t>1826</a:t>
            </a:r>
            <a:r>
              <a:rPr lang="en-GB" altLang="en-US" sz="2000" dirty="0">
                <a:ea typeface="ＭＳ Ｐゴシック" panose="020B0600070205080204" pitchFamily="34" charset="-128"/>
              </a:rPr>
              <a:t>)</a:t>
            </a:r>
          </a:p>
          <a:p>
            <a:pPr marL="0" indent="0" eaLnBrk="1" hangingPunct="1">
              <a:lnSpc>
                <a:spcPct val="90000"/>
              </a:lnSpc>
              <a:buFontTx/>
              <a:buNone/>
            </a:pPr>
            <a:endParaRPr lang="en-GB" altLang="en-US" sz="2000" dirty="0">
              <a:ea typeface="ＭＳ Ｐゴシック" panose="020B0600070205080204" pitchFamily="34" charset="-128"/>
            </a:endParaRPr>
          </a:p>
          <a:p>
            <a:pPr marL="0" indent="0" eaLnBrk="1" hangingPunct="1">
              <a:lnSpc>
                <a:spcPct val="90000"/>
              </a:lnSpc>
              <a:buFontTx/>
              <a:buNone/>
            </a:pPr>
            <a:endParaRPr lang="en-GB" altLang="en-US" sz="2000" dirty="0">
              <a:ea typeface="ＭＳ Ｐゴシック" panose="020B0600070205080204" pitchFamily="34" charset="-128"/>
            </a:endParaRPr>
          </a:p>
          <a:p>
            <a:pPr marL="0" indent="0" eaLnBrk="1" hangingPunct="1">
              <a:lnSpc>
                <a:spcPct val="90000"/>
              </a:lnSpc>
              <a:buFontTx/>
              <a:buNone/>
            </a:pPr>
            <a:endParaRPr lang="en-GB" altLang="en-US" sz="2000" dirty="0">
              <a:ea typeface="ＭＳ Ｐゴシック" panose="020B0600070205080204" pitchFamily="34" charset="-128"/>
            </a:endParaRPr>
          </a:p>
        </p:txBody>
      </p:sp>
      <p:pic>
        <p:nvPicPr>
          <p:cNvPr id="38914" name="Picture 8">
            <a:extLst>
              <a:ext uri="{FF2B5EF4-FFF2-40B4-BE49-F238E27FC236}">
                <a16:creationId xmlns:a16="http://schemas.microsoft.com/office/drawing/2014/main" id="{1C68BE9C-B321-FF41-8523-5CA62702477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83125" y="620713"/>
            <a:ext cx="3843338" cy="5903912"/>
          </a:xfrm>
          <a:noFill/>
        </p:spPr>
      </p:pic>
      <p:pic>
        <p:nvPicPr>
          <p:cNvPr id="4" name="Picture 3" descr="Edinburgh 301">
            <a:extLst>
              <a:ext uri="{FF2B5EF4-FFF2-40B4-BE49-F238E27FC236}">
                <a16:creationId xmlns:a16="http://schemas.microsoft.com/office/drawing/2014/main" id="{1E24D0FE-0E59-EF4C-B94C-C8D2EED08F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384425"/>
            <a:ext cx="3643668"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87748" name="Picture 4" descr="Wiiralt Music1925">
            <a:extLst>
              <a:ext uri="{FF2B5EF4-FFF2-40B4-BE49-F238E27FC236}">
                <a16:creationId xmlns:a16="http://schemas.microsoft.com/office/drawing/2014/main" id="{4BBDDF24-F44B-9B49-9EB9-7373436E103C}"/>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251525" y="838200"/>
            <a:ext cx="3986213" cy="3949700"/>
          </a:xfrm>
          <a:extLs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287751" name="Text Box 7">
            <a:extLst>
              <a:ext uri="{FF2B5EF4-FFF2-40B4-BE49-F238E27FC236}">
                <a16:creationId xmlns:a16="http://schemas.microsoft.com/office/drawing/2014/main" id="{1E7E1BE9-C504-794C-86C1-9B45AE7809B1}"/>
              </a:ext>
            </a:extLst>
          </p:cNvPr>
          <p:cNvSpPr txBox="1">
            <a:spLocks noChangeArrowheads="1"/>
          </p:cNvSpPr>
          <p:nvPr/>
        </p:nvSpPr>
        <p:spPr bwMode="auto">
          <a:xfrm>
            <a:off x="251525" y="5174876"/>
            <a:ext cx="4033838"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GB" dirty="0">
                <a:latin typeface="Arial" charset="0"/>
                <a:ea typeface="ＭＳ Ｐゴシック" charset="0"/>
                <a:cs typeface="Arial" charset="0"/>
              </a:rPr>
              <a:t>Eduard </a:t>
            </a:r>
            <a:r>
              <a:rPr lang="en-GB" dirty="0" err="1">
                <a:latin typeface="Arial" charset="0"/>
                <a:ea typeface="ＭＳ Ｐゴシック" charset="0"/>
                <a:cs typeface="Arial" charset="0"/>
              </a:rPr>
              <a:t>Wiiralt</a:t>
            </a:r>
            <a:br>
              <a:rPr lang="en-GB" dirty="0">
                <a:latin typeface="Arial" charset="0"/>
                <a:ea typeface="ＭＳ Ｐゴシック" charset="0"/>
                <a:cs typeface="Arial" charset="0"/>
              </a:rPr>
            </a:br>
            <a:r>
              <a:rPr lang="en-GB" i="1" dirty="0">
                <a:latin typeface="Arial" charset="0"/>
                <a:ea typeface="ＭＳ Ｐゴシック" charset="0"/>
                <a:cs typeface="Arial" charset="0"/>
              </a:rPr>
              <a:t>Music </a:t>
            </a:r>
            <a:r>
              <a:rPr lang="en-GB" dirty="0">
                <a:latin typeface="Arial" charset="0"/>
                <a:ea typeface="ＭＳ Ｐゴシック" charset="0"/>
                <a:cs typeface="Arial" charset="0"/>
              </a:rPr>
              <a:t>(1925)</a:t>
            </a:r>
          </a:p>
        </p:txBody>
      </p:sp>
      <p:sp>
        <p:nvSpPr>
          <p:cNvPr id="287755" name="Text Box 11">
            <a:extLst>
              <a:ext uri="{FF2B5EF4-FFF2-40B4-BE49-F238E27FC236}">
                <a16:creationId xmlns:a16="http://schemas.microsoft.com/office/drawing/2014/main" id="{03B88723-C8B4-3A4B-BB04-19FB051144F5}"/>
              </a:ext>
            </a:extLst>
          </p:cNvPr>
          <p:cNvSpPr txBox="1">
            <a:spLocks noChangeArrowheads="1"/>
          </p:cNvSpPr>
          <p:nvPr/>
        </p:nvSpPr>
        <p:spPr bwMode="auto">
          <a:xfrm>
            <a:off x="4981971" y="5124450"/>
            <a:ext cx="3527425" cy="923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GB" dirty="0" err="1">
                <a:ea typeface="ＭＳ Ｐゴシック" charset="0"/>
                <a:cs typeface="Arial" charset="0"/>
              </a:rPr>
              <a:t>Constantinos</a:t>
            </a:r>
            <a:r>
              <a:rPr lang="en-GB" dirty="0">
                <a:ea typeface="ＭＳ Ｐゴシック" charset="0"/>
                <a:cs typeface="Arial" charset="0"/>
              </a:rPr>
              <a:t> </a:t>
            </a:r>
            <a:r>
              <a:rPr lang="en-GB" dirty="0" err="1">
                <a:ea typeface="ＭＳ Ｐゴシック" charset="0"/>
                <a:cs typeface="Arial" charset="0"/>
              </a:rPr>
              <a:t>Parthenis</a:t>
            </a:r>
            <a:r>
              <a:rPr lang="en-GB" dirty="0">
                <a:ea typeface="ＭＳ Ｐゴシック" charset="0"/>
                <a:cs typeface="Arial" charset="0"/>
              </a:rPr>
              <a:t>, </a:t>
            </a:r>
            <a:r>
              <a:rPr lang="en-GB" i="1" dirty="0">
                <a:ea typeface="ＭＳ Ｐゴシック" charset="0"/>
                <a:cs typeface="Arial" charset="0"/>
              </a:rPr>
              <a:t>Heracles Fighting the Amazons </a:t>
            </a:r>
            <a:r>
              <a:rPr lang="en-GB" dirty="0">
                <a:ea typeface="ＭＳ Ｐゴシック" charset="0"/>
                <a:cs typeface="Arial" charset="0"/>
              </a:rPr>
              <a:t>(1937)</a:t>
            </a:r>
            <a:endParaRPr lang="en-US" dirty="0">
              <a:ea typeface="ＭＳ Ｐゴシック" charset="0"/>
              <a:cs typeface="Arial" charset="0"/>
            </a:endParaRPr>
          </a:p>
        </p:txBody>
      </p:sp>
      <p:pic>
        <p:nvPicPr>
          <p:cNvPr id="7" name="Picture 3">
            <a:extLst>
              <a:ext uri="{FF2B5EF4-FFF2-40B4-BE49-F238E27FC236}">
                <a16:creationId xmlns:a16="http://schemas.microsoft.com/office/drawing/2014/main" id="{203C482A-1542-C849-9AF0-7CF1CE161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572000" y="838200"/>
            <a:ext cx="4347369" cy="3749912"/>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15687-F062-354A-85DC-05C3820D5EA7}"/>
              </a:ext>
            </a:extLst>
          </p:cNvPr>
          <p:cNvSpPr>
            <a:spLocks noGrp="1"/>
          </p:cNvSpPr>
          <p:nvPr>
            <p:ph type="title"/>
          </p:nvPr>
        </p:nvSpPr>
        <p:spPr/>
        <p:txBody>
          <a:bodyPr/>
          <a:lstStyle/>
          <a:p>
            <a:r>
              <a:rPr lang="en-US" dirty="0"/>
              <a:t>Critiquing the canon</a:t>
            </a:r>
          </a:p>
        </p:txBody>
      </p:sp>
      <p:sp>
        <p:nvSpPr>
          <p:cNvPr id="3" name="Text Placeholder 2">
            <a:extLst>
              <a:ext uri="{FF2B5EF4-FFF2-40B4-BE49-F238E27FC236}">
                <a16:creationId xmlns:a16="http://schemas.microsoft.com/office/drawing/2014/main" id="{2E841587-411A-644D-9806-06C54DADF2B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72038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9457" name="Picture 3">
            <a:extLst>
              <a:ext uri="{FF2B5EF4-FFF2-40B4-BE49-F238E27FC236}">
                <a16:creationId xmlns:a16="http://schemas.microsoft.com/office/drawing/2014/main" id="{03DC32FB-C8D6-8140-A8EC-7EF5246A03BE}"/>
              </a:ext>
            </a:extLst>
          </p:cNvPr>
          <p:cNvPicPr>
            <a:picLocks noChangeAspect="1"/>
          </p:cNvPicPr>
          <p:nvPr/>
        </p:nvPicPr>
        <p:blipFill>
          <a:blip r:embed="rId2">
            <a:extLst>
              <a:ext uri="{28A0092B-C50C-407E-A947-70E740481C1C}">
                <a14:useLocalDpi xmlns:a14="http://schemas.microsoft.com/office/drawing/2010/main" val="0"/>
              </a:ext>
            </a:extLst>
          </a:blip>
          <a:srcRect b="5482"/>
          <a:stretch>
            <a:fillRect/>
          </a:stretch>
        </p:blipFill>
        <p:spPr bwMode="auto">
          <a:xfrm>
            <a:off x="228600" y="152400"/>
            <a:ext cx="4424363"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extBox 4">
            <a:extLst>
              <a:ext uri="{FF2B5EF4-FFF2-40B4-BE49-F238E27FC236}">
                <a16:creationId xmlns:a16="http://schemas.microsoft.com/office/drawing/2014/main" id="{C36120AF-A78B-AD4D-A40D-65CA11F306A0}"/>
              </a:ext>
            </a:extLst>
          </p:cNvPr>
          <p:cNvSpPr txBox="1">
            <a:spLocks noChangeArrowheads="1"/>
          </p:cNvSpPr>
          <p:nvPr/>
        </p:nvSpPr>
        <p:spPr bwMode="auto">
          <a:xfrm>
            <a:off x="4876800" y="4953000"/>
            <a:ext cx="3886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solidFill>
                  <a:srgbClr val="FFFFFF"/>
                </a:solidFill>
                <a:latin typeface="+mn-lt"/>
              </a:rPr>
              <a:t>L: Plate of gold  </a:t>
            </a:r>
            <a:r>
              <a:rPr lang="en-US" altLang="en-US" sz="1800" dirty="0" err="1">
                <a:solidFill>
                  <a:srgbClr val="FFFFFF"/>
                </a:solidFill>
                <a:latin typeface="+mn-lt"/>
              </a:rPr>
              <a:t>jewellery</a:t>
            </a:r>
            <a:r>
              <a:rPr lang="en-US" altLang="en-US" sz="1800" dirty="0">
                <a:solidFill>
                  <a:srgbClr val="FFFFFF"/>
                </a:solidFill>
                <a:latin typeface="+mn-lt"/>
              </a:rPr>
              <a:t> from Alois Riegl, </a:t>
            </a:r>
            <a:r>
              <a:rPr lang="en-US" altLang="en-US" sz="1800" i="1" dirty="0">
                <a:solidFill>
                  <a:srgbClr val="FFFFFF"/>
                </a:solidFill>
                <a:latin typeface="+mn-lt"/>
              </a:rPr>
              <a:t>Late Roman Art Industry </a:t>
            </a:r>
            <a:r>
              <a:rPr lang="en-US" altLang="en-US" sz="1800" dirty="0">
                <a:solidFill>
                  <a:srgbClr val="FFFFFF"/>
                </a:solidFill>
                <a:latin typeface="+mn-lt"/>
              </a:rPr>
              <a:t>(1901)</a:t>
            </a:r>
          </a:p>
          <a:p>
            <a:pPr eaLnBrk="1" hangingPunct="1"/>
            <a:endParaRPr lang="en-US" altLang="en-US" sz="1800" dirty="0">
              <a:solidFill>
                <a:srgbClr val="FFFFFF"/>
              </a:solidFill>
              <a:latin typeface="+mn-lt"/>
            </a:endParaRPr>
          </a:p>
          <a:p>
            <a:pPr eaLnBrk="1" hangingPunct="1"/>
            <a:r>
              <a:rPr lang="en-US" altLang="en-US" sz="1800" dirty="0">
                <a:solidFill>
                  <a:srgbClr val="FFFFFF"/>
                </a:solidFill>
                <a:latin typeface="+mn-lt"/>
              </a:rPr>
              <a:t>R</a:t>
            </a:r>
            <a:r>
              <a:rPr lang="en-US" altLang="en-US" sz="1800" i="1" dirty="0">
                <a:solidFill>
                  <a:srgbClr val="FFFFFF"/>
                </a:solidFill>
                <a:latin typeface="+mn-lt"/>
              </a:rPr>
              <a:t>: </a:t>
            </a:r>
            <a:r>
              <a:rPr lang="en-US" altLang="en-US" sz="1800" dirty="0">
                <a:solidFill>
                  <a:srgbClr val="FFFFFF"/>
                </a:solidFill>
                <a:latin typeface="+mn-lt"/>
              </a:rPr>
              <a:t>El Greco, </a:t>
            </a:r>
            <a:r>
              <a:rPr lang="en-US" altLang="en-US" sz="1800" i="1" dirty="0">
                <a:solidFill>
                  <a:srgbClr val="FFFFFF"/>
                </a:solidFill>
                <a:latin typeface="+mn-lt"/>
              </a:rPr>
              <a:t>The Vision of St. John </a:t>
            </a:r>
            <a:r>
              <a:rPr lang="en-US" altLang="en-US" sz="1800" dirty="0">
                <a:solidFill>
                  <a:srgbClr val="FFFFFF"/>
                </a:solidFill>
                <a:latin typeface="+mn-lt"/>
              </a:rPr>
              <a:t>(1608-14). See Max Dvořák, </a:t>
            </a:r>
            <a:r>
              <a:rPr lang="en-US" altLang="en-US" sz="1800" i="1" dirty="0">
                <a:solidFill>
                  <a:srgbClr val="FFFFFF"/>
                </a:solidFill>
                <a:latin typeface="+mn-lt"/>
              </a:rPr>
              <a:t>Art History as the History of Spirit </a:t>
            </a:r>
            <a:r>
              <a:rPr lang="en-US" altLang="en-US" sz="1800" dirty="0">
                <a:solidFill>
                  <a:srgbClr val="FFFFFF"/>
                </a:solidFill>
                <a:latin typeface="+mn-lt"/>
              </a:rPr>
              <a:t>(1924)</a:t>
            </a:r>
          </a:p>
        </p:txBody>
      </p:sp>
      <p:pic>
        <p:nvPicPr>
          <p:cNvPr id="19460" name="Picture 4">
            <a:extLst>
              <a:ext uri="{FF2B5EF4-FFF2-40B4-BE49-F238E27FC236}">
                <a16:creationId xmlns:a16="http://schemas.microsoft.com/office/drawing/2014/main" id="{A9321531-3189-5F4B-B75C-9C60C4CA9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291" y="156882"/>
            <a:ext cx="3993144" cy="4495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43009" name="Picture 3">
            <a:extLst>
              <a:ext uri="{FF2B5EF4-FFF2-40B4-BE49-F238E27FC236}">
                <a16:creationId xmlns:a16="http://schemas.microsoft.com/office/drawing/2014/main" id="{6DC753D9-03C1-D945-9E05-5FEBE555D7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835" y="22413"/>
            <a:ext cx="2951828" cy="38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Picture 5">
            <a:extLst>
              <a:ext uri="{FF2B5EF4-FFF2-40B4-BE49-F238E27FC236}">
                <a16:creationId xmlns:a16="http://schemas.microsoft.com/office/drawing/2014/main" id="{2F43664B-0B10-754C-8D9C-A9CC1FD88A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59404" y="1066800"/>
            <a:ext cx="3190956"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4">
            <a:extLst>
              <a:ext uri="{FF2B5EF4-FFF2-40B4-BE49-F238E27FC236}">
                <a16:creationId xmlns:a16="http://schemas.microsoft.com/office/drawing/2014/main" id="{A7108086-E2F7-9940-BC08-D10882DB4C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38263" y="3048000"/>
            <a:ext cx="28390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F028787-B4C9-A548-958A-47513CC00109}"/>
              </a:ext>
            </a:extLst>
          </p:cNvPr>
          <p:cNvSpPr txBox="1"/>
          <p:nvPr/>
        </p:nvSpPr>
        <p:spPr>
          <a:xfrm>
            <a:off x="3276600" y="228600"/>
            <a:ext cx="5562600" cy="646331"/>
          </a:xfrm>
          <a:prstGeom prst="rect">
            <a:avLst/>
          </a:prstGeom>
          <a:noFill/>
        </p:spPr>
        <p:txBody>
          <a:bodyPr wrap="square" rtlCol="0">
            <a:spAutoFit/>
          </a:bodyPr>
          <a:lstStyle/>
          <a:p>
            <a:r>
              <a:rPr lang="en-US" dirty="0" err="1"/>
              <a:t>Kobena</a:t>
            </a:r>
            <a:r>
              <a:rPr lang="en-US" dirty="0"/>
              <a:t> Mercer, Annotating Art’s Histories (2005-2008) </a:t>
            </a:r>
          </a:p>
        </p:txBody>
      </p:sp>
      <p:pic>
        <p:nvPicPr>
          <p:cNvPr id="43013" name="Picture 5">
            <a:extLst>
              <a:ext uri="{FF2B5EF4-FFF2-40B4-BE49-F238E27FC236}">
                <a16:creationId xmlns:a16="http://schemas.microsoft.com/office/drawing/2014/main" id="{265F249B-109E-2B49-88CF-5E0C44751A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4729" y="3048000"/>
            <a:ext cx="2874681" cy="3733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1505" name="Rectangle 3">
            <a:extLst>
              <a:ext uri="{FF2B5EF4-FFF2-40B4-BE49-F238E27FC236}">
                <a16:creationId xmlns:a16="http://schemas.microsoft.com/office/drawing/2014/main" id="{04DBE710-B119-7A44-A085-AE211E1356E1}"/>
              </a:ext>
            </a:extLst>
          </p:cNvPr>
          <p:cNvSpPr>
            <a:spLocks noGrp="1" noChangeArrowheads="1"/>
          </p:cNvSpPr>
          <p:nvPr>
            <p:ph idx="1"/>
          </p:nvPr>
        </p:nvSpPr>
        <p:spPr>
          <a:xfrm>
            <a:off x="609600" y="549275"/>
            <a:ext cx="8077200" cy="5576888"/>
          </a:xfrm>
        </p:spPr>
        <p:txBody>
          <a:bodyPr/>
          <a:lstStyle/>
          <a:p>
            <a:pPr marL="0" indent="0" eaLnBrk="1" hangingPunct="1">
              <a:buNone/>
            </a:pPr>
            <a:endParaRPr lang="en-GB" altLang="en-US" sz="1800" dirty="0">
              <a:solidFill>
                <a:srgbClr val="FFFFFF"/>
              </a:solidFill>
              <a:ea typeface="ＭＳ Ｐゴシック" panose="020B0600070205080204" pitchFamily="34" charset="-128"/>
            </a:endParaRPr>
          </a:p>
          <a:p>
            <a:pPr marL="0" indent="0" eaLnBrk="1" hangingPunct="1">
              <a:buNone/>
            </a:pPr>
            <a:endParaRPr lang="en-GB" altLang="en-US" sz="1800" dirty="0">
              <a:solidFill>
                <a:srgbClr val="FFFFFF"/>
              </a:solidFill>
              <a:ea typeface="ＭＳ Ｐゴシック" panose="020B0600070205080204" pitchFamily="34" charset="-128"/>
            </a:endParaRPr>
          </a:p>
          <a:p>
            <a:pPr marL="0" indent="0" eaLnBrk="1" hangingPunct="1">
              <a:buNone/>
            </a:pPr>
            <a:endParaRPr lang="en-GB" altLang="en-US" sz="1800" dirty="0">
              <a:solidFill>
                <a:srgbClr val="FFFFFF"/>
              </a:solidFill>
              <a:ea typeface="ＭＳ Ｐゴシック" panose="020B0600070205080204" pitchFamily="34" charset="-128"/>
            </a:endParaRPr>
          </a:p>
          <a:p>
            <a:pPr marL="0" indent="0">
              <a:buNone/>
            </a:pPr>
            <a:r>
              <a:rPr lang="en-GB" altLang="en-US" sz="1800" dirty="0">
                <a:solidFill>
                  <a:srgbClr val="FFFFFF"/>
                </a:solidFill>
                <a:ea typeface="ＭＳ Ｐゴシック" panose="020B0600070205080204" pitchFamily="34" charset="-128"/>
              </a:rPr>
              <a:t>‘The history and sociology of art have completely fulfilled their purely empirical task when they have made plain the material, technical, social and psychological conditions of the new style.  In so doing they do not “evaluate” the Gothic style in relation, say, to the Romanesque or Renaissance style … Rather, the interest of the works of art and their aesthetically relevant individual properties … is something given from outside… i</a:t>
            </a:r>
            <a:r>
              <a:rPr lang="en-GB" sz="1800" dirty="0"/>
              <a:t>t is given by the aesthetic value of the work of art, which cannot be established by the empirical disciplines.’</a:t>
            </a:r>
          </a:p>
          <a:p>
            <a:pPr marL="0" indent="0" eaLnBrk="1" hangingPunct="1">
              <a:buNone/>
            </a:pPr>
            <a:endParaRPr lang="en-GB" altLang="en-US" sz="1800" dirty="0">
              <a:solidFill>
                <a:srgbClr val="FFFFFF"/>
              </a:solidFill>
              <a:ea typeface="ＭＳ Ｐゴシック" panose="020B0600070205080204" pitchFamily="34" charset="-128"/>
            </a:endParaRPr>
          </a:p>
          <a:p>
            <a:pPr marL="0" indent="0" eaLnBrk="1" hangingPunct="1">
              <a:buNone/>
            </a:pPr>
            <a:endParaRPr lang="en-GB" altLang="en-US" sz="1800" dirty="0">
              <a:solidFill>
                <a:srgbClr val="FFFFFF"/>
              </a:solidFill>
              <a:ea typeface="ＭＳ Ｐゴシック" panose="020B0600070205080204" pitchFamily="34" charset="-128"/>
            </a:endParaRPr>
          </a:p>
          <a:p>
            <a:pPr marL="0" indent="0" algn="r" eaLnBrk="1" hangingPunct="1">
              <a:buNone/>
            </a:pPr>
            <a:endParaRPr lang="en-GB" altLang="en-US" sz="1800" dirty="0">
              <a:solidFill>
                <a:srgbClr val="FFFFFF"/>
              </a:solidFill>
              <a:ea typeface="ＭＳ Ｐゴシック" panose="020B0600070205080204" pitchFamily="34" charset="-128"/>
            </a:endParaRPr>
          </a:p>
          <a:p>
            <a:pPr marL="0" indent="0" eaLnBrk="1" hangingPunct="1">
              <a:buNone/>
            </a:pPr>
            <a:r>
              <a:rPr lang="en-GB" altLang="en-US" sz="1800" dirty="0">
                <a:solidFill>
                  <a:srgbClr val="FFFFFF"/>
                </a:solidFill>
                <a:ea typeface="ＭＳ Ｐゴシック" panose="020B0600070205080204" pitchFamily="34" charset="-128"/>
              </a:rPr>
              <a:t>Max Weber, ‘The Meaning of Ethical Neutrality in Sociology and Economics’ (1917) in Weber </a:t>
            </a:r>
            <a:r>
              <a:rPr lang="en-GB" altLang="en-US" sz="1800" i="1" dirty="0">
                <a:solidFill>
                  <a:srgbClr val="FFFFFF"/>
                </a:solidFill>
                <a:ea typeface="ＭＳ Ｐゴシック" panose="020B0600070205080204" pitchFamily="34" charset="-128"/>
              </a:rPr>
              <a:t>The Methodology of Social Sciences </a:t>
            </a:r>
            <a:r>
              <a:rPr lang="en-GB" altLang="en-US" sz="1800" dirty="0">
                <a:solidFill>
                  <a:srgbClr val="FFFFFF"/>
                </a:solidFill>
                <a:ea typeface="ＭＳ Ｐゴシック" panose="020B0600070205080204" pitchFamily="34" charset="-128"/>
              </a:rPr>
              <a:t> (Atlantic Highlands, 2011) 30</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2529" name="Rectangle 3">
            <a:extLst>
              <a:ext uri="{FF2B5EF4-FFF2-40B4-BE49-F238E27FC236}">
                <a16:creationId xmlns:a16="http://schemas.microsoft.com/office/drawing/2014/main" id="{81275AEA-2FB7-FB46-90DC-4CFB11FFA496}"/>
              </a:ext>
            </a:extLst>
          </p:cNvPr>
          <p:cNvSpPr>
            <a:spLocks noGrp="1" noChangeArrowheads="1"/>
          </p:cNvSpPr>
          <p:nvPr>
            <p:ph idx="1"/>
          </p:nvPr>
        </p:nvSpPr>
        <p:spPr>
          <a:xfrm>
            <a:off x="457200" y="549275"/>
            <a:ext cx="8229600" cy="5576888"/>
          </a:xfrm>
        </p:spPr>
        <p:txBody>
          <a:bodyPr/>
          <a:lstStyle/>
          <a:p>
            <a:pPr marL="0" indent="0" eaLnBrk="1" hangingPunct="1">
              <a:lnSpc>
                <a:spcPct val="80000"/>
              </a:lnSpc>
              <a:buNone/>
            </a:pPr>
            <a:r>
              <a:rPr lang="en-GB" altLang="en-US" sz="1800" dirty="0">
                <a:solidFill>
                  <a:srgbClr val="FFFFFF"/>
                </a:solidFill>
                <a:ea typeface="ＭＳ Ｐゴシック" panose="020B0600070205080204" pitchFamily="34" charset="-128"/>
              </a:rPr>
              <a:t>The Fact / Value Dichotomy</a:t>
            </a:r>
          </a:p>
          <a:p>
            <a:pPr marL="0" indent="0" eaLnBrk="1" hangingPunct="1">
              <a:lnSpc>
                <a:spcPct val="80000"/>
              </a:lnSpc>
              <a:buNone/>
            </a:pPr>
            <a:endParaRPr lang="en-GB" altLang="en-US" sz="1800" dirty="0">
              <a:solidFill>
                <a:srgbClr val="FFFFFF"/>
              </a:solidFill>
              <a:ea typeface="ＭＳ Ｐゴシック" panose="020B0600070205080204" pitchFamily="34" charset="-128"/>
            </a:endParaRPr>
          </a:p>
          <a:p>
            <a:pPr marL="0" indent="0" eaLnBrk="1" hangingPunct="1">
              <a:lnSpc>
                <a:spcPct val="80000"/>
              </a:lnSpc>
              <a:buNone/>
            </a:pPr>
            <a:endParaRPr lang="en-GB" altLang="en-US" sz="1800" dirty="0">
              <a:solidFill>
                <a:srgbClr val="FFFFFF"/>
              </a:solidFill>
              <a:ea typeface="ＭＳ Ｐゴシック" panose="020B0600070205080204" pitchFamily="34" charset="-128"/>
            </a:endParaRPr>
          </a:p>
          <a:p>
            <a:pPr marL="0" indent="0">
              <a:buNone/>
            </a:pPr>
            <a:r>
              <a:rPr lang="en-GB" sz="1800" dirty="0">
                <a:solidFill>
                  <a:srgbClr val="FFFFFF"/>
                </a:solidFill>
                <a:ea typeface="ＭＳ Ｐゴシック" panose="020B0600070205080204" pitchFamily="34" charset="-128"/>
              </a:rPr>
              <a:t>‘</a:t>
            </a:r>
            <a:r>
              <a:rPr lang="en-GB" sz="1800" dirty="0"/>
              <a:t>An empirical science cannot tell anyone what he </a:t>
            </a:r>
            <a:r>
              <a:rPr lang="en-GB" sz="1800" i="1" dirty="0"/>
              <a:t>should</a:t>
            </a:r>
            <a:r>
              <a:rPr lang="en-GB" sz="1800" dirty="0"/>
              <a:t> do - but rather what he </a:t>
            </a:r>
            <a:r>
              <a:rPr lang="en-GB" sz="1800" i="1" dirty="0"/>
              <a:t>can</a:t>
            </a:r>
            <a:r>
              <a:rPr lang="en-GB" sz="1800" dirty="0"/>
              <a:t> do — and under certain circumstances — what he wishes to do. It is true that in our sciences, personal value-judgments have tended to influence scientific arguments without being explicitly admitted. They have brought about continual confusion</a:t>
            </a:r>
          </a:p>
          <a:p>
            <a:pPr marL="0" indent="0">
              <a:buNone/>
            </a:pPr>
            <a:r>
              <a:rPr lang="en-GB" sz="1800" dirty="0"/>
              <a:t>and have caused various interpretations to be placed on scientific arguments even in the sphere of the determination of simple casual interconnections among facts according to whether the results increased or decreased the chances of realizing one's personal ideals</a:t>
            </a:r>
          </a:p>
          <a:p>
            <a:pPr marL="0" indent="0">
              <a:buNone/>
            </a:pPr>
            <a:r>
              <a:rPr lang="en-GB" sz="1800" dirty="0"/>
              <a:t>[ … ]</a:t>
            </a:r>
          </a:p>
          <a:p>
            <a:pPr marL="0" indent="0">
              <a:buNone/>
            </a:pPr>
            <a:r>
              <a:rPr lang="en-GB" sz="1800" dirty="0"/>
              <a:t>... we regard as </a:t>
            </a:r>
            <a:r>
              <a:rPr lang="en-GB" sz="1800" i="1" dirty="0"/>
              <a:t>objectively</a:t>
            </a:r>
            <a:r>
              <a:rPr lang="en-GB" sz="1800" dirty="0"/>
              <a:t> valuable those innermost elements of the "personality," those highest and most ultimate value-judgments which determine our conduct and give meaning and significance, to our life … Only on the assumption of</a:t>
            </a:r>
          </a:p>
          <a:p>
            <a:pPr marL="0" indent="0">
              <a:buNone/>
            </a:pPr>
            <a:r>
              <a:rPr lang="en-GB" sz="1800" dirty="0"/>
              <a:t>belief in the validity of values is the attempt to espouse value-judgments</a:t>
            </a:r>
          </a:p>
          <a:p>
            <a:pPr marL="0" indent="0">
              <a:buNone/>
            </a:pPr>
            <a:r>
              <a:rPr lang="en-GB" sz="1800" dirty="0"/>
              <a:t>meaningful. However, to judge the </a:t>
            </a:r>
            <a:r>
              <a:rPr lang="en-GB" sz="1800" i="1" dirty="0"/>
              <a:t>validity</a:t>
            </a:r>
            <a:r>
              <a:rPr lang="en-GB" sz="1800" dirty="0"/>
              <a:t> of such </a:t>
            </a:r>
            <a:r>
              <a:rPr lang="en-GB" sz="1800" i="1" dirty="0"/>
              <a:t>values</a:t>
            </a:r>
            <a:r>
              <a:rPr lang="en-GB" sz="1800" dirty="0"/>
              <a:t> is a matter of </a:t>
            </a:r>
            <a:r>
              <a:rPr lang="en-GB" sz="1800" i="1" dirty="0"/>
              <a:t>faith</a:t>
            </a:r>
            <a:r>
              <a:rPr lang="en-GB" sz="1800" dirty="0"/>
              <a:t>.’</a:t>
            </a:r>
          </a:p>
          <a:p>
            <a:pPr marL="0" indent="0">
              <a:buNone/>
            </a:pPr>
            <a:endParaRPr lang="en-GB" sz="1800" dirty="0"/>
          </a:p>
          <a:p>
            <a:pPr marL="0" indent="0">
              <a:buNone/>
            </a:pPr>
            <a:r>
              <a:rPr lang="en-GB" sz="1800" dirty="0"/>
              <a:t>Max Weber, ‘ “Objectivity in Social Science”.’ pp. 54-55.</a:t>
            </a:r>
          </a:p>
          <a:p>
            <a:pPr marL="0" indent="0">
              <a:buNone/>
            </a:pPr>
            <a:endParaRPr lang="en-GB" sz="1800" dirty="0"/>
          </a:p>
          <a:p>
            <a:pPr marL="0" indent="0">
              <a:buNone/>
            </a:pPr>
            <a:endParaRPr lang="en-GB" sz="1800" dirty="0"/>
          </a:p>
          <a:p>
            <a:pPr marL="0" indent="0">
              <a:buNone/>
            </a:pPr>
            <a:endParaRPr lang="en-GB" sz="1800" dirty="0"/>
          </a:p>
          <a:p>
            <a:pPr marL="0" indent="0" eaLnBrk="1" hangingPunct="1">
              <a:lnSpc>
                <a:spcPct val="80000"/>
              </a:lnSpc>
              <a:buNone/>
            </a:pPr>
            <a:endParaRPr lang="en-GB" altLang="en-US" sz="1800" dirty="0">
              <a:solidFill>
                <a:srgbClr val="FFFFFF"/>
              </a:solidFill>
              <a:ea typeface="ＭＳ Ｐゴシック" panose="020B0600070205080204" pitchFamily="34" charset="-12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1AEB40-A1EB-5E4F-8A5B-54EE76E7724F}"/>
              </a:ext>
            </a:extLst>
          </p:cNvPr>
          <p:cNvSpPr txBox="1"/>
          <p:nvPr/>
        </p:nvSpPr>
        <p:spPr>
          <a:xfrm>
            <a:off x="723900" y="609600"/>
            <a:ext cx="7696200" cy="5909310"/>
          </a:xfrm>
          <a:prstGeom prst="rect">
            <a:avLst/>
          </a:prstGeom>
          <a:noFill/>
        </p:spPr>
        <p:txBody>
          <a:bodyPr wrap="square" rtlCol="0">
            <a:spAutoFit/>
          </a:bodyPr>
          <a:lstStyle/>
          <a:p>
            <a:r>
              <a:rPr lang="en-US" dirty="0">
                <a:latin typeface="+mn-lt"/>
              </a:rPr>
              <a:t>Hence:</a:t>
            </a:r>
          </a:p>
          <a:p>
            <a:endParaRPr lang="en-US" dirty="0">
              <a:latin typeface="+mn-lt"/>
            </a:endParaRPr>
          </a:p>
          <a:p>
            <a:pPr marL="285750" indent="-285750">
              <a:buFont typeface="Arial" panose="020B0604020202020204" pitchFamily="34" charset="0"/>
              <a:buChar char="•"/>
            </a:pPr>
            <a:r>
              <a:rPr lang="en-US" dirty="0">
                <a:latin typeface="+mn-lt"/>
              </a:rPr>
              <a:t>If canonization is based on a </a:t>
            </a:r>
            <a:r>
              <a:rPr lang="en-US" i="1" dirty="0">
                <a:latin typeface="+mn-lt"/>
              </a:rPr>
              <a:t>faith </a:t>
            </a:r>
            <a:r>
              <a:rPr lang="en-US" dirty="0">
                <a:latin typeface="+mn-lt"/>
              </a:rPr>
              <a:t>in the validity of certain values, what </a:t>
            </a:r>
            <a:r>
              <a:rPr lang="en-US" i="1" dirty="0">
                <a:latin typeface="+mn-lt"/>
              </a:rPr>
              <a:t>are </a:t>
            </a:r>
            <a:r>
              <a:rPr lang="en-US" dirty="0">
                <a:latin typeface="+mn-lt"/>
              </a:rPr>
              <a:t>those</a:t>
            </a:r>
            <a:r>
              <a:rPr lang="en-US" i="1" dirty="0">
                <a:latin typeface="+mn-lt"/>
              </a:rPr>
              <a:t> </a:t>
            </a:r>
            <a:r>
              <a:rPr lang="en-US" dirty="0">
                <a:latin typeface="+mn-lt"/>
              </a:rPr>
              <a:t>values?</a:t>
            </a:r>
          </a:p>
          <a:p>
            <a:pPr marL="285750" indent="-285750">
              <a:buFont typeface="Arial" panose="020B0604020202020204" pitchFamily="34" charset="0"/>
              <a:buChar char="•"/>
            </a:pPr>
            <a:endParaRPr lang="en-US" dirty="0">
              <a:latin typeface="+mn-lt"/>
            </a:endParaRPr>
          </a:p>
          <a:p>
            <a:r>
              <a:rPr lang="en-US" dirty="0">
                <a:latin typeface="+mn-lt"/>
              </a:rPr>
              <a:t>Two examples: </a:t>
            </a:r>
          </a:p>
          <a:p>
            <a:endParaRPr lang="en-US" dirty="0">
              <a:latin typeface="+mn-lt"/>
            </a:endParaRPr>
          </a:p>
          <a:p>
            <a:pPr marL="285750" indent="-285750">
              <a:buFont typeface="Arial" panose="020B0604020202020204" pitchFamily="34" charset="0"/>
              <a:buChar char="•"/>
            </a:pPr>
            <a:r>
              <a:rPr lang="en-US" dirty="0">
                <a:latin typeface="+mn-lt"/>
              </a:rPr>
              <a:t>‘</a:t>
            </a:r>
            <a:r>
              <a:rPr lang="en-GB" dirty="0">
                <a:latin typeface="+mn-lt"/>
              </a:rPr>
              <a:t>texts are classics because we find in them an inexhaustible (or at least not yet exhausted) source of meaning. They speak to us, they address claims to us, they put us in question.’ </a:t>
            </a:r>
            <a:br>
              <a:rPr lang="en-GB" dirty="0">
                <a:latin typeface="+mn-lt"/>
              </a:rPr>
            </a:br>
            <a:br>
              <a:rPr lang="en-GB" dirty="0">
                <a:latin typeface="+mn-lt"/>
              </a:rPr>
            </a:br>
            <a:r>
              <a:rPr lang="en-GB" dirty="0">
                <a:latin typeface="+mn-lt"/>
              </a:rPr>
              <a:t>(Westphal, ‘The canon as flexible, normative, fact,’ p. 439)</a:t>
            </a:r>
            <a:br>
              <a:rPr lang="en-GB" dirty="0">
                <a:latin typeface="+mn-lt"/>
              </a:rPr>
            </a:br>
            <a:endParaRPr lang="en-GB" dirty="0">
              <a:latin typeface="+mn-lt"/>
            </a:endParaRPr>
          </a:p>
          <a:p>
            <a:pPr marL="285750" indent="-285750">
              <a:buFont typeface="Arial" panose="020B0604020202020204" pitchFamily="34" charset="0"/>
              <a:buChar char="•"/>
            </a:pPr>
            <a:r>
              <a:rPr lang="en-GB" dirty="0">
                <a:latin typeface="+mn-lt"/>
              </a:rPr>
              <a:t>‘The enigma of Shakespeare is his universalism: Kurosawa’s film versions of </a:t>
            </a:r>
            <a:r>
              <a:rPr lang="en-GB" i="1" dirty="0">
                <a:latin typeface="+mn-lt"/>
              </a:rPr>
              <a:t>Macbeth </a:t>
            </a:r>
            <a:r>
              <a:rPr lang="en-GB" dirty="0">
                <a:latin typeface="+mn-lt"/>
              </a:rPr>
              <a:t>and </a:t>
            </a:r>
            <a:r>
              <a:rPr lang="en-GB" i="1" dirty="0">
                <a:latin typeface="+mn-lt"/>
              </a:rPr>
              <a:t>King Lear </a:t>
            </a:r>
            <a:r>
              <a:rPr lang="en-GB" dirty="0">
                <a:latin typeface="+mn-lt"/>
              </a:rPr>
              <a:t>are thoroughly Kurosawa and thoroughly Shakespeare … The miracle of Shakespeare’s universalism is that … the great characters and plays accept being embedded in history and in society while refusing every mode of reduction.’</a:t>
            </a:r>
            <a:br>
              <a:rPr lang="en-GB" dirty="0">
                <a:latin typeface="+mn-lt"/>
              </a:rPr>
            </a:br>
            <a:br>
              <a:rPr lang="en-GB" dirty="0">
                <a:latin typeface="+mn-lt"/>
              </a:rPr>
            </a:br>
            <a:r>
              <a:rPr lang="en-GB" dirty="0">
                <a:latin typeface="+mn-lt"/>
              </a:rPr>
              <a:t>(Bloom, </a:t>
            </a:r>
            <a:r>
              <a:rPr lang="en-GB" i="1" dirty="0">
                <a:latin typeface="+mn-lt"/>
              </a:rPr>
              <a:t>The Western Canon</a:t>
            </a:r>
            <a:r>
              <a:rPr lang="en-GB" dirty="0">
                <a:latin typeface="+mn-lt"/>
              </a:rPr>
              <a:t>, p. 524)</a:t>
            </a:r>
          </a:p>
          <a:p>
            <a:pPr marL="285750" indent="-285750">
              <a:buFont typeface="Arial" panose="020B0604020202020204" pitchFamily="34" charset="0"/>
              <a:buChar char="•"/>
            </a:pPr>
            <a:endParaRPr lang="en-US" dirty="0">
              <a:latin typeface="+mn-lt"/>
            </a:endParaRPr>
          </a:p>
        </p:txBody>
      </p:sp>
    </p:spTree>
    <p:extLst>
      <p:ext uri="{BB962C8B-B14F-4D97-AF65-F5344CB8AC3E}">
        <p14:creationId xmlns:p14="http://schemas.microsoft.com/office/powerpoint/2010/main" val="2747131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5A445-0CF6-4547-BB97-D40E046EE9B1}"/>
              </a:ext>
            </a:extLst>
          </p:cNvPr>
          <p:cNvSpPr>
            <a:spLocks noGrp="1"/>
          </p:cNvSpPr>
          <p:nvPr>
            <p:ph type="title"/>
          </p:nvPr>
        </p:nvSpPr>
        <p:spPr/>
        <p:txBody>
          <a:bodyPr/>
          <a:lstStyle/>
          <a:p>
            <a:r>
              <a:rPr lang="en-US" dirty="0"/>
              <a:t>Two versions of the canon: </a:t>
            </a:r>
            <a:r>
              <a:rPr lang="en-US" sz="3600" dirty="0"/>
              <a:t>Kenneth Clark and Harold Bloom</a:t>
            </a:r>
            <a:br>
              <a:rPr lang="en-US" dirty="0"/>
            </a:br>
            <a:r>
              <a:rPr lang="en-US" dirty="0"/>
              <a:t> </a:t>
            </a:r>
          </a:p>
        </p:txBody>
      </p:sp>
      <p:sp>
        <p:nvSpPr>
          <p:cNvPr id="3" name="Text Placeholder 2">
            <a:extLst>
              <a:ext uri="{FF2B5EF4-FFF2-40B4-BE49-F238E27FC236}">
                <a16:creationId xmlns:a16="http://schemas.microsoft.com/office/drawing/2014/main" id="{E2C0D8B2-E18B-E842-BD98-918AA394ABA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0808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48129" name="Picture 1">
            <a:extLst>
              <a:ext uri="{FF2B5EF4-FFF2-40B4-BE49-F238E27FC236}">
                <a16:creationId xmlns:a16="http://schemas.microsoft.com/office/drawing/2014/main" id="{E582C814-6D38-7D48-A946-7130FA28E3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3274" y="370830"/>
            <a:ext cx="8137452" cy="541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extBox 2">
            <a:extLst>
              <a:ext uri="{FF2B5EF4-FFF2-40B4-BE49-F238E27FC236}">
                <a16:creationId xmlns:a16="http://schemas.microsoft.com/office/drawing/2014/main" id="{25E4E01A-81C0-5D4B-B50C-58A2B30450FB}"/>
              </a:ext>
            </a:extLst>
          </p:cNvPr>
          <p:cNvSpPr txBox="1">
            <a:spLocks noChangeArrowheads="1"/>
          </p:cNvSpPr>
          <p:nvPr/>
        </p:nvSpPr>
        <p:spPr bwMode="auto">
          <a:xfrm>
            <a:off x="952500" y="5943600"/>
            <a:ext cx="723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dirty="0"/>
              <a:t>Michelangelo – The Creation of Adam, </a:t>
            </a:r>
          </a:p>
          <a:p>
            <a:pPr algn="ctr" eaLnBrk="1" hangingPunct="1"/>
            <a:r>
              <a:rPr lang="en-US" altLang="en-US" sz="1800" dirty="0"/>
              <a:t>from the Sistine Chapel Ceiling (1512)</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1AEB40-A1EB-5E4F-8A5B-54EE76E7724F}"/>
              </a:ext>
            </a:extLst>
          </p:cNvPr>
          <p:cNvSpPr txBox="1"/>
          <p:nvPr/>
        </p:nvSpPr>
        <p:spPr>
          <a:xfrm>
            <a:off x="723900" y="609600"/>
            <a:ext cx="7696200" cy="5078313"/>
          </a:xfrm>
          <a:prstGeom prst="rect">
            <a:avLst/>
          </a:prstGeom>
          <a:noFill/>
        </p:spPr>
        <p:txBody>
          <a:bodyPr wrap="square" rtlCol="0">
            <a:spAutoFit/>
          </a:bodyPr>
          <a:lstStyle/>
          <a:p>
            <a:r>
              <a:rPr lang="en-US" dirty="0">
                <a:latin typeface="+mn-lt"/>
              </a:rPr>
              <a:t>However:</a:t>
            </a:r>
          </a:p>
          <a:p>
            <a:endParaRPr lang="en-US" dirty="0">
              <a:latin typeface="+mn-lt"/>
            </a:endParaRPr>
          </a:p>
          <a:p>
            <a:endParaRPr lang="en-US" dirty="0">
              <a:latin typeface="+mn-lt"/>
            </a:endParaRPr>
          </a:p>
          <a:p>
            <a:endParaRPr lang="en-US" dirty="0">
              <a:latin typeface="+mn-lt"/>
            </a:endParaRPr>
          </a:p>
          <a:p>
            <a:pPr marL="285750" indent="-285750">
              <a:buFont typeface="Arial" panose="020B0604020202020204" pitchFamily="34" charset="0"/>
              <a:buChar char="•"/>
            </a:pPr>
            <a:r>
              <a:rPr lang="en-US" dirty="0">
                <a:latin typeface="+mn-lt"/>
              </a:rPr>
              <a:t>Are these values </a:t>
            </a:r>
            <a:r>
              <a:rPr lang="en-US" i="1" dirty="0">
                <a:latin typeface="+mn-lt"/>
              </a:rPr>
              <a:t>valid</a:t>
            </a:r>
            <a:r>
              <a:rPr lang="en-US" dirty="0">
                <a:latin typeface="+mn-lt"/>
              </a:rPr>
              <a:t>? Where does the belief in the value of inexhaustible meaning come from? How is it justified?</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When Bloom et al. talk about </a:t>
            </a:r>
            <a:r>
              <a:rPr lang="en-US" i="1" dirty="0">
                <a:latin typeface="+mn-lt"/>
              </a:rPr>
              <a:t>universal </a:t>
            </a:r>
            <a:r>
              <a:rPr lang="en-US" dirty="0">
                <a:latin typeface="+mn-lt"/>
              </a:rPr>
              <a:t>values as the grounds of the canon, who are they speaking for? Do Shakespeare / Michelangelo </a:t>
            </a:r>
            <a:r>
              <a:rPr lang="en-US" dirty="0" err="1">
                <a:latin typeface="+mn-lt"/>
              </a:rPr>
              <a:t>etc</a:t>
            </a:r>
            <a:r>
              <a:rPr lang="en-US" dirty="0">
                <a:latin typeface="+mn-lt"/>
              </a:rPr>
              <a:t> speak </a:t>
            </a:r>
            <a:r>
              <a:rPr lang="en-US" i="1" dirty="0">
                <a:latin typeface="+mn-lt"/>
              </a:rPr>
              <a:t>universal </a:t>
            </a:r>
            <a:r>
              <a:rPr lang="en-US" dirty="0">
                <a:latin typeface="+mn-lt"/>
              </a:rPr>
              <a:t>values?</a:t>
            </a:r>
            <a:br>
              <a:rPr lang="en-US" dirty="0">
                <a:latin typeface="+mn-lt"/>
              </a:rPr>
            </a:br>
            <a:br>
              <a:rPr lang="en-US" dirty="0">
                <a:latin typeface="+mn-lt"/>
              </a:rPr>
            </a:br>
            <a:r>
              <a:rPr lang="en-US" dirty="0">
                <a:latin typeface="+mn-lt"/>
              </a:rPr>
              <a:t>‘Although many meanings cluster around the word </a:t>
            </a:r>
            <a:r>
              <a:rPr lang="en-US" i="1" dirty="0">
                <a:latin typeface="+mn-lt"/>
              </a:rPr>
              <a:t>masterpiece </a:t>
            </a:r>
            <a:r>
              <a:rPr lang="en-US" dirty="0">
                <a:latin typeface="+mn-lt"/>
              </a:rPr>
              <a:t>it is above all the work of an artist of genius who has been absorbed by the spirit of the time in a way that his made his individual experiences universal.’</a:t>
            </a:r>
            <a:br>
              <a:rPr lang="en-US" dirty="0">
                <a:latin typeface="+mn-lt"/>
              </a:rPr>
            </a:br>
            <a:br>
              <a:rPr lang="en-US" dirty="0">
                <a:latin typeface="+mn-lt"/>
              </a:rPr>
            </a:br>
            <a:r>
              <a:rPr lang="en-US" dirty="0">
                <a:latin typeface="+mn-lt"/>
              </a:rPr>
              <a:t>(Kenneth Clark, ‘What is a Masterpiece?’ </a:t>
            </a:r>
            <a:r>
              <a:rPr lang="en-US" i="1" dirty="0">
                <a:latin typeface="+mn-lt"/>
              </a:rPr>
              <a:t>Portfolio </a:t>
            </a:r>
            <a:r>
              <a:rPr lang="en-US" dirty="0">
                <a:latin typeface="+mn-lt"/>
              </a:rPr>
              <a:t>(1980) p. 53</a:t>
            </a:r>
          </a:p>
          <a:p>
            <a:pPr marL="285750" indent="-285750">
              <a:buFont typeface="Arial" panose="020B0604020202020204" pitchFamily="34" charset="0"/>
              <a:buChar char="•"/>
            </a:pPr>
            <a:endParaRPr lang="en-US" dirty="0">
              <a:latin typeface="+mn-lt"/>
            </a:endParaRPr>
          </a:p>
        </p:txBody>
      </p:sp>
    </p:spTree>
    <p:extLst>
      <p:ext uri="{BB962C8B-B14F-4D97-AF65-F5344CB8AC3E}">
        <p14:creationId xmlns:p14="http://schemas.microsoft.com/office/powerpoint/2010/main" val="8650748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1AEB40-A1EB-5E4F-8A5B-54EE76E7724F}"/>
              </a:ext>
            </a:extLst>
          </p:cNvPr>
          <p:cNvSpPr txBox="1"/>
          <p:nvPr/>
        </p:nvSpPr>
        <p:spPr>
          <a:xfrm>
            <a:off x="723900" y="609600"/>
            <a:ext cx="7696200" cy="4247317"/>
          </a:xfrm>
          <a:prstGeom prst="rect">
            <a:avLst/>
          </a:prstGeom>
          <a:noFill/>
        </p:spPr>
        <p:txBody>
          <a:bodyPr wrap="square" rtlCol="0">
            <a:spAutoFit/>
          </a:bodyPr>
          <a:lstStyle/>
          <a:p>
            <a:r>
              <a:rPr lang="en-US" dirty="0">
                <a:latin typeface="+mn-lt"/>
              </a:rPr>
              <a:t>And:</a:t>
            </a:r>
          </a:p>
          <a:p>
            <a:endParaRPr lang="en-US" dirty="0">
              <a:latin typeface="+mn-lt"/>
            </a:endParaRPr>
          </a:p>
          <a:p>
            <a:endParaRPr lang="en-US" dirty="0">
              <a:latin typeface="+mn-lt"/>
            </a:endParaRPr>
          </a:p>
          <a:p>
            <a:endParaRPr lang="en-US" dirty="0">
              <a:latin typeface="+mn-lt"/>
            </a:endParaRPr>
          </a:p>
          <a:p>
            <a:pPr marL="285750" indent="-285750">
              <a:buFont typeface="Arial" panose="020B0604020202020204" pitchFamily="34" charset="0"/>
              <a:buChar char="•"/>
            </a:pPr>
            <a:endParaRPr lang="en-US" dirty="0">
              <a:latin typeface="+mn-lt"/>
            </a:endParaRPr>
          </a:p>
          <a:p>
            <a:endParaRPr lang="en-US" dirty="0">
              <a:latin typeface="+mn-lt"/>
            </a:endParaRPr>
          </a:p>
          <a:p>
            <a:pPr marL="285750" indent="-285750">
              <a:buFont typeface="Arial" panose="020B0604020202020204" pitchFamily="34" charset="0"/>
              <a:buChar char="•"/>
            </a:pPr>
            <a:r>
              <a:rPr lang="en-US" dirty="0">
                <a:latin typeface="+mn-lt"/>
              </a:rPr>
              <a:t>What about the value placed on </a:t>
            </a:r>
            <a:r>
              <a:rPr lang="en-US" i="1" dirty="0">
                <a:latin typeface="+mn-lt"/>
              </a:rPr>
              <a:t>originality</a:t>
            </a:r>
            <a:r>
              <a:rPr lang="en-US" dirty="0">
                <a:latin typeface="+mn-lt"/>
              </a:rPr>
              <a:t>, for example? </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And can a canon reflect the values of ‘</a:t>
            </a:r>
            <a:r>
              <a:rPr lang="en-US" altLang="en-US" dirty="0">
                <a:solidFill>
                  <a:srgbClr val="FFFFFF"/>
                </a:solidFill>
                <a:latin typeface="+mn-lt"/>
              </a:rPr>
              <a:t>society as a whole’ (</a:t>
            </a:r>
            <a:r>
              <a:rPr lang="en-US" altLang="en-US" dirty="0" err="1">
                <a:solidFill>
                  <a:srgbClr val="FFFFFF"/>
                </a:solidFill>
                <a:latin typeface="+mn-lt"/>
              </a:rPr>
              <a:t>Assmann</a:t>
            </a:r>
            <a:r>
              <a:rPr lang="en-US" altLang="en-US" dirty="0">
                <a:solidFill>
                  <a:srgbClr val="FFFFFF"/>
                </a:solidFill>
                <a:latin typeface="+mn-lt"/>
              </a:rPr>
              <a:t>)?</a:t>
            </a:r>
          </a:p>
          <a:p>
            <a:pPr marL="285750" indent="-285750">
              <a:buFont typeface="Arial" panose="020B0604020202020204" pitchFamily="34" charset="0"/>
              <a:buChar char="•"/>
            </a:pPr>
            <a:endParaRPr lang="en-US" dirty="0">
              <a:solidFill>
                <a:srgbClr val="FFFFFF"/>
              </a:solidFill>
              <a:latin typeface="+mn-lt"/>
            </a:endParaRPr>
          </a:p>
          <a:p>
            <a:pPr marL="285750" indent="-285750">
              <a:buFont typeface="Arial" panose="020B0604020202020204" pitchFamily="34" charset="0"/>
              <a:buChar char="•"/>
            </a:pPr>
            <a:r>
              <a:rPr lang="en-US" dirty="0">
                <a:solidFill>
                  <a:srgbClr val="FFFFFF"/>
                </a:solidFill>
                <a:latin typeface="+mn-lt"/>
              </a:rPr>
              <a:t>And if canons aid ‘</a:t>
            </a:r>
            <a:r>
              <a:rPr lang="en-US" altLang="en-US" dirty="0">
                <a:latin typeface="+mn-lt"/>
              </a:rPr>
              <a:t>the formation and confirmation of individual and group identity’ (</a:t>
            </a:r>
            <a:r>
              <a:rPr lang="en-US" altLang="en-US" dirty="0" err="1">
                <a:latin typeface="+mn-lt"/>
              </a:rPr>
              <a:t>Locher</a:t>
            </a:r>
            <a:r>
              <a:rPr lang="en-US" altLang="en-US" dirty="0">
                <a:latin typeface="+mn-lt"/>
              </a:rPr>
              <a:t>) are groups / cultures / societies comprised of single, coherent sets of values?</a:t>
            </a:r>
            <a:endParaRPr lang="en-US" dirty="0">
              <a:latin typeface="+mn-lt"/>
            </a:endParaRP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endParaRPr lang="en-US" dirty="0">
              <a:latin typeface="+mn-lt"/>
            </a:endParaRPr>
          </a:p>
        </p:txBody>
      </p:sp>
    </p:spTree>
    <p:extLst>
      <p:ext uri="{BB962C8B-B14F-4D97-AF65-F5344CB8AC3E}">
        <p14:creationId xmlns:p14="http://schemas.microsoft.com/office/powerpoint/2010/main" val="374452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7106" name="TextBox 2">
            <a:extLst>
              <a:ext uri="{FF2B5EF4-FFF2-40B4-BE49-F238E27FC236}">
                <a16:creationId xmlns:a16="http://schemas.microsoft.com/office/drawing/2014/main" id="{4C370515-B835-F74E-83FF-FF3D1711362A}"/>
              </a:ext>
            </a:extLst>
          </p:cNvPr>
          <p:cNvSpPr txBox="1">
            <a:spLocks noChangeArrowheads="1"/>
          </p:cNvSpPr>
          <p:nvPr/>
        </p:nvSpPr>
        <p:spPr bwMode="auto">
          <a:xfrm>
            <a:off x="533400" y="381000"/>
            <a:ext cx="7848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t>Perhaps it is no accident that it was in the USA that the idea of the canon was first challenged …..</a:t>
            </a:r>
          </a:p>
        </p:txBody>
      </p:sp>
      <p:pic>
        <p:nvPicPr>
          <p:cNvPr id="47108" name="Picture 4">
            <a:extLst>
              <a:ext uri="{FF2B5EF4-FFF2-40B4-BE49-F238E27FC236}">
                <a16:creationId xmlns:a16="http://schemas.microsoft.com/office/drawing/2014/main" id="{EABC6D4C-30B1-3B48-829B-2044A0947A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2124" y="1494660"/>
            <a:ext cx="3750734" cy="2109788"/>
          </a:xfrm>
          <a:prstGeom prst="rect">
            <a:avLst/>
          </a:prstGeom>
          <a:noFill/>
          <a:extLst>
            <a:ext uri="{909E8E84-426E-40DD-AFC4-6F175D3DCCD1}">
              <a14:hiddenFill xmlns:a14="http://schemas.microsoft.com/office/drawing/2010/main">
                <a:solidFill>
                  <a:srgbClr val="FFFFFF"/>
                </a:solidFill>
              </a14:hiddenFill>
            </a:ext>
          </a:extLst>
        </p:spPr>
      </p:pic>
      <p:pic>
        <p:nvPicPr>
          <p:cNvPr id="47110" name="Picture 6" descr="Jean-Michel Basquiat XXL">
            <a:extLst>
              <a:ext uri="{FF2B5EF4-FFF2-40B4-BE49-F238E27FC236}">
                <a16:creationId xmlns:a16="http://schemas.microsoft.com/office/drawing/2014/main" id="{CF0FA0FF-A510-7C4D-933E-52094A6AC9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33" t="5140" r="3333" b="5140"/>
          <a:stretch/>
        </p:blipFill>
        <p:spPr bwMode="auto">
          <a:xfrm>
            <a:off x="5112124" y="3804895"/>
            <a:ext cx="3750734" cy="2411187"/>
          </a:xfrm>
          <a:prstGeom prst="rect">
            <a:avLst/>
          </a:prstGeom>
          <a:noFill/>
          <a:extLst>
            <a:ext uri="{909E8E84-426E-40DD-AFC4-6F175D3DCCD1}">
              <a14:hiddenFill xmlns:a14="http://schemas.microsoft.com/office/drawing/2010/main">
                <a:solidFill>
                  <a:srgbClr val="FFFFFF"/>
                </a:solidFill>
              </a14:hiddenFill>
            </a:ext>
          </a:extLst>
        </p:spPr>
      </p:pic>
      <p:pic>
        <p:nvPicPr>
          <p:cNvPr id="47112" name="Picture 8">
            <a:extLst>
              <a:ext uri="{FF2B5EF4-FFF2-40B4-BE49-F238E27FC236}">
                <a16:creationId xmlns:a16="http://schemas.microsoft.com/office/drawing/2014/main" id="{C437DA0A-9728-0C4B-80E5-3D944A9B4E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023" y="1494660"/>
            <a:ext cx="2239227" cy="33646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36A19D0-0C36-B944-A3C1-B593D50C06E5}"/>
              </a:ext>
            </a:extLst>
          </p:cNvPr>
          <p:cNvSpPr txBox="1"/>
          <p:nvPr/>
        </p:nvSpPr>
        <p:spPr>
          <a:xfrm>
            <a:off x="546847" y="5029200"/>
            <a:ext cx="4406153" cy="1200329"/>
          </a:xfrm>
          <a:prstGeom prst="rect">
            <a:avLst/>
          </a:prstGeom>
          <a:noFill/>
        </p:spPr>
        <p:txBody>
          <a:bodyPr wrap="square" rtlCol="0">
            <a:spAutoFit/>
          </a:bodyPr>
          <a:lstStyle/>
          <a:p>
            <a:r>
              <a:rPr lang="en-US" dirty="0"/>
              <a:t>Clockwise from left:</a:t>
            </a:r>
          </a:p>
          <a:p>
            <a:endParaRPr lang="en-US" dirty="0"/>
          </a:p>
          <a:p>
            <a:r>
              <a:rPr lang="en-US" dirty="0"/>
              <a:t>Cindy Sherman, Jimmie Durham, Robert Judy Chicago, Jean-Michel Basquiat </a:t>
            </a:r>
          </a:p>
        </p:txBody>
      </p:sp>
      <p:pic>
        <p:nvPicPr>
          <p:cNvPr id="47118" name="Picture 14">
            <a:extLst>
              <a:ext uri="{FF2B5EF4-FFF2-40B4-BE49-F238E27FC236}">
                <a16:creationId xmlns:a16="http://schemas.microsoft.com/office/drawing/2014/main" id="{D1DA69BF-BCB3-C047-9B78-71DC9B8F46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963" y="1496635"/>
            <a:ext cx="2041363" cy="34075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6114B-551D-6942-9B42-19B8A15F8744}"/>
              </a:ext>
            </a:extLst>
          </p:cNvPr>
          <p:cNvSpPr>
            <a:spLocks noGrp="1"/>
          </p:cNvSpPr>
          <p:nvPr>
            <p:ph type="title"/>
          </p:nvPr>
        </p:nvSpPr>
        <p:spPr/>
        <p:txBody>
          <a:bodyPr/>
          <a:lstStyle/>
          <a:p>
            <a:pPr>
              <a:defRPr/>
            </a:pPr>
            <a:r>
              <a:rPr lang="en-US" dirty="0"/>
              <a:t>The canon and its exclusions</a:t>
            </a:r>
          </a:p>
        </p:txBody>
      </p:sp>
      <p:sp>
        <p:nvSpPr>
          <p:cNvPr id="3" name="Text Placeholder 2">
            <a:extLst>
              <a:ext uri="{FF2B5EF4-FFF2-40B4-BE49-F238E27FC236}">
                <a16:creationId xmlns:a16="http://schemas.microsoft.com/office/drawing/2014/main" id="{5650F919-BFDE-9149-B0E0-11D1AD632504}"/>
              </a:ext>
            </a:extLst>
          </p:cNvPr>
          <p:cNvSpPr>
            <a:spLocks noGrp="1"/>
          </p:cNvSpPr>
          <p:nvPr>
            <p:ph type="body" idx="1"/>
          </p:nvPr>
        </p:nvSpPr>
        <p:spPr/>
        <p:txBody>
          <a:bodyPr/>
          <a:lstStyle/>
          <a:p>
            <a:pPr>
              <a:buFont typeface="Arial" charset="0"/>
              <a:buNone/>
              <a:defRPr/>
            </a:pP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576B4E-81BB-A949-A86F-5FA09C11C83F}"/>
              </a:ext>
            </a:extLst>
          </p:cNvPr>
          <p:cNvSpPr txBox="1"/>
          <p:nvPr/>
        </p:nvSpPr>
        <p:spPr>
          <a:xfrm>
            <a:off x="685800" y="1997839"/>
            <a:ext cx="7772400" cy="2862322"/>
          </a:xfrm>
          <a:prstGeom prst="rect">
            <a:avLst/>
          </a:prstGeom>
          <a:noFill/>
        </p:spPr>
        <p:txBody>
          <a:bodyPr wrap="square" rtlCol="0">
            <a:spAutoFit/>
          </a:bodyPr>
          <a:lstStyle/>
          <a:p>
            <a:r>
              <a:rPr lang="en-US" dirty="0"/>
              <a:t>So, </a:t>
            </a:r>
            <a:r>
              <a:rPr lang="en-US" i="1" dirty="0"/>
              <a:t>if</a:t>
            </a:r>
            <a:r>
              <a:rPr lang="en-US" dirty="0"/>
              <a:t> the character of the canon is to be criticized because:</a:t>
            </a:r>
          </a:p>
          <a:p>
            <a:endParaRPr lang="en-US" dirty="0"/>
          </a:p>
          <a:p>
            <a:r>
              <a:rPr lang="en-US" dirty="0"/>
              <a:t>…. it is </a:t>
            </a:r>
            <a:r>
              <a:rPr lang="en-US" i="1" dirty="0"/>
              <a:t>not </a:t>
            </a:r>
            <a:r>
              <a:rPr lang="en-US" dirty="0"/>
              <a:t>as universal as its proponents believe</a:t>
            </a:r>
          </a:p>
          <a:p>
            <a:endParaRPr lang="en-US" dirty="0"/>
          </a:p>
          <a:p>
            <a:r>
              <a:rPr lang="en-US" dirty="0"/>
              <a:t>… is it based on a set of values that are a matter of fait</a:t>
            </a:r>
          </a:p>
          <a:p>
            <a:endParaRPr lang="en-US" dirty="0"/>
          </a:p>
          <a:p>
            <a:r>
              <a:rPr lang="en-US" dirty="0"/>
              <a:t> … its values involve exclusions ....</a:t>
            </a:r>
          </a:p>
          <a:p>
            <a:endParaRPr lang="en-US" dirty="0"/>
          </a:p>
          <a:p>
            <a:r>
              <a:rPr lang="en-US" dirty="0"/>
              <a:t>Is the solution merely to expand it to be less exclusive / more inclusive ? </a:t>
            </a:r>
          </a:p>
          <a:p>
            <a:endParaRPr lang="en-US" dirty="0"/>
          </a:p>
        </p:txBody>
      </p:sp>
    </p:spTree>
    <p:extLst>
      <p:ext uri="{BB962C8B-B14F-4D97-AF65-F5344CB8AC3E}">
        <p14:creationId xmlns:p14="http://schemas.microsoft.com/office/powerpoint/2010/main" val="27749989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2769" name="Picture 1">
            <a:extLst>
              <a:ext uri="{FF2B5EF4-FFF2-40B4-BE49-F238E27FC236}">
                <a16:creationId xmlns:a16="http://schemas.microsoft.com/office/drawing/2014/main" id="{611B25A5-C425-7147-A28D-41656DCDE6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723" y="864222"/>
            <a:ext cx="2881524"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TextBox 2">
            <a:extLst>
              <a:ext uri="{FF2B5EF4-FFF2-40B4-BE49-F238E27FC236}">
                <a16:creationId xmlns:a16="http://schemas.microsoft.com/office/drawing/2014/main" id="{9CEA96A7-F93A-5A42-AB59-E62748131577}"/>
              </a:ext>
            </a:extLst>
          </p:cNvPr>
          <p:cNvSpPr txBox="1">
            <a:spLocks noChangeArrowheads="1"/>
          </p:cNvSpPr>
          <p:nvPr/>
        </p:nvSpPr>
        <p:spPr bwMode="auto">
          <a:xfrm>
            <a:off x="228600" y="5638800"/>
            <a:ext cx="2743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dirty="0">
                <a:latin typeface="+mn-lt"/>
              </a:rPr>
              <a:t>Raphael </a:t>
            </a:r>
          </a:p>
          <a:p>
            <a:pPr algn="ctr" eaLnBrk="1" hangingPunct="1"/>
            <a:r>
              <a:rPr lang="en-US" altLang="en-US" sz="1800" dirty="0">
                <a:latin typeface="+mn-lt"/>
              </a:rPr>
              <a:t>Transfiguration (1516-20)</a:t>
            </a:r>
          </a:p>
        </p:txBody>
      </p:sp>
      <p:pic>
        <p:nvPicPr>
          <p:cNvPr id="4" name="Picture 1">
            <a:extLst>
              <a:ext uri="{FF2B5EF4-FFF2-40B4-BE49-F238E27FC236}">
                <a16:creationId xmlns:a16="http://schemas.microsoft.com/office/drawing/2014/main" id="{EF424065-A1B6-974C-AC3F-C64BAA7AC1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26150" y="864222"/>
            <a:ext cx="31178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4F963A2-14B2-5F49-AC16-28CCCE92B51E}"/>
              </a:ext>
            </a:extLst>
          </p:cNvPr>
          <p:cNvSpPr/>
          <p:nvPr/>
        </p:nvSpPr>
        <p:spPr>
          <a:xfrm>
            <a:off x="5980168" y="5638799"/>
            <a:ext cx="3048000" cy="646331"/>
          </a:xfrm>
          <a:prstGeom prst="rect">
            <a:avLst/>
          </a:prstGeom>
        </p:spPr>
        <p:txBody>
          <a:bodyPr wrap="square">
            <a:spAutoFit/>
          </a:bodyPr>
          <a:lstStyle/>
          <a:p>
            <a:pPr algn="ctr" eaLnBrk="1" hangingPunct="1"/>
            <a:r>
              <a:rPr lang="en-US" altLang="en-US" sz="1800" dirty="0">
                <a:latin typeface="+mn-lt"/>
              </a:rPr>
              <a:t>Albrecht </a:t>
            </a:r>
            <a:r>
              <a:rPr lang="en-US" altLang="en-US" sz="1800" dirty="0" err="1">
                <a:latin typeface="+mn-lt"/>
              </a:rPr>
              <a:t>Dürer</a:t>
            </a:r>
            <a:r>
              <a:rPr lang="en-US" altLang="en-US" sz="1800" dirty="0">
                <a:latin typeface="+mn-lt"/>
              </a:rPr>
              <a:t>, </a:t>
            </a:r>
          </a:p>
          <a:p>
            <a:pPr algn="ctr" eaLnBrk="1" hangingPunct="1"/>
            <a:r>
              <a:rPr lang="en-US" altLang="en-US" sz="1800" dirty="0">
                <a:latin typeface="+mn-lt"/>
              </a:rPr>
              <a:t>Self Portrait (1500)  </a:t>
            </a:r>
          </a:p>
        </p:txBody>
      </p:sp>
      <p:pic>
        <p:nvPicPr>
          <p:cNvPr id="6" name="Picture 1">
            <a:extLst>
              <a:ext uri="{FF2B5EF4-FFF2-40B4-BE49-F238E27FC236}">
                <a16:creationId xmlns:a16="http://schemas.microsoft.com/office/drawing/2014/main" id="{8E2D111B-C871-D146-A1A0-84F4AD34B4C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31228" y="864222"/>
            <a:ext cx="294894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ADC77CE-BDF7-4645-A895-2DC9CFE8D1E2}"/>
              </a:ext>
            </a:extLst>
          </p:cNvPr>
          <p:cNvSpPr/>
          <p:nvPr/>
        </p:nvSpPr>
        <p:spPr>
          <a:xfrm>
            <a:off x="3163833" y="5611033"/>
            <a:ext cx="2881524" cy="646331"/>
          </a:xfrm>
          <a:prstGeom prst="rect">
            <a:avLst/>
          </a:prstGeom>
        </p:spPr>
        <p:txBody>
          <a:bodyPr wrap="square">
            <a:spAutoFit/>
          </a:bodyPr>
          <a:lstStyle/>
          <a:p>
            <a:pPr algn="ctr" eaLnBrk="1" hangingPunct="1"/>
            <a:r>
              <a:rPr lang="en-US" altLang="en-US" sz="1800" dirty="0">
                <a:latin typeface="+mn-lt"/>
              </a:rPr>
              <a:t>Ernst Ludwig Kirchner</a:t>
            </a:r>
          </a:p>
          <a:p>
            <a:pPr algn="ctr" eaLnBrk="1" hangingPunct="1"/>
            <a:r>
              <a:rPr lang="en-US" altLang="en-US" sz="1800" dirty="0">
                <a:latin typeface="+mn-lt"/>
              </a:rPr>
              <a:t>Berlin Street Scene (1914)</a:t>
            </a:r>
            <a:endParaRPr lang="en-US" dirty="0">
              <a:latin typeface="+mn-l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44033" name="Picture 1">
            <a:extLst>
              <a:ext uri="{FF2B5EF4-FFF2-40B4-BE49-F238E27FC236}">
                <a16:creationId xmlns:a16="http://schemas.microsoft.com/office/drawing/2014/main" id="{D5345B9D-4CEF-5044-B8A4-64D6702BB5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4098" y="125879"/>
            <a:ext cx="5024718" cy="357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TextBox 2">
            <a:extLst>
              <a:ext uri="{FF2B5EF4-FFF2-40B4-BE49-F238E27FC236}">
                <a16:creationId xmlns:a16="http://schemas.microsoft.com/office/drawing/2014/main" id="{EDC750AD-63E0-D442-8C20-37345C9E1607}"/>
              </a:ext>
            </a:extLst>
          </p:cNvPr>
          <p:cNvSpPr txBox="1">
            <a:spLocks noChangeArrowheads="1"/>
          </p:cNvSpPr>
          <p:nvPr/>
        </p:nvSpPr>
        <p:spPr bwMode="auto">
          <a:xfrm>
            <a:off x="64970" y="3962400"/>
            <a:ext cx="3243007"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latin typeface="+mn-lt"/>
              </a:rPr>
              <a:t>L: Romare Bearden, The Dove (1964)</a:t>
            </a:r>
          </a:p>
          <a:p>
            <a:pPr eaLnBrk="1" hangingPunct="1"/>
            <a:endParaRPr lang="en-US" altLang="en-US" sz="1800" dirty="0">
              <a:latin typeface="+mn-lt"/>
            </a:endParaRPr>
          </a:p>
          <a:p>
            <a:pPr eaLnBrk="1" hangingPunct="1"/>
            <a:r>
              <a:rPr lang="en-US" altLang="en-US" sz="1800" dirty="0">
                <a:latin typeface="+mn-lt"/>
              </a:rPr>
              <a:t>UR: </a:t>
            </a:r>
            <a:r>
              <a:rPr lang="en-US" altLang="en-US" sz="1800" dirty="0" err="1">
                <a:latin typeface="+mn-lt"/>
              </a:rPr>
              <a:t>Jenő</a:t>
            </a:r>
            <a:r>
              <a:rPr lang="en-US" altLang="en-US" sz="1800" dirty="0">
                <a:latin typeface="+mn-lt"/>
              </a:rPr>
              <a:t> </a:t>
            </a:r>
            <a:r>
              <a:rPr lang="en-US" altLang="en-US" sz="1800" dirty="0" err="1">
                <a:latin typeface="+mn-lt"/>
              </a:rPr>
              <a:t>Krón</a:t>
            </a:r>
            <a:r>
              <a:rPr lang="en-US" altLang="en-US" sz="1800" dirty="0">
                <a:latin typeface="+mn-lt"/>
              </a:rPr>
              <a:t>, The Wounded (1919-20)</a:t>
            </a:r>
          </a:p>
          <a:p>
            <a:pPr eaLnBrk="1" hangingPunct="1"/>
            <a:endParaRPr lang="en-US" altLang="en-US" sz="1800" dirty="0">
              <a:latin typeface="+mn-lt"/>
            </a:endParaRPr>
          </a:p>
          <a:p>
            <a:pPr eaLnBrk="1" hangingPunct="1"/>
            <a:r>
              <a:rPr lang="en-US" altLang="en-US" sz="1800" dirty="0">
                <a:latin typeface="+mn-lt"/>
              </a:rPr>
              <a:t>LR: Lee Krasner – Celebration (1960)</a:t>
            </a:r>
            <a:endParaRPr lang="en-US" sz="1800" dirty="0">
              <a:latin typeface="+mn-lt"/>
            </a:endParaRPr>
          </a:p>
          <a:p>
            <a:pPr eaLnBrk="1" hangingPunct="1"/>
            <a:endParaRPr lang="en-US" altLang="en-US" sz="1800" dirty="0">
              <a:latin typeface="+mn-lt"/>
            </a:endParaRPr>
          </a:p>
        </p:txBody>
      </p:sp>
      <p:pic>
        <p:nvPicPr>
          <p:cNvPr id="4" name="Picture 1">
            <a:extLst>
              <a:ext uri="{FF2B5EF4-FFF2-40B4-BE49-F238E27FC236}">
                <a16:creationId xmlns:a16="http://schemas.microsoft.com/office/drawing/2014/main" id="{4D0DE493-DDC3-BE47-91CE-6E87B7E88D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905883"/>
            <a:ext cx="5623136" cy="2839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a:extLst>
              <a:ext uri="{FF2B5EF4-FFF2-40B4-BE49-F238E27FC236}">
                <a16:creationId xmlns:a16="http://schemas.microsoft.com/office/drawing/2014/main" id="{3E438343-8500-514F-9ABA-95C9CAADBE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30362"/>
            <a:ext cx="2823902" cy="35774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9B0BF3-9987-F94D-B26F-071052023CE3}"/>
              </a:ext>
            </a:extLst>
          </p:cNvPr>
          <p:cNvSpPr txBox="1"/>
          <p:nvPr/>
        </p:nvSpPr>
        <p:spPr>
          <a:xfrm>
            <a:off x="552450" y="471946"/>
            <a:ext cx="8039100" cy="1200329"/>
          </a:xfrm>
          <a:prstGeom prst="rect">
            <a:avLst/>
          </a:prstGeom>
          <a:noFill/>
        </p:spPr>
        <p:txBody>
          <a:bodyPr wrap="square" rtlCol="0">
            <a:spAutoFit/>
          </a:bodyPr>
          <a:lstStyle/>
          <a:p>
            <a:r>
              <a:rPr lang="en-US" dirty="0"/>
              <a:t>Answer …. Not necessarily, if we take Griselda Pollock’s criticisms </a:t>
            </a:r>
            <a:r>
              <a:rPr lang="en-US" dirty="0" err="1"/>
              <a:t>seriousl</a:t>
            </a:r>
            <a:endParaRPr lang="en-US" dirty="0"/>
          </a:p>
          <a:p>
            <a:endParaRPr lang="en-US" dirty="0"/>
          </a:p>
          <a:p>
            <a:endParaRPr lang="en-US" dirty="0"/>
          </a:p>
          <a:p>
            <a:endParaRPr lang="en-US" dirty="0"/>
          </a:p>
        </p:txBody>
      </p:sp>
      <p:pic>
        <p:nvPicPr>
          <p:cNvPr id="3" name="Picture 2">
            <a:extLst>
              <a:ext uri="{FF2B5EF4-FFF2-40B4-BE49-F238E27FC236}">
                <a16:creationId xmlns:a16="http://schemas.microsoft.com/office/drawing/2014/main" id="{974701CF-9646-F045-9977-FE35E09EF94A}"/>
              </a:ext>
            </a:extLst>
          </p:cNvPr>
          <p:cNvPicPr>
            <a:picLocks noChangeAspect="1"/>
          </p:cNvPicPr>
          <p:nvPr/>
        </p:nvPicPr>
        <p:blipFill>
          <a:blip r:embed="rId2"/>
          <a:stretch>
            <a:fillRect/>
          </a:stretch>
        </p:blipFill>
        <p:spPr>
          <a:xfrm>
            <a:off x="744070" y="1215293"/>
            <a:ext cx="7467600" cy="1899942"/>
          </a:xfrm>
          <a:prstGeom prst="rect">
            <a:avLst/>
          </a:prstGeom>
        </p:spPr>
      </p:pic>
      <p:sp>
        <p:nvSpPr>
          <p:cNvPr id="4" name="TextBox 3">
            <a:extLst>
              <a:ext uri="{FF2B5EF4-FFF2-40B4-BE49-F238E27FC236}">
                <a16:creationId xmlns:a16="http://schemas.microsoft.com/office/drawing/2014/main" id="{1C7F8B43-72B4-AF40-9EE7-F6057B8F37B3}"/>
              </a:ext>
            </a:extLst>
          </p:cNvPr>
          <p:cNvSpPr txBox="1"/>
          <p:nvPr/>
        </p:nvSpPr>
        <p:spPr>
          <a:xfrm>
            <a:off x="744070" y="3429000"/>
            <a:ext cx="7467600" cy="369332"/>
          </a:xfrm>
          <a:prstGeom prst="rect">
            <a:avLst/>
          </a:prstGeom>
          <a:noFill/>
        </p:spPr>
        <p:txBody>
          <a:bodyPr wrap="square" rtlCol="0">
            <a:spAutoFit/>
          </a:bodyPr>
          <a:lstStyle/>
          <a:p>
            <a:r>
              <a:rPr lang="en-US" dirty="0"/>
              <a:t>Pollock, </a:t>
            </a:r>
            <a:r>
              <a:rPr lang="en-US" i="1" dirty="0"/>
              <a:t>Differencing the Canon </a:t>
            </a:r>
            <a:r>
              <a:rPr lang="en-US" dirty="0"/>
              <a:t>(London, 1999) p. 9 </a:t>
            </a:r>
          </a:p>
        </p:txBody>
      </p:sp>
      <p:pic>
        <p:nvPicPr>
          <p:cNvPr id="5" name="Picture 4">
            <a:extLst>
              <a:ext uri="{FF2B5EF4-FFF2-40B4-BE49-F238E27FC236}">
                <a16:creationId xmlns:a16="http://schemas.microsoft.com/office/drawing/2014/main" id="{731F3BFD-019F-1E4F-BA8C-35413259ACF7}"/>
              </a:ext>
            </a:extLst>
          </p:cNvPr>
          <p:cNvPicPr>
            <a:picLocks noChangeAspect="1"/>
          </p:cNvPicPr>
          <p:nvPr/>
        </p:nvPicPr>
        <p:blipFill>
          <a:blip r:embed="rId3"/>
          <a:stretch>
            <a:fillRect/>
          </a:stretch>
        </p:blipFill>
        <p:spPr>
          <a:xfrm>
            <a:off x="744071" y="4087780"/>
            <a:ext cx="7467600" cy="2238680"/>
          </a:xfrm>
          <a:prstGeom prst="rect">
            <a:avLst/>
          </a:prstGeom>
        </p:spPr>
      </p:pic>
    </p:spTree>
    <p:extLst>
      <p:ext uri="{BB962C8B-B14F-4D97-AF65-F5344CB8AC3E}">
        <p14:creationId xmlns:p14="http://schemas.microsoft.com/office/powerpoint/2010/main" val="24500797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188412-114D-2A47-8B8D-37C8C9A326C4}"/>
              </a:ext>
            </a:extLst>
          </p:cNvPr>
          <p:cNvPicPr>
            <a:picLocks noChangeAspect="1"/>
          </p:cNvPicPr>
          <p:nvPr/>
        </p:nvPicPr>
        <p:blipFill>
          <a:blip r:embed="rId2"/>
          <a:stretch>
            <a:fillRect/>
          </a:stretch>
        </p:blipFill>
        <p:spPr>
          <a:xfrm>
            <a:off x="990600" y="503027"/>
            <a:ext cx="5740399" cy="1028325"/>
          </a:xfrm>
          <a:prstGeom prst="rect">
            <a:avLst/>
          </a:prstGeom>
        </p:spPr>
      </p:pic>
      <p:sp>
        <p:nvSpPr>
          <p:cNvPr id="3" name="Rectangle 2">
            <a:extLst>
              <a:ext uri="{FF2B5EF4-FFF2-40B4-BE49-F238E27FC236}">
                <a16:creationId xmlns:a16="http://schemas.microsoft.com/office/drawing/2014/main" id="{512A05D8-9B69-AA42-9310-93DE5ACCB4BA}"/>
              </a:ext>
            </a:extLst>
          </p:cNvPr>
          <p:cNvSpPr/>
          <p:nvPr/>
        </p:nvSpPr>
        <p:spPr>
          <a:xfrm>
            <a:off x="914400" y="1820198"/>
            <a:ext cx="6934200" cy="369332"/>
          </a:xfrm>
          <a:prstGeom prst="rect">
            <a:avLst/>
          </a:prstGeom>
        </p:spPr>
        <p:txBody>
          <a:bodyPr wrap="square">
            <a:spAutoFit/>
          </a:bodyPr>
          <a:lstStyle/>
          <a:p>
            <a:r>
              <a:rPr lang="en-US" dirty="0"/>
              <a:t>Pollock, </a:t>
            </a:r>
            <a:r>
              <a:rPr lang="en-US" i="1" dirty="0"/>
              <a:t>Differencing the Canon </a:t>
            </a:r>
            <a:r>
              <a:rPr lang="en-US" dirty="0"/>
              <a:t>(London, 1999) p. 12 </a:t>
            </a:r>
          </a:p>
        </p:txBody>
      </p:sp>
      <p:pic>
        <p:nvPicPr>
          <p:cNvPr id="4" name="Picture 3">
            <a:extLst>
              <a:ext uri="{FF2B5EF4-FFF2-40B4-BE49-F238E27FC236}">
                <a16:creationId xmlns:a16="http://schemas.microsoft.com/office/drawing/2014/main" id="{C7D2ADD1-0966-B64B-A678-24223A8C21E5}"/>
              </a:ext>
            </a:extLst>
          </p:cNvPr>
          <p:cNvPicPr>
            <a:picLocks noChangeAspect="1"/>
          </p:cNvPicPr>
          <p:nvPr/>
        </p:nvPicPr>
        <p:blipFill>
          <a:blip r:embed="rId3"/>
          <a:stretch>
            <a:fillRect/>
          </a:stretch>
        </p:blipFill>
        <p:spPr>
          <a:xfrm>
            <a:off x="990600" y="2366392"/>
            <a:ext cx="5791200" cy="452438"/>
          </a:xfrm>
          <a:prstGeom prst="rect">
            <a:avLst/>
          </a:prstGeom>
        </p:spPr>
      </p:pic>
      <p:sp>
        <p:nvSpPr>
          <p:cNvPr id="5" name="Rectangle 4">
            <a:extLst>
              <a:ext uri="{FF2B5EF4-FFF2-40B4-BE49-F238E27FC236}">
                <a16:creationId xmlns:a16="http://schemas.microsoft.com/office/drawing/2014/main" id="{BE7B19F6-22CC-EB48-B381-D2199CF6E963}"/>
              </a:ext>
            </a:extLst>
          </p:cNvPr>
          <p:cNvSpPr/>
          <p:nvPr/>
        </p:nvSpPr>
        <p:spPr>
          <a:xfrm>
            <a:off x="941294" y="3059668"/>
            <a:ext cx="6629401" cy="369332"/>
          </a:xfrm>
          <a:prstGeom prst="rect">
            <a:avLst/>
          </a:prstGeom>
        </p:spPr>
        <p:txBody>
          <a:bodyPr wrap="square">
            <a:spAutoFit/>
          </a:bodyPr>
          <a:lstStyle/>
          <a:p>
            <a:r>
              <a:rPr lang="en-US" dirty="0"/>
              <a:t>Pollock, </a:t>
            </a:r>
            <a:r>
              <a:rPr lang="en-US" i="1" dirty="0"/>
              <a:t>Differencing the Canon </a:t>
            </a:r>
            <a:r>
              <a:rPr lang="en-US" dirty="0"/>
              <a:t>(London, 1999) p. 13 </a:t>
            </a:r>
          </a:p>
        </p:txBody>
      </p:sp>
      <p:pic>
        <p:nvPicPr>
          <p:cNvPr id="6" name="Picture 5">
            <a:extLst>
              <a:ext uri="{FF2B5EF4-FFF2-40B4-BE49-F238E27FC236}">
                <a16:creationId xmlns:a16="http://schemas.microsoft.com/office/drawing/2014/main" id="{E764DC5C-C3CC-F949-9EEC-34A2A674A9B8}"/>
              </a:ext>
            </a:extLst>
          </p:cNvPr>
          <p:cNvPicPr>
            <a:picLocks noChangeAspect="1"/>
          </p:cNvPicPr>
          <p:nvPr/>
        </p:nvPicPr>
        <p:blipFill>
          <a:blip r:embed="rId4"/>
          <a:stretch>
            <a:fillRect/>
          </a:stretch>
        </p:blipFill>
        <p:spPr>
          <a:xfrm>
            <a:off x="990600" y="3581400"/>
            <a:ext cx="5842000" cy="2565400"/>
          </a:xfrm>
          <a:prstGeom prst="rect">
            <a:avLst/>
          </a:prstGeom>
        </p:spPr>
      </p:pic>
      <p:sp>
        <p:nvSpPr>
          <p:cNvPr id="8" name="Rectangle 7">
            <a:extLst>
              <a:ext uri="{FF2B5EF4-FFF2-40B4-BE49-F238E27FC236}">
                <a16:creationId xmlns:a16="http://schemas.microsoft.com/office/drawing/2014/main" id="{291A0A60-36AC-954A-AFBC-142052F51D62}"/>
              </a:ext>
            </a:extLst>
          </p:cNvPr>
          <p:cNvSpPr/>
          <p:nvPr/>
        </p:nvSpPr>
        <p:spPr>
          <a:xfrm>
            <a:off x="941294" y="6299200"/>
            <a:ext cx="6450106" cy="369332"/>
          </a:xfrm>
          <a:prstGeom prst="rect">
            <a:avLst/>
          </a:prstGeom>
        </p:spPr>
        <p:txBody>
          <a:bodyPr wrap="square">
            <a:spAutoFit/>
          </a:bodyPr>
          <a:lstStyle/>
          <a:p>
            <a:r>
              <a:rPr lang="en-US" dirty="0"/>
              <a:t>Pollock, </a:t>
            </a:r>
            <a:r>
              <a:rPr lang="en-US" i="1" dirty="0"/>
              <a:t>Differencing the Canon </a:t>
            </a:r>
            <a:r>
              <a:rPr lang="en-US" dirty="0"/>
              <a:t>(London, 1999) p. 14 </a:t>
            </a:r>
          </a:p>
        </p:txBody>
      </p:sp>
    </p:spTree>
    <p:extLst>
      <p:ext uri="{BB962C8B-B14F-4D97-AF65-F5344CB8AC3E}">
        <p14:creationId xmlns:p14="http://schemas.microsoft.com/office/powerpoint/2010/main" val="753187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81922" name="Picture 2">
            <a:extLst>
              <a:ext uri="{FF2B5EF4-FFF2-40B4-BE49-F238E27FC236}">
                <a16:creationId xmlns:a16="http://schemas.microsoft.com/office/drawing/2014/main" id="{7D944F9E-BCD8-6248-BF89-7CAD81AC1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4CA526-ACC5-1F47-9FDA-313FB5CEBB9E}"/>
              </a:ext>
            </a:extLst>
          </p:cNvPr>
          <p:cNvSpPr txBox="1"/>
          <p:nvPr/>
        </p:nvSpPr>
        <p:spPr>
          <a:xfrm>
            <a:off x="5562600" y="5638800"/>
            <a:ext cx="3276600" cy="923330"/>
          </a:xfrm>
          <a:prstGeom prst="rect">
            <a:avLst/>
          </a:prstGeom>
          <a:noFill/>
        </p:spPr>
        <p:txBody>
          <a:bodyPr wrap="square" rtlCol="0">
            <a:spAutoFit/>
          </a:bodyPr>
          <a:lstStyle/>
          <a:p>
            <a:r>
              <a:rPr lang="en-US" dirty="0">
                <a:latin typeface="+mn-lt"/>
              </a:rPr>
              <a:t>Harold Bloom</a:t>
            </a:r>
          </a:p>
          <a:p>
            <a:r>
              <a:rPr lang="en-US" i="1" dirty="0">
                <a:latin typeface="+mn-lt"/>
              </a:rPr>
              <a:t>The Western Canon </a:t>
            </a:r>
            <a:r>
              <a:rPr lang="en-US" dirty="0">
                <a:latin typeface="+mn-lt"/>
              </a:rPr>
              <a:t>(New York, 1994) p. 527</a:t>
            </a:r>
            <a:endParaRPr lang="en-US" i="1" dirty="0">
              <a:latin typeface="+mn-lt"/>
            </a:endParaRPr>
          </a:p>
        </p:txBody>
      </p:sp>
      <p:pic>
        <p:nvPicPr>
          <p:cNvPr id="81924" name="Picture 4">
            <a:extLst>
              <a:ext uri="{FF2B5EF4-FFF2-40B4-BE49-F238E27FC236}">
                <a16:creationId xmlns:a16="http://schemas.microsoft.com/office/drawing/2014/main" id="{8E12E72B-C1E0-5D4F-8CE1-00971529C8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799" y="152400"/>
            <a:ext cx="4189091"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4993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84994" name="Picture 2">
            <a:extLst>
              <a:ext uri="{FF2B5EF4-FFF2-40B4-BE49-F238E27FC236}">
                <a16:creationId xmlns:a16="http://schemas.microsoft.com/office/drawing/2014/main" id="{B463C7D1-54C9-874A-8FA7-A87E5E277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52400"/>
            <a:ext cx="4231799" cy="5257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AEBC602-B3CA-AB4A-8F44-613D0EDF4DE2}"/>
              </a:ext>
            </a:extLst>
          </p:cNvPr>
          <p:cNvSpPr txBox="1"/>
          <p:nvPr/>
        </p:nvSpPr>
        <p:spPr>
          <a:xfrm>
            <a:off x="201706" y="5638800"/>
            <a:ext cx="4267200" cy="923330"/>
          </a:xfrm>
          <a:prstGeom prst="rect">
            <a:avLst/>
          </a:prstGeom>
          <a:noFill/>
        </p:spPr>
        <p:txBody>
          <a:bodyPr wrap="square" rtlCol="0">
            <a:spAutoFit/>
          </a:bodyPr>
          <a:lstStyle/>
          <a:p>
            <a:r>
              <a:rPr lang="en-US" dirty="0">
                <a:latin typeface="+mn-lt"/>
              </a:rPr>
              <a:t>L: Josef Mánes, Family Portrait (1859)</a:t>
            </a:r>
          </a:p>
          <a:p>
            <a:r>
              <a:rPr lang="en-US" dirty="0">
                <a:latin typeface="+mn-lt"/>
              </a:rPr>
              <a:t>UR: Toyen, Object Phantom (1937)</a:t>
            </a:r>
          </a:p>
          <a:p>
            <a:r>
              <a:rPr lang="en-US" dirty="0">
                <a:latin typeface="+mn-lt"/>
              </a:rPr>
              <a:t>LR: </a:t>
            </a:r>
            <a:r>
              <a:rPr lang="en-US" dirty="0" err="1">
                <a:latin typeface="+mn-lt"/>
              </a:rPr>
              <a:t>Jiří</a:t>
            </a:r>
            <a:r>
              <a:rPr lang="en-US" dirty="0">
                <a:latin typeface="+mn-lt"/>
              </a:rPr>
              <a:t> </a:t>
            </a:r>
            <a:r>
              <a:rPr lang="en-US" dirty="0" err="1">
                <a:latin typeface="+mn-lt"/>
              </a:rPr>
              <a:t>Kolář</a:t>
            </a:r>
            <a:r>
              <a:rPr lang="en-US" dirty="0">
                <a:latin typeface="+mn-lt"/>
              </a:rPr>
              <a:t>, Apple (1965-70)</a:t>
            </a:r>
          </a:p>
        </p:txBody>
      </p:sp>
      <p:pic>
        <p:nvPicPr>
          <p:cNvPr id="84996" name="Picture 4">
            <a:extLst>
              <a:ext uri="{FF2B5EF4-FFF2-40B4-BE49-F238E27FC236}">
                <a16:creationId xmlns:a16="http://schemas.microsoft.com/office/drawing/2014/main" id="{2F18000B-53A8-6947-8059-3EA2B3191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504" y="170329"/>
            <a:ext cx="4344895" cy="3258671"/>
          </a:xfrm>
          <a:prstGeom prst="rect">
            <a:avLst/>
          </a:prstGeom>
          <a:noFill/>
          <a:extLst>
            <a:ext uri="{909E8E84-426E-40DD-AFC4-6F175D3DCCD1}">
              <a14:hiddenFill xmlns:a14="http://schemas.microsoft.com/office/drawing/2010/main">
                <a:solidFill>
                  <a:srgbClr val="FFFFFF"/>
                </a:solidFill>
              </a14:hiddenFill>
            </a:ext>
          </a:extLst>
        </p:spPr>
      </p:pic>
      <p:pic>
        <p:nvPicPr>
          <p:cNvPr id="84998" name="Picture 6">
            <a:extLst>
              <a:ext uri="{FF2B5EF4-FFF2-40B4-BE49-F238E27FC236}">
                <a16:creationId xmlns:a16="http://schemas.microsoft.com/office/drawing/2014/main" id="{0D79FB28-F87D-E24C-BF4E-40BE32A2FA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536950"/>
            <a:ext cx="3003240" cy="3150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4935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7DCEEC-04F0-6A48-8127-47EA4261F8A5}"/>
              </a:ext>
            </a:extLst>
          </p:cNvPr>
          <p:cNvSpPr txBox="1"/>
          <p:nvPr/>
        </p:nvSpPr>
        <p:spPr>
          <a:xfrm>
            <a:off x="571500" y="762000"/>
            <a:ext cx="8001000" cy="5078313"/>
          </a:xfrm>
          <a:prstGeom prst="rect">
            <a:avLst/>
          </a:prstGeom>
          <a:noFill/>
        </p:spPr>
        <p:txBody>
          <a:bodyPr wrap="square" rtlCol="0">
            <a:spAutoFit/>
          </a:bodyPr>
          <a:lstStyle/>
          <a:p>
            <a:r>
              <a:rPr lang="en-US" dirty="0">
                <a:latin typeface="+mn-lt"/>
              </a:rPr>
              <a:t>But what happened if we abolished the canon I ?</a:t>
            </a:r>
          </a:p>
          <a:p>
            <a:endParaRPr lang="en-US" dirty="0">
              <a:latin typeface="+mn-lt"/>
            </a:endParaRPr>
          </a:p>
          <a:p>
            <a:endParaRPr lang="en-US" dirty="0">
              <a:latin typeface="+mn-lt"/>
            </a:endParaRPr>
          </a:p>
          <a:p>
            <a:pPr marL="285750" indent="-285750">
              <a:buFont typeface="Arial" panose="020B0604020202020204" pitchFamily="34" charset="0"/>
              <a:buChar char="•"/>
            </a:pPr>
            <a:r>
              <a:rPr lang="en-US" dirty="0">
                <a:latin typeface="+mn-lt"/>
              </a:rPr>
              <a:t>Is the proposal: (a) to abolish a particular </a:t>
            </a:r>
            <a:r>
              <a:rPr lang="en-US" i="1" dirty="0">
                <a:latin typeface="+mn-lt"/>
              </a:rPr>
              <a:t>kind</a:t>
            </a:r>
            <a:r>
              <a:rPr lang="en-US" dirty="0">
                <a:latin typeface="+mn-lt"/>
              </a:rPr>
              <a:t> of canon based on mythic ideas of the artist or the masterpiece, or (b) to abolish the idea of canonicity (i.e. the idea of certain works having a normative status, or of there being a hierarchy amongst works of art)</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Ad (a): this seems to be the most straightforward, but …. </a:t>
            </a:r>
            <a:br>
              <a:rPr lang="en-US" dirty="0">
                <a:latin typeface="+mn-lt"/>
              </a:rPr>
            </a:br>
            <a:br>
              <a:rPr lang="en-US" dirty="0">
                <a:latin typeface="+mn-lt"/>
              </a:rPr>
            </a:br>
            <a:r>
              <a:rPr lang="en-US" dirty="0">
                <a:latin typeface="+mn-lt"/>
              </a:rPr>
              <a:t>Is it possible to privilege certain artists and artworks above other </a:t>
            </a:r>
            <a:r>
              <a:rPr lang="en-US" i="1" dirty="0">
                <a:latin typeface="+mn-lt"/>
              </a:rPr>
              <a:t>without </a:t>
            </a:r>
            <a:r>
              <a:rPr lang="en-US" dirty="0">
                <a:latin typeface="+mn-lt"/>
              </a:rPr>
              <a:t>being vulnerable to the criticism that they are still mythification? </a:t>
            </a:r>
            <a:br>
              <a:rPr lang="en-US" dirty="0">
                <a:latin typeface="+mn-lt"/>
              </a:rPr>
            </a:br>
            <a:br>
              <a:rPr lang="en-US" dirty="0">
                <a:latin typeface="+mn-lt"/>
              </a:rPr>
            </a:br>
            <a:r>
              <a:rPr lang="en-US" dirty="0">
                <a:latin typeface="+mn-lt"/>
              </a:rPr>
              <a:t>What would it look like to privilege </a:t>
            </a:r>
            <a:r>
              <a:rPr lang="en-US" i="1" dirty="0">
                <a:latin typeface="+mn-lt"/>
              </a:rPr>
              <a:t>certain</a:t>
            </a:r>
            <a:r>
              <a:rPr lang="en-US" dirty="0">
                <a:latin typeface="+mn-lt"/>
              </a:rPr>
              <a:t> artworks  in a non-hierarchical way?</a:t>
            </a:r>
            <a:br>
              <a:rPr lang="en-US" dirty="0">
                <a:latin typeface="+mn-lt"/>
              </a:rPr>
            </a:br>
            <a:br>
              <a:rPr lang="en-US" dirty="0">
                <a:latin typeface="+mn-lt"/>
              </a:rPr>
            </a:br>
            <a:r>
              <a:rPr lang="en-US" dirty="0">
                <a:latin typeface="+mn-lt"/>
              </a:rPr>
              <a:t>Radical art historians may challenge the canon, but they mostly replace it with another canon of works / artists selected for </a:t>
            </a:r>
            <a:r>
              <a:rPr lang="en-US" i="1" dirty="0">
                <a:latin typeface="+mn-lt"/>
              </a:rPr>
              <a:t>other </a:t>
            </a:r>
            <a:r>
              <a:rPr lang="en-US" dirty="0">
                <a:latin typeface="+mn-lt"/>
              </a:rPr>
              <a:t>reasons</a:t>
            </a:r>
          </a:p>
        </p:txBody>
      </p:sp>
    </p:spTree>
    <p:extLst>
      <p:ext uri="{BB962C8B-B14F-4D97-AF65-F5344CB8AC3E}">
        <p14:creationId xmlns:p14="http://schemas.microsoft.com/office/powerpoint/2010/main" val="22566682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7DCEEC-04F0-6A48-8127-47EA4261F8A5}"/>
              </a:ext>
            </a:extLst>
          </p:cNvPr>
          <p:cNvSpPr txBox="1"/>
          <p:nvPr/>
        </p:nvSpPr>
        <p:spPr>
          <a:xfrm>
            <a:off x="571500" y="762000"/>
            <a:ext cx="8001000" cy="4801314"/>
          </a:xfrm>
          <a:prstGeom prst="rect">
            <a:avLst/>
          </a:prstGeom>
          <a:noFill/>
        </p:spPr>
        <p:txBody>
          <a:bodyPr wrap="square" rtlCol="0">
            <a:spAutoFit/>
          </a:bodyPr>
          <a:lstStyle/>
          <a:p>
            <a:r>
              <a:rPr lang="en-US" dirty="0">
                <a:latin typeface="+mn-lt"/>
              </a:rPr>
              <a:t>But what happened if we abolished the canon II ?</a:t>
            </a:r>
          </a:p>
          <a:p>
            <a:endParaRPr lang="en-US" dirty="0">
              <a:latin typeface="+mn-lt"/>
            </a:endParaRPr>
          </a:p>
          <a:p>
            <a:endParaRPr lang="en-US" dirty="0">
              <a:latin typeface="+mn-lt"/>
            </a:endParaRPr>
          </a:p>
          <a:p>
            <a:endParaRPr lang="en-US" dirty="0">
              <a:latin typeface="+mn-lt"/>
            </a:endParaRPr>
          </a:p>
          <a:p>
            <a:pPr marL="285750" indent="-285750">
              <a:buFont typeface="Arial" panose="020B0604020202020204" pitchFamily="34" charset="0"/>
              <a:buChar char="•"/>
            </a:pPr>
            <a:r>
              <a:rPr lang="en-US" dirty="0">
                <a:latin typeface="+mn-lt"/>
              </a:rPr>
              <a:t>Is the proposal: (a) to abolish a particular </a:t>
            </a:r>
            <a:r>
              <a:rPr lang="en-US" i="1" dirty="0">
                <a:latin typeface="+mn-lt"/>
              </a:rPr>
              <a:t>kind</a:t>
            </a:r>
            <a:r>
              <a:rPr lang="en-US" dirty="0">
                <a:latin typeface="+mn-lt"/>
              </a:rPr>
              <a:t> of canon based on mythic ideas of the artist or the masterpiece, or (b) to abolish the idea of canonicity (i.e. the idea of certain works having a normative status, or of there being a hierarchy amongst works of art)</a:t>
            </a:r>
            <a:br>
              <a:rPr lang="en-US" dirty="0">
                <a:latin typeface="+mn-lt"/>
              </a:rPr>
            </a:br>
            <a:endParaRPr lang="en-US" dirty="0">
              <a:latin typeface="+mn-lt"/>
            </a:endParaRP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Ad (b): if we have </a:t>
            </a:r>
            <a:r>
              <a:rPr lang="en-US" i="1" dirty="0">
                <a:latin typeface="+mn-lt"/>
              </a:rPr>
              <a:t>no</a:t>
            </a:r>
            <a:r>
              <a:rPr lang="en-US" dirty="0">
                <a:latin typeface="+mn-lt"/>
              </a:rPr>
              <a:t> norms or frame of reference, if we abolish hierarchy, how do you decide what is worth studying? </a:t>
            </a:r>
            <a:br>
              <a:rPr lang="en-US" dirty="0">
                <a:latin typeface="+mn-lt"/>
              </a:rPr>
            </a:br>
            <a:br>
              <a:rPr lang="en-US" dirty="0">
                <a:latin typeface="+mn-lt"/>
              </a:rPr>
            </a:br>
            <a:r>
              <a:rPr lang="en-US" dirty="0">
                <a:latin typeface="+mn-lt"/>
              </a:rPr>
              <a:t>Is it possible to study works of art without having an opinion as to whether they are </a:t>
            </a:r>
            <a:r>
              <a:rPr lang="en-US" i="1" dirty="0">
                <a:latin typeface="+mn-lt"/>
              </a:rPr>
              <a:t>worth </a:t>
            </a:r>
            <a:r>
              <a:rPr lang="en-US" dirty="0">
                <a:latin typeface="+mn-lt"/>
              </a:rPr>
              <a:t>studying?</a:t>
            </a:r>
            <a:br>
              <a:rPr lang="en-US" dirty="0">
                <a:latin typeface="+mn-lt"/>
              </a:rPr>
            </a:br>
            <a:br>
              <a:rPr lang="en-US" dirty="0">
                <a:latin typeface="+mn-lt"/>
              </a:rPr>
            </a:br>
            <a:r>
              <a:rPr lang="en-US" dirty="0">
                <a:latin typeface="+mn-lt"/>
              </a:rPr>
              <a:t>Is a value-free history of art possible? </a:t>
            </a:r>
          </a:p>
        </p:txBody>
      </p:sp>
    </p:spTree>
    <p:extLst>
      <p:ext uri="{BB962C8B-B14F-4D97-AF65-F5344CB8AC3E}">
        <p14:creationId xmlns:p14="http://schemas.microsoft.com/office/powerpoint/2010/main" val="4338480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7DCEEC-04F0-6A48-8127-47EA4261F8A5}"/>
              </a:ext>
            </a:extLst>
          </p:cNvPr>
          <p:cNvSpPr txBox="1"/>
          <p:nvPr/>
        </p:nvSpPr>
        <p:spPr>
          <a:xfrm>
            <a:off x="571500" y="762000"/>
            <a:ext cx="8001000" cy="4524315"/>
          </a:xfrm>
          <a:prstGeom prst="rect">
            <a:avLst/>
          </a:prstGeom>
          <a:noFill/>
        </p:spPr>
        <p:txBody>
          <a:bodyPr wrap="square" rtlCol="0">
            <a:spAutoFit/>
          </a:bodyPr>
          <a:lstStyle/>
          <a:p>
            <a:r>
              <a:rPr lang="en-US" dirty="0">
                <a:latin typeface="+mn-lt"/>
              </a:rPr>
              <a:t>But what happened if we abolished the canon III ?</a:t>
            </a:r>
          </a:p>
          <a:p>
            <a:endParaRPr lang="en-US" dirty="0">
              <a:latin typeface="+mn-lt"/>
            </a:endParaRPr>
          </a:p>
          <a:p>
            <a:endParaRPr lang="en-US" dirty="0">
              <a:latin typeface="+mn-lt"/>
            </a:endParaRPr>
          </a:p>
          <a:p>
            <a:endParaRPr lang="en-US" dirty="0">
              <a:latin typeface="+mn-lt"/>
            </a:endParaRPr>
          </a:p>
          <a:p>
            <a:pPr marL="285750" indent="-285750">
              <a:buFont typeface="Arial" panose="020B0604020202020204" pitchFamily="34" charset="0"/>
              <a:buChar char="•"/>
            </a:pPr>
            <a:r>
              <a:rPr lang="en-US" dirty="0">
                <a:latin typeface="+mn-lt"/>
              </a:rPr>
              <a:t>If we have </a:t>
            </a:r>
            <a:r>
              <a:rPr lang="en-US" i="1" dirty="0">
                <a:latin typeface="+mn-lt"/>
              </a:rPr>
              <a:t>no</a:t>
            </a:r>
            <a:r>
              <a:rPr lang="en-US" dirty="0">
                <a:latin typeface="+mn-lt"/>
              </a:rPr>
              <a:t> norms or shared frame of reference, what stops the selection of artworks being arbitrary and random?</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If the canon serves to shape a shared frame of reference or ‘cultural literacy’ (</a:t>
            </a:r>
            <a:r>
              <a:rPr lang="en-US" dirty="0" err="1">
                <a:latin typeface="+mn-lt"/>
              </a:rPr>
              <a:t>Assmann</a:t>
            </a:r>
            <a:r>
              <a:rPr lang="en-US" dirty="0">
                <a:latin typeface="+mn-lt"/>
              </a:rPr>
              <a:t>) on what basis can debates and scrutiny of claims take place if there is no common knowledge ? </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So can the </a:t>
            </a:r>
            <a:r>
              <a:rPr lang="en-US" i="1" dirty="0">
                <a:latin typeface="+mn-lt"/>
              </a:rPr>
              <a:t>idea </a:t>
            </a:r>
            <a:r>
              <a:rPr lang="en-US" dirty="0">
                <a:latin typeface="+mn-lt"/>
              </a:rPr>
              <a:t>of the canon be defended - even if not </a:t>
            </a:r>
            <a:r>
              <a:rPr lang="en-US" i="1" dirty="0">
                <a:latin typeface="+mn-lt"/>
              </a:rPr>
              <a:t>Bloom’s </a:t>
            </a:r>
            <a:r>
              <a:rPr lang="en-US" dirty="0">
                <a:latin typeface="+mn-lt"/>
              </a:rPr>
              <a:t>vision of the canon?</a:t>
            </a:r>
          </a:p>
        </p:txBody>
      </p:sp>
    </p:spTree>
    <p:extLst>
      <p:ext uri="{BB962C8B-B14F-4D97-AF65-F5344CB8AC3E}">
        <p14:creationId xmlns:p14="http://schemas.microsoft.com/office/powerpoint/2010/main" val="1263521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D47666-A213-3143-97BE-AE9CD9D3CF58}"/>
              </a:ext>
            </a:extLst>
          </p:cNvPr>
          <p:cNvPicPr>
            <a:picLocks noChangeAspect="1"/>
          </p:cNvPicPr>
          <p:nvPr/>
        </p:nvPicPr>
        <p:blipFill>
          <a:blip r:embed="rId2"/>
          <a:stretch>
            <a:fillRect/>
          </a:stretch>
        </p:blipFill>
        <p:spPr>
          <a:xfrm>
            <a:off x="0" y="114705"/>
            <a:ext cx="9144000" cy="6628590"/>
          </a:xfrm>
          <a:prstGeom prst="rect">
            <a:avLst/>
          </a:prstGeom>
        </p:spPr>
      </p:pic>
    </p:spTree>
    <p:extLst>
      <p:ext uri="{BB962C8B-B14F-4D97-AF65-F5344CB8AC3E}">
        <p14:creationId xmlns:p14="http://schemas.microsoft.com/office/powerpoint/2010/main" val="142175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8BBA68-E65A-CD44-87CF-5308726F7B66}"/>
              </a:ext>
            </a:extLst>
          </p:cNvPr>
          <p:cNvPicPr>
            <a:picLocks noChangeAspect="1"/>
          </p:cNvPicPr>
          <p:nvPr/>
        </p:nvPicPr>
        <p:blipFill>
          <a:blip r:embed="rId2"/>
          <a:stretch>
            <a:fillRect/>
          </a:stretch>
        </p:blipFill>
        <p:spPr>
          <a:xfrm>
            <a:off x="0" y="533400"/>
            <a:ext cx="9144000" cy="4973266"/>
          </a:xfrm>
          <a:prstGeom prst="rect">
            <a:avLst/>
          </a:prstGeom>
        </p:spPr>
      </p:pic>
      <p:sp>
        <p:nvSpPr>
          <p:cNvPr id="4" name="TextBox 3">
            <a:extLst>
              <a:ext uri="{FF2B5EF4-FFF2-40B4-BE49-F238E27FC236}">
                <a16:creationId xmlns:a16="http://schemas.microsoft.com/office/drawing/2014/main" id="{C7E44029-F4FC-1F45-BBEF-DA05D436181D}"/>
              </a:ext>
            </a:extLst>
          </p:cNvPr>
          <p:cNvSpPr txBox="1"/>
          <p:nvPr/>
        </p:nvSpPr>
        <p:spPr>
          <a:xfrm>
            <a:off x="1143000" y="5791200"/>
            <a:ext cx="6781800" cy="646331"/>
          </a:xfrm>
          <a:prstGeom prst="rect">
            <a:avLst/>
          </a:prstGeom>
          <a:noFill/>
        </p:spPr>
        <p:txBody>
          <a:bodyPr wrap="square" rtlCol="0">
            <a:spAutoFit/>
          </a:bodyPr>
          <a:lstStyle/>
          <a:p>
            <a:pPr algn="ctr"/>
            <a:r>
              <a:rPr lang="en-US" dirty="0">
                <a:latin typeface="+mn-lt"/>
              </a:rPr>
              <a:t>Harold Bloom, </a:t>
            </a:r>
            <a:r>
              <a:rPr lang="en-US" i="1" dirty="0">
                <a:latin typeface="+mn-lt"/>
              </a:rPr>
              <a:t>The Western Canon </a:t>
            </a:r>
            <a:r>
              <a:rPr lang="en-US" dirty="0">
                <a:latin typeface="+mn-lt"/>
              </a:rPr>
              <a:t>(New York, 1994) p. 527</a:t>
            </a:r>
            <a:endParaRPr lang="en-US" i="1" dirty="0">
              <a:latin typeface="+mn-lt"/>
            </a:endParaRPr>
          </a:p>
          <a:p>
            <a:pPr algn="ctr"/>
            <a:endParaRPr lang="en-US" dirty="0"/>
          </a:p>
        </p:txBody>
      </p:sp>
    </p:spTree>
    <p:extLst>
      <p:ext uri="{BB962C8B-B14F-4D97-AF65-F5344CB8AC3E}">
        <p14:creationId xmlns:p14="http://schemas.microsoft.com/office/powerpoint/2010/main" val="793671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18EF09-CCD2-C447-AA2E-1A78A7111D8B}"/>
              </a:ext>
            </a:extLst>
          </p:cNvPr>
          <p:cNvSpPr txBox="1"/>
          <p:nvPr/>
        </p:nvSpPr>
        <p:spPr>
          <a:xfrm>
            <a:off x="838200" y="838200"/>
            <a:ext cx="7467600" cy="3416320"/>
          </a:xfrm>
          <a:prstGeom prst="rect">
            <a:avLst/>
          </a:prstGeom>
          <a:noFill/>
        </p:spPr>
        <p:txBody>
          <a:bodyPr wrap="square" rtlCol="0">
            <a:spAutoFit/>
          </a:bodyPr>
          <a:lstStyle/>
          <a:p>
            <a:r>
              <a:rPr lang="en-US" dirty="0"/>
              <a:t>Bloom’s aims:</a:t>
            </a:r>
          </a:p>
          <a:p>
            <a:endParaRPr lang="en-US" dirty="0"/>
          </a:p>
          <a:p>
            <a:endParaRPr lang="en-US" dirty="0"/>
          </a:p>
          <a:p>
            <a:endParaRPr lang="en-US" dirty="0"/>
          </a:p>
          <a:p>
            <a:pPr marL="285750" indent="-285750">
              <a:buFont typeface="Arial" panose="020B0604020202020204" pitchFamily="34" charset="0"/>
              <a:buChar char="•"/>
            </a:pPr>
            <a:r>
              <a:rPr lang="en-US" dirty="0"/>
              <a:t>To provide a basic framework of great works of art and literature as a means of setting shared universal standards  </a:t>
            </a:r>
            <a:br>
              <a:rPr lang="en-US" dirty="0"/>
            </a:br>
            <a:endParaRPr lang="en-US" dirty="0"/>
          </a:p>
          <a:p>
            <a:pPr marL="285750" indent="-285750">
              <a:buFont typeface="Arial" panose="020B0604020202020204" pitchFamily="34" charset="0"/>
              <a:buChar char="•"/>
            </a:pPr>
            <a:r>
              <a:rPr lang="en-US" dirty="0"/>
              <a:t>To affirm the </a:t>
            </a:r>
            <a:r>
              <a:rPr lang="en-US" i="1" dirty="0"/>
              <a:t>intrinsic</a:t>
            </a:r>
            <a:r>
              <a:rPr lang="en-US" dirty="0"/>
              <a:t> aesthetic value of great works of art and literature (note the criticism of scholars who see works of art and canons as the product of ‘race, class, gender and national interests.’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To affirm the </a:t>
            </a:r>
            <a:r>
              <a:rPr lang="en-US" i="1" dirty="0"/>
              <a:t>self-evident </a:t>
            </a:r>
            <a:r>
              <a:rPr lang="en-US" dirty="0"/>
              <a:t>nature of artistic and literary value</a:t>
            </a:r>
          </a:p>
        </p:txBody>
      </p:sp>
      <p:pic>
        <p:nvPicPr>
          <p:cNvPr id="3" name="Picture 2">
            <a:extLst>
              <a:ext uri="{FF2B5EF4-FFF2-40B4-BE49-F238E27FC236}">
                <a16:creationId xmlns:a16="http://schemas.microsoft.com/office/drawing/2014/main" id="{3883DCC7-CB8B-D74E-AAFA-ED3EEBDCE842}"/>
              </a:ext>
            </a:extLst>
          </p:cNvPr>
          <p:cNvPicPr>
            <a:picLocks noChangeAspect="1"/>
          </p:cNvPicPr>
          <p:nvPr/>
        </p:nvPicPr>
        <p:blipFill>
          <a:blip r:embed="rId2"/>
          <a:stretch>
            <a:fillRect/>
          </a:stretch>
        </p:blipFill>
        <p:spPr>
          <a:xfrm>
            <a:off x="1219200" y="4419600"/>
            <a:ext cx="6477000" cy="1045535"/>
          </a:xfrm>
          <a:prstGeom prst="rect">
            <a:avLst/>
          </a:prstGeom>
        </p:spPr>
      </p:pic>
      <p:sp>
        <p:nvSpPr>
          <p:cNvPr id="4" name="TextBox 3">
            <a:extLst>
              <a:ext uri="{FF2B5EF4-FFF2-40B4-BE49-F238E27FC236}">
                <a16:creationId xmlns:a16="http://schemas.microsoft.com/office/drawing/2014/main" id="{32E8BE21-903C-2342-B675-411096A65932}"/>
              </a:ext>
            </a:extLst>
          </p:cNvPr>
          <p:cNvSpPr txBox="1"/>
          <p:nvPr/>
        </p:nvSpPr>
        <p:spPr>
          <a:xfrm>
            <a:off x="4572000" y="5715000"/>
            <a:ext cx="3886200" cy="381000"/>
          </a:xfrm>
          <a:prstGeom prst="rect">
            <a:avLst/>
          </a:prstGeom>
          <a:noFill/>
        </p:spPr>
        <p:txBody>
          <a:bodyPr wrap="square" rtlCol="0">
            <a:spAutoFit/>
          </a:bodyPr>
          <a:lstStyle/>
          <a:p>
            <a:r>
              <a:rPr lang="en-US" dirty="0"/>
              <a:t>Bloom, </a:t>
            </a:r>
            <a:r>
              <a:rPr lang="en-US" i="1" dirty="0"/>
              <a:t>The Western Canon</a:t>
            </a:r>
            <a:r>
              <a:rPr lang="en-US" dirty="0"/>
              <a:t>, p. 521.</a:t>
            </a:r>
          </a:p>
        </p:txBody>
      </p:sp>
    </p:spTree>
    <p:extLst>
      <p:ext uri="{BB962C8B-B14F-4D97-AF65-F5344CB8AC3E}">
        <p14:creationId xmlns:p14="http://schemas.microsoft.com/office/powerpoint/2010/main" val="591611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81B54-3741-D244-8BA3-5C26420561DC}"/>
              </a:ext>
            </a:extLst>
          </p:cNvPr>
          <p:cNvSpPr>
            <a:spLocks noGrp="1"/>
          </p:cNvSpPr>
          <p:nvPr>
            <p:ph type="title"/>
          </p:nvPr>
        </p:nvSpPr>
        <p:spPr/>
        <p:txBody>
          <a:bodyPr rtlCol="0">
            <a:normAutofit/>
          </a:bodyPr>
          <a:lstStyle/>
          <a:p>
            <a:pPr eaLnBrk="1" fontAlgn="auto" hangingPunct="1">
              <a:spcAft>
                <a:spcPts val="0"/>
              </a:spcAft>
              <a:defRPr/>
            </a:pPr>
            <a:r>
              <a:rPr lang="en-US" dirty="0">
                <a:ea typeface="+mj-ea"/>
                <a:cs typeface="+mj-cs"/>
              </a:rPr>
              <a:t>What is a canon?</a:t>
            </a:r>
          </a:p>
        </p:txBody>
      </p:sp>
      <p:sp>
        <p:nvSpPr>
          <p:cNvPr id="3" name="Text Placeholder 2">
            <a:extLst>
              <a:ext uri="{FF2B5EF4-FFF2-40B4-BE49-F238E27FC236}">
                <a16:creationId xmlns:a16="http://schemas.microsoft.com/office/drawing/2014/main" id="{DC87E1F2-A7CE-ED4E-BF08-8FDFD5956B41}"/>
              </a:ext>
            </a:extLst>
          </p:cNvPr>
          <p:cNvSpPr>
            <a:spLocks noGrp="1"/>
          </p:cNvSpPr>
          <p:nvPr>
            <p:ph type="body" idx="1"/>
          </p:nvPr>
        </p:nvSpPr>
        <p:spPr/>
        <p:txBody>
          <a:bodyPr rtlCol="0">
            <a:normAutofit/>
          </a:bodyPr>
          <a:lstStyle/>
          <a:p>
            <a:pPr eaLnBrk="1" fontAlgn="auto" hangingPunct="1">
              <a:spcAft>
                <a:spcPts val="0"/>
              </a:spcAft>
              <a:defRPr/>
            </a:pPr>
            <a:endParaRPr lang="en-US">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099" name="Содержимое 2">
            <a:extLst>
              <a:ext uri="{FF2B5EF4-FFF2-40B4-BE49-F238E27FC236}">
                <a16:creationId xmlns:a16="http://schemas.microsoft.com/office/drawing/2014/main" id="{62F214A7-20E4-BC4E-8FA1-BEDCFF2280D6}"/>
              </a:ext>
            </a:extLst>
          </p:cNvPr>
          <p:cNvSpPr>
            <a:spLocks noGrp="1"/>
          </p:cNvSpPr>
          <p:nvPr>
            <p:ph idx="4294967295"/>
          </p:nvPr>
        </p:nvSpPr>
        <p:spPr>
          <a:xfrm>
            <a:off x="533400" y="838200"/>
            <a:ext cx="8229600" cy="4953000"/>
          </a:xfrm>
        </p:spPr>
        <p:txBody>
          <a:bodyPr>
            <a:normAutofit/>
          </a:bodyPr>
          <a:lstStyle/>
          <a:p>
            <a:pPr marL="0" indent="0" eaLnBrk="1" hangingPunct="1">
              <a:buFont typeface="Arial" panose="020B0604020202020204" pitchFamily="34" charset="0"/>
              <a:buNone/>
            </a:pPr>
            <a:r>
              <a:rPr lang="en-US" altLang="en-US" sz="1800" dirty="0">
                <a:solidFill>
                  <a:srgbClr val="FFFFFF"/>
                </a:solidFill>
                <a:ea typeface="ＭＳ Ｐゴシック" panose="020B0600070205080204" pitchFamily="34" charset="-128"/>
              </a:rPr>
              <a:t>What is a Canon?</a:t>
            </a:r>
          </a:p>
          <a:p>
            <a:pPr marL="0" indent="0" eaLnBrk="1" hangingPunct="1"/>
            <a:endParaRPr lang="en-US" altLang="en-US" sz="1800" dirty="0">
              <a:solidFill>
                <a:srgbClr val="FFFFFF"/>
              </a:solidFill>
              <a:ea typeface="ＭＳ Ｐゴシック" panose="020B0600070205080204" pitchFamily="34" charset="-128"/>
            </a:endParaRPr>
          </a:p>
          <a:p>
            <a:pPr marL="0" indent="0" eaLnBrk="1" hangingPunct="1">
              <a:buNone/>
            </a:pPr>
            <a:endParaRPr lang="en-US" altLang="en-US" sz="1800" dirty="0">
              <a:solidFill>
                <a:srgbClr val="FFFFFF"/>
              </a:solidFill>
              <a:ea typeface="ＭＳ Ｐゴシック" panose="020B0600070205080204" pitchFamily="34" charset="-128"/>
            </a:endParaRPr>
          </a:p>
          <a:p>
            <a:pPr marL="357188" indent="-357188" eaLnBrk="1" hangingPunct="1"/>
            <a:r>
              <a:rPr lang="en-US" altLang="en-US" sz="1800" dirty="0">
                <a:solidFill>
                  <a:srgbClr val="FFFFFF"/>
                </a:solidFill>
                <a:ea typeface="ＭＳ Ｐゴシック" panose="020B0600070205080204" pitchFamily="34" charset="-128"/>
              </a:rPr>
              <a:t>From the Greek term </a:t>
            </a:r>
            <a:r>
              <a:rPr lang="el-GR" sz="1800" dirty="0"/>
              <a:t>κανών</a:t>
            </a:r>
            <a:r>
              <a:rPr lang="en-US" sz="1800" dirty="0">
                <a:solidFill>
                  <a:srgbClr val="FFFFFF"/>
                </a:solidFill>
                <a:ea typeface="ＭＳ Ｐゴシック" panose="020B0600070205080204" pitchFamily="34" charset="-128"/>
              </a:rPr>
              <a:t> / </a:t>
            </a:r>
            <a:r>
              <a:rPr lang="en-US" altLang="en-US" sz="1800" dirty="0" err="1">
                <a:solidFill>
                  <a:srgbClr val="FFFFFF"/>
                </a:solidFill>
                <a:ea typeface="ＭＳ Ｐゴシック" panose="020B0600070205080204" pitchFamily="34" charset="-128"/>
              </a:rPr>
              <a:t>kanon</a:t>
            </a:r>
            <a:r>
              <a:rPr lang="en-US" altLang="en-US" sz="1800" i="1" dirty="0">
                <a:solidFill>
                  <a:srgbClr val="FFFFFF"/>
                </a:solidFill>
                <a:ea typeface="ＭＳ Ｐゴシック" panose="020B0600070205080204" pitchFamily="34" charset="-128"/>
              </a:rPr>
              <a:t> = </a:t>
            </a:r>
            <a:r>
              <a:rPr lang="en-US" altLang="en-US" sz="1800" dirty="0">
                <a:solidFill>
                  <a:srgbClr val="FFFFFF"/>
                </a:solidFill>
                <a:ea typeface="ＭＳ Ｐゴシック" panose="020B0600070205080204" pitchFamily="34" charset="-128"/>
              </a:rPr>
              <a:t>straight rod, rule or standard</a:t>
            </a:r>
          </a:p>
          <a:p>
            <a:r>
              <a:rPr lang="en-US" altLang="en-US" sz="1800" dirty="0">
                <a:solidFill>
                  <a:srgbClr val="FFFFFF"/>
                </a:solidFill>
                <a:ea typeface="ＭＳ Ｐゴシック" panose="020B0600070205080204" pitchFamily="34" charset="-128"/>
              </a:rPr>
              <a:t>‘ … an obligatory syllabus of knowledge </a:t>
            </a:r>
            <a:r>
              <a:rPr lang="en-GB" sz="1800" dirty="0"/>
              <a:t>to be learned by heart and to be referred to as authoritative in critical discussions and situations’ (Jan </a:t>
            </a:r>
            <a:r>
              <a:rPr lang="en-GB" sz="1800" dirty="0" err="1"/>
              <a:t>Assmann</a:t>
            </a:r>
            <a:r>
              <a:rPr lang="en-GB" sz="1800" dirty="0"/>
              <a:t>, p. 121)</a:t>
            </a:r>
          </a:p>
          <a:p>
            <a:pPr marL="357188" indent="-357188" eaLnBrk="1" hangingPunct="1"/>
            <a:br>
              <a:rPr lang="en-US" altLang="en-US" sz="1800" dirty="0">
                <a:solidFill>
                  <a:srgbClr val="FFFFFF"/>
                </a:solidFill>
                <a:ea typeface="ＭＳ Ｐゴシック" panose="020B0600070205080204" pitchFamily="34" charset="-128"/>
              </a:rPr>
            </a:br>
            <a:r>
              <a:rPr lang="en-US" altLang="en-US" sz="1800" dirty="0">
                <a:solidFill>
                  <a:srgbClr val="FFFFFF"/>
                </a:solidFill>
                <a:ea typeface="ＭＳ Ｐゴシック" panose="020B0600070205080204" pitchFamily="34" charset="-128"/>
              </a:rPr>
              <a:t>Legitimating power of a canon</a:t>
            </a:r>
          </a:p>
          <a:p>
            <a:pPr marL="757238" lvl="2" indent="-357188" eaLnBrk="1" hangingPunct="1"/>
            <a:r>
              <a:rPr lang="en-US" altLang="en-US" sz="1800" dirty="0">
                <a:solidFill>
                  <a:srgbClr val="FFFFFF"/>
                </a:solidFill>
                <a:ea typeface="ＭＳ Ｐゴシック" panose="020B0600070205080204" pitchFamily="34" charset="-128"/>
              </a:rPr>
              <a:t>Best and normative</a:t>
            </a:r>
          </a:p>
          <a:p>
            <a:pPr marL="757238" lvl="2" indent="-357188" eaLnBrk="1" hangingPunct="1"/>
            <a:r>
              <a:rPr lang="en-US" altLang="en-US" sz="1800" dirty="0">
                <a:solidFill>
                  <a:srgbClr val="FFFFFF"/>
                </a:solidFill>
                <a:ea typeface="ＭＳ Ｐゴシック" panose="020B0600070205080204" pitchFamily="34" charset="-128"/>
              </a:rPr>
              <a:t>Most representative and significant</a:t>
            </a:r>
          </a:p>
          <a:p>
            <a:pPr marL="757238" lvl="2" indent="-357188" eaLnBrk="1" hangingPunct="1"/>
            <a:r>
              <a:rPr lang="en-US" altLang="en-US" sz="1800" dirty="0">
                <a:solidFill>
                  <a:srgbClr val="FFFFFF"/>
                </a:solidFill>
                <a:ea typeface="ＭＳ Ｐゴシック" panose="020B0600070205080204" pitchFamily="34" charset="-128"/>
              </a:rPr>
              <a:t>Must be studied as exemplary </a:t>
            </a:r>
          </a:p>
          <a:p>
            <a:pPr marL="357188" lvl="1" indent="-357188" eaLnBrk="1" hangingPunct="1">
              <a:buFont typeface="Arial" panose="020B0604020202020204" pitchFamily="34" charset="0"/>
              <a:buChar char="•"/>
            </a:pPr>
            <a:br>
              <a:rPr lang="en-US" altLang="en-US" sz="1800" dirty="0">
                <a:solidFill>
                  <a:srgbClr val="FFFFFF"/>
                </a:solidFill>
                <a:ea typeface="ＭＳ Ｐゴシック" panose="020B0600070205080204" pitchFamily="34" charset="-128"/>
              </a:rPr>
            </a:br>
            <a:r>
              <a:rPr lang="en-US" altLang="en-US" sz="1800" dirty="0">
                <a:solidFill>
                  <a:srgbClr val="FFFFFF"/>
                </a:solidFill>
                <a:ea typeface="ＭＳ Ｐゴシック" panose="020B0600070205080204" pitchFamily="34" charset="-128"/>
              </a:rPr>
              <a:t>Creating of the notion of the ‘classic’ text / work of art</a:t>
            </a:r>
          </a:p>
          <a:p>
            <a:pPr marL="757238" lvl="2" indent="-357188" eaLnBrk="1" hangingPunct="1"/>
            <a:endParaRPr lang="en-US" altLang="en-US" sz="1800" dirty="0">
              <a:solidFill>
                <a:srgbClr val="FFFFFF"/>
              </a:solidFill>
              <a:ea typeface="ＭＳ Ｐゴシック" panose="020B0600070205080204" pitchFamily="34" charset="-128"/>
            </a:endParaRPr>
          </a:p>
          <a:p>
            <a:pPr marL="7938" lvl="2" indent="0" eaLnBrk="1" hangingPunct="1">
              <a:buNone/>
            </a:pPr>
            <a:r>
              <a:rPr lang="en-US" altLang="en-US" sz="1800" dirty="0">
                <a:solidFill>
                  <a:srgbClr val="FFFFFF"/>
                </a:solidFill>
                <a:ea typeface="ＭＳ Ｐゴシック" panose="020B0600070205080204" pitchFamily="34" charset="-128"/>
              </a:rPr>
              <a:t>Jan </a:t>
            </a:r>
            <a:r>
              <a:rPr lang="en-US" altLang="en-US" sz="1800" dirty="0" err="1">
                <a:solidFill>
                  <a:srgbClr val="FFFFFF"/>
                </a:solidFill>
                <a:ea typeface="ＭＳ Ｐゴシック" panose="020B0600070205080204" pitchFamily="34" charset="-128"/>
              </a:rPr>
              <a:t>Assmann</a:t>
            </a:r>
            <a:r>
              <a:rPr lang="en-US" altLang="en-US" sz="1800" dirty="0">
                <a:solidFill>
                  <a:srgbClr val="FFFFFF"/>
                </a:solidFill>
                <a:ea typeface="ＭＳ Ｐゴシック" panose="020B0600070205080204" pitchFamily="34" charset="-128"/>
              </a:rPr>
              <a:t>, ‘Tradition, Writing and </a:t>
            </a:r>
            <a:r>
              <a:rPr lang="en-US" altLang="en-US" sz="1800" dirty="0" err="1">
                <a:solidFill>
                  <a:srgbClr val="FFFFFF"/>
                </a:solidFill>
                <a:ea typeface="ＭＳ Ｐゴシック" panose="020B0600070205080204" pitchFamily="34" charset="-128"/>
              </a:rPr>
              <a:t>Canonisation</a:t>
            </a:r>
            <a:r>
              <a:rPr lang="en-US" altLang="en-US" sz="1800" dirty="0">
                <a:solidFill>
                  <a:srgbClr val="FFFFFF"/>
                </a:solidFill>
                <a:ea typeface="ＭＳ Ｐゴシック" panose="020B0600070205080204" pitchFamily="34" charset="-128"/>
              </a:rPr>
              <a:t>’ p. 121</a:t>
            </a:r>
          </a:p>
        </p:txBody>
      </p:sp>
    </p:spTree>
  </p:cSld>
  <p:clrMapOvr>
    <a:masterClrMapping/>
  </p:clrMapOvr>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2750</TotalTime>
  <Words>2579</Words>
  <Application>Microsoft Macintosh PowerPoint</Application>
  <PresentationFormat>On-screen Show (4:3)</PresentationFormat>
  <Paragraphs>212</Paragraphs>
  <Slides>43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43</vt:i4>
      </vt:variant>
    </vt:vector>
  </HeadingPairs>
  <TitlesOfParts>
    <vt:vector size="46" baseType="lpstr">
      <vt:lpstr>Arial</vt:lpstr>
      <vt:lpstr>Calibri</vt:lpstr>
      <vt:lpstr>Black</vt:lpstr>
      <vt:lpstr>Canon Wars. The Values and Objects of Art History</vt:lpstr>
      <vt:lpstr>PowerPoint Presentation</vt:lpstr>
      <vt:lpstr>Two versions of the canon: Kenneth Clark and Harold Bloom  </vt:lpstr>
      <vt:lpstr>PowerPoint Presentation</vt:lpstr>
      <vt:lpstr>PowerPoint Presentation</vt:lpstr>
      <vt:lpstr>PowerPoint Presentation</vt:lpstr>
      <vt:lpstr>PowerPoint Presentation</vt:lpstr>
      <vt:lpstr>What is a canon?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Sir Anthony Blunt, or …</vt:lpstr>
      <vt:lpstr>PowerPoint Presentation</vt:lpstr>
      <vt:lpstr>PowerPoint Presentation</vt:lpstr>
      <vt:lpstr>PowerPoint Presentation</vt:lpstr>
      <vt:lpstr>PowerPoint Presentation</vt:lpstr>
      <vt:lpstr>PowerPoint Presentation</vt:lpstr>
      <vt:lpstr>PowerPoint Presentation</vt:lpstr>
      <vt:lpstr>Critiquing the canon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canon and its exclusions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Krokoz™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Canons and Culture Wars</dc:title>
  <dc:creator>ASUS</dc:creator>
  <cp:lastModifiedBy>Matthew Rampley</cp:lastModifiedBy>
  <cp:revision>88</cp:revision>
  <dcterms:created xsi:type="dcterms:W3CDTF">2012-10-18T05:34:15Z</dcterms:created>
  <dcterms:modified xsi:type="dcterms:W3CDTF">2021-03-18T09:51:37Z</dcterms:modified>
</cp:coreProperties>
</file>