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70" autoAdjust="0"/>
  </p:normalViewPr>
  <p:slideViewPr>
    <p:cSldViewPr snapToGrid="0">
      <p:cViewPr varScale="1">
        <p:scale>
          <a:sx n="72" d="100"/>
          <a:sy n="72" d="100"/>
        </p:scale>
        <p:origin x="1144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325600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C325C92B-7342-614B-ABC3-C4E6105CA9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71494FD7-CAF8-004E-ADFE-08CDEA5A03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00748B3-F5A4-FB48-805D-01AC9D1C84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325600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223ECA3D-B199-3745-ACBD-EB8B1ED797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1EF6D47-D32B-5648-9FC1-3B87177A0F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599" y="6130800"/>
            <a:ext cx="1119600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73000" y="2618764"/>
            <a:ext cx="5598000" cy="162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C75AA29B-958D-C041-B808-388CF1FC3F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AB521CC-890E-E94A-B9B6-F766BF65A7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125DB29D-15CC-D548-915B-7DC1F471FE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7A73E9BB-013B-7E4B-B6D9-F6A92A0E3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A4AE97B-8102-6545-B9AC-7E0BD8637C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6E813B2E-B4CB-944F-9BB6-0756FAC564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032F6978-A9EF-1E40-A998-4424F452B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B40E85D3-DF9C-544A-817D-1D57B2B656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Autorství, </a:t>
            </a:r>
            <a:r>
              <a:rPr lang="cs-CZ" dirty="0" err="1"/>
              <a:t>screen</a:t>
            </a:r>
            <a:r>
              <a:rPr lang="cs-CZ" dirty="0"/>
              <a:t> idea, </a:t>
            </a:r>
            <a:r>
              <a:rPr lang="cs-CZ" dirty="0" err="1"/>
              <a:t>paratextualita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B87D4E-9A47-41C0-9A7D-2503A14DB5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0B63B2-0184-47C8-B295-96F1A836EA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3B5FDF-0D15-493E-B991-E4BC934B8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výzkumu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5A93ED-BC0D-4844-BBAC-D2A5D1993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Disertační práce: přípravy, produkce a distribuce filmu </a:t>
            </a:r>
            <a:r>
              <a:rPr lang="cs-CZ" i="1" dirty="0"/>
              <a:t>Svatý Václav </a:t>
            </a:r>
            <a:r>
              <a:rPr lang="cs-CZ" dirty="0"/>
              <a:t>(1930) – otázky scenáristického procesu, diskuze (ochrany a podpory) národní kinematografie, zapojení státu a dalších aktérů z nefilmařské komunity</a:t>
            </a:r>
          </a:p>
          <a:p>
            <a:r>
              <a:rPr lang="cs-CZ" dirty="0"/>
              <a:t> obecné oblasti, kterým se věnuje </a:t>
            </a:r>
            <a:r>
              <a:rPr lang="cs-CZ"/>
              <a:t>můj výzkum: </a:t>
            </a:r>
            <a:br>
              <a:rPr lang="cs-CZ" dirty="0"/>
            </a:br>
            <a:r>
              <a:rPr lang="cs-CZ" dirty="0"/>
              <a:t>teorie autorství a autorská poetika, </a:t>
            </a:r>
            <a:br>
              <a:rPr lang="cs-CZ" dirty="0"/>
            </a:br>
            <a:r>
              <a:rPr lang="cs-CZ" dirty="0"/>
              <a:t>scenáristická praxe,</a:t>
            </a:r>
            <a:br>
              <a:rPr lang="cs-CZ" dirty="0"/>
            </a:br>
            <a:r>
              <a:rPr lang="cs-CZ" dirty="0"/>
              <a:t>český němý film, </a:t>
            </a:r>
            <a:br>
              <a:rPr lang="cs-CZ" dirty="0"/>
            </a:br>
            <a:r>
              <a:rPr lang="cs-CZ" dirty="0" err="1"/>
              <a:t>neoformalistická</a:t>
            </a:r>
            <a:r>
              <a:rPr lang="cs-CZ" dirty="0"/>
              <a:t> analýza,</a:t>
            </a:r>
            <a:br>
              <a:rPr lang="cs-CZ" dirty="0"/>
            </a:br>
            <a:r>
              <a:rPr lang="cs-CZ" dirty="0"/>
              <a:t>role filmových </a:t>
            </a:r>
            <a:r>
              <a:rPr lang="cs-CZ" dirty="0" err="1"/>
              <a:t>paratextů</a:t>
            </a:r>
            <a:r>
              <a:rPr lang="cs-CZ" dirty="0"/>
              <a:t> v rámci textuality,</a:t>
            </a:r>
            <a:br>
              <a:rPr lang="cs-CZ" dirty="0"/>
            </a:br>
            <a:r>
              <a:rPr lang="cs-CZ" dirty="0"/>
              <a:t>koncepty národní kinematografie</a:t>
            </a:r>
          </a:p>
        </p:txBody>
      </p:sp>
    </p:spTree>
    <p:extLst>
      <p:ext uri="{BB962C8B-B14F-4D97-AF65-F5344CB8AC3E}">
        <p14:creationId xmlns:p14="http://schemas.microsoft.com/office/powerpoint/2010/main" val="340807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30B412-FBD9-41AD-93A8-09AC4572DA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E300A3-6C3E-4D59-90F1-48F9E25DF2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CDC749-697F-4257-B332-D55E4F498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Gray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67184A-55DE-4592-95CD-6DC8E391F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Posun od </a:t>
            </a:r>
            <a:r>
              <a:rPr lang="cs-CZ" i="1" dirty="0" err="1"/>
              <a:t>auteurského</a:t>
            </a:r>
            <a:r>
              <a:rPr lang="cs-CZ" dirty="0"/>
              <a:t> diskurzu ke kolektivnímu autorství</a:t>
            </a:r>
          </a:p>
          <a:p>
            <a:r>
              <a:rPr lang="cs-CZ" dirty="0"/>
              <a:t>Autorství jako nikdy nekončící proces, který se proměňuje v čase</a:t>
            </a:r>
            <a:br>
              <a:rPr lang="cs-CZ" dirty="0"/>
            </a:br>
            <a:r>
              <a:rPr lang="cs-CZ" dirty="0"/>
              <a:t>-&gt; film je stále otevřený k různým změnám, a tudíž i autorským volbám (</a:t>
            </a:r>
            <a:r>
              <a:rPr lang="cs-CZ" dirty="0" err="1"/>
              <a:t>director‘s</a:t>
            </a:r>
            <a:r>
              <a:rPr lang="cs-CZ" dirty="0"/>
              <a:t> </a:t>
            </a:r>
            <a:r>
              <a:rPr lang="cs-CZ" dirty="0" err="1"/>
              <a:t>cuty</a:t>
            </a:r>
            <a:r>
              <a:rPr lang="cs-CZ" dirty="0"/>
              <a:t>, </a:t>
            </a:r>
            <a:r>
              <a:rPr lang="cs-CZ" dirty="0" err="1"/>
              <a:t>remasterované</a:t>
            </a:r>
            <a:r>
              <a:rPr lang="cs-CZ" dirty="0"/>
              <a:t> verze apod.) – důležitá otázka: </a:t>
            </a:r>
            <a:r>
              <a:rPr lang="cs-CZ" i="1" dirty="0"/>
              <a:t>kdy</a:t>
            </a:r>
            <a:r>
              <a:rPr lang="cs-CZ" dirty="0"/>
              <a:t> je autor?</a:t>
            </a:r>
          </a:p>
          <a:p>
            <a:r>
              <a:rPr lang="cs-CZ" dirty="0"/>
              <a:t>Jako autora můžeme chápat kohokoliv, kdo přispívá k utváření významů a interpretačních rámců – kromě filmařů například i archiváři, kritici nebo marketingoví pracovníci </a:t>
            </a:r>
          </a:p>
          <a:p>
            <a:r>
              <a:rPr lang="cs-CZ" dirty="0"/>
              <a:t>V různých fázích životního cyklu daného filmu se utvářejí různé autorské klastry, které mohou působit i proti sobě – vymezování autorství v daném časovém období na konkrétním místě</a:t>
            </a:r>
          </a:p>
        </p:txBody>
      </p:sp>
    </p:spTree>
    <p:extLst>
      <p:ext uri="{BB962C8B-B14F-4D97-AF65-F5344CB8AC3E}">
        <p14:creationId xmlns:p14="http://schemas.microsoft.com/office/powerpoint/2010/main" val="104867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981837-DC1B-4A67-B185-99ECB17930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65A64A-12CC-4AFD-AD88-A3D0DBF75E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5363CC-A915-44FC-A9A8-82D6DC2D1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Macdonald – </a:t>
            </a:r>
            <a:r>
              <a:rPr lang="cs-CZ" dirty="0" err="1"/>
              <a:t>Screen</a:t>
            </a:r>
            <a:r>
              <a:rPr lang="cs-CZ" dirty="0"/>
              <a:t> Idea a </a:t>
            </a:r>
            <a:r>
              <a:rPr lang="cs-CZ" dirty="0" err="1"/>
              <a:t>Screen</a:t>
            </a:r>
            <a:r>
              <a:rPr lang="cs-CZ" dirty="0"/>
              <a:t> Idea </a:t>
            </a:r>
            <a:r>
              <a:rPr lang="cs-CZ" dirty="0" err="1"/>
              <a:t>Work</a:t>
            </a:r>
            <a:r>
              <a:rPr lang="cs-CZ" dirty="0"/>
              <a:t> Group (SIWG)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CCCA2A-C59D-4502-8895-FEB9C7B6A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jeden z autorských klastrů například kolektiv podílející se na literární přípravě filmu/televizního seriálu</a:t>
            </a:r>
          </a:p>
          <a:p>
            <a:r>
              <a:rPr lang="cs-CZ" dirty="0"/>
              <a:t>Posun od chápání scenáristiky jako individuální aktivity zachycené striktně ve scénáři a lineárně vedeného procesu ke konceptu </a:t>
            </a:r>
            <a:r>
              <a:rPr lang="cs-CZ" i="1" dirty="0" err="1"/>
              <a:t>screen</a:t>
            </a:r>
            <a:r>
              <a:rPr lang="cs-CZ" i="1" dirty="0"/>
              <a:t> idea </a:t>
            </a:r>
            <a:r>
              <a:rPr lang="cs-CZ" dirty="0"/>
              <a:t>– určité audiovizuální představě budoucího díla, která se nerealizuje pouze ve scénáři, ale i v dalších materiálech (porady, korespondence, poznámky, </a:t>
            </a:r>
            <a:r>
              <a:rPr lang="cs-CZ" dirty="0" err="1"/>
              <a:t>storyboardy</a:t>
            </a:r>
            <a:r>
              <a:rPr lang="cs-CZ" dirty="0"/>
              <a:t> apod); neexistuje žádná definitivní verze scénáře</a:t>
            </a:r>
          </a:p>
          <a:p>
            <a:r>
              <a:rPr lang="cs-CZ" dirty="0"/>
              <a:t> kdokoliv, kdo jakýmkoliv způsobem přispěje k vývoji </a:t>
            </a:r>
            <a:r>
              <a:rPr lang="cs-CZ" dirty="0" err="1"/>
              <a:t>screen</a:t>
            </a:r>
            <a:r>
              <a:rPr lang="cs-CZ" dirty="0"/>
              <a:t> idea se stává členem SIWG – scenáristika tudíž jako kolektivně probíhající praxe, v níž spolu spolupracují a soupeří různí aktéři s různými nápady, představami a zájmy</a:t>
            </a:r>
          </a:p>
        </p:txBody>
      </p:sp>
    </p:spTree>
    <p:extLst>
      <p:ext uri="{BB962C8B-B14F-4D97-AF65-F5344CB8AC3E}">
        <p14:creationId xmlns:p14="http://schemas.microsoft.com/office/powerpoint/2010/main" val="29521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B4B548B-A366-4013-A10D-A3C1733562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36F38D-9A20-4E9F-86F2-159520819E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86D31E-0C81-4903-910B-41AD46D05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Paratextualita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A6305D-4B62-4042-9F94-4CFA683B5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autorské klastry můžeme chápat i tvůrce </a:t>
            </a:r>
            <a:r>
              <a:rPr lang="cs-CZ" i="1" dirty="0"/>
              <a:t>průmyslově vytvářených </a:t>
            </a:r>
            <a:r>
              <a:rPr lang="cs-CZ" dirty="0" err="1"/>
              <a:t>paratextů</a:t>
            </a:r>
            <a:r>
              <a:rPr lang="cs-CZ" dirty="0"/>
              <a:t> (trailery, plakáty, bonusy na DVD,…) nebo </a:t>
            </a:r>
            <a:r>
              <a:rPr lang="cs-CZ" i="1" dirty="0"/>
              <a:t>diváckých</a:t>
            </a:r>
            <a:r>
              <a:rPr lang="cs-CZ" dirty="0"/>
              <a:t> </a:t>
            </a:r>
            <a:r>
              <a:rPr lang="cs-CZ" dirty="0" err="1"/>
              <a:t>paratextů</a:t>
            </a:r>
            <a:r>
              <a:rPr lang="cs-CZ" dirty="0"/>
              <a:t> (recenze a publicita, </a:t>
            </a:r>
            <a:r>
              <a:rPr lang="cs-CZ" dirty="0" err="1"/>
              <a:t>fanfikce</a:t>
            </a:r>
            <a:r>
              <a:rPr lang="cs-CZ" dirty="0"/>
              <a:t>, spoilery,…), kteří přispívají k utváření, posilování nebo narušování významů a interpretačních rámců</a:t>
            </a:r>
          </a:p>
          <a:p>
            <a:r>
              <a:rPr lang="cs-CZ" dirty="0" err="1"/>
              <a:t>Paratexty</a:t>
            </a:r>
            <a:r>
              <a:rPr lang="cs-CZ" dirty="0"/>
              <a:t> nikoliv jenom „pouze“ (škodlivou, vítanou) reklamou zahlcující veřejný prostor, nýbrž neoddělitelnou součástí textuality</a:t>
            </a:r>
          </a:p>
          <a:p>
            <a:r>
              <a:rPr lang="cs-CZ" dirty="0"/>
              <a:t>Otázky prvků, které jednotlivé </a:t>
            </a:r>
            <a:r>
              <a:rPr lang="cs-CZ" dirty="0" err="1"/>
              <a:t>paratexty</a:t>
            </a:r>
            <a:r>
              <a:rPr lang="cs-CZ" dirty="0"/>
              <a:t> upřednostňují na úkor jiných tak, aby diváci chápali dílo v preferovaných rámcích, i způsobů, jakým různé typy </a:t>
            </a:r>
            <a:r>
              <a:rPr lang="cs-CZ" dirty="0" err="1"/>
              <a:t>paratextů</a:t>
            </a:r>
            <a:r>
              <a:rPr lang="cs-CZ" dirty="0"/>
              <a:t> dodávají „ústřednímu textu“ hodnotu</a:t>
            </a:r>
          </a:p>
        </p:txBody>
      </p:sp>
    </p:spTree>
    <p:extLst>
      <p:ext uri="{BB962C8B-B14F-4D97-AF65-F5344CB8AC3E}">
        <p14:creationId xmlns:p14="http://schemas.microsoft.com/office/powerpoint/2010/main" val="94306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7CE307-7EF7-43D4-A5EE-9AC111E05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8375BD-B2A5-463F-896F-2DBA358C5C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D37D8A-901F-44CE-BB21-686C6FB0B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Bakalářky, které jsem vedl nebo vedu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6471D7-82F2-4487-B6E4-EB2710BE0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Autorská poetika </a:t>
            </a:r>
            <a:r>
              <a:rPr lang="cs-CZ" dirty="0" err="1"/>
              <a:t>Makota</a:t>
            </a:r>
            <a:r>
              <a:rPr lang="cs-CZ" dirty="0"/>
              <a:t> </a:t>
            </a:r>
            <a:r>
              <a:rPr lang="cs-CZ" dirty="0" err="1"/>
              <a:t>Šinkaie</a:t>
            </a:r>
            <a:r>
              <a:rPr lang="cs-CZ" dirty="0"/>
              <a:t> (funkce barevných spekter a osvětlení)</a:t>
            </a:r>
          </a:p>
          <a:p>
            <a:r>
              <a:rPr lang="cs-CZ" dirty="0" err="1"/>
              <a:t>Neoformalistické</a:t>
            </a:r>
            <a:r>
              <a:rPr lang="cs-CZ" dirty="0"/>
              <a:t> analýzy: </a:t>
            </a:r>
            <a:r>
              <a:rPr lang="cs-CZ" i="1" dirty="0"/>
              <a:t>Děsivé dědictví</a:t>
            </a:r>
            <a:r>
              <a:rPr lang="cs-CZ" dirty="0"/>
              <a:t>, </a:t>
            </a:r>
            <a:r>
              <a:rPr lang="cs-CZ" i="1" dirty="0"/>
              <a:t>Nevinnost</a:t>
            </a:r>
            <a:r>
              <a:rPr lang="cs-CZ" dirty="0"/>
              <a:t>, </a:t>
            </a:r>
            <a:r>
              <a:rPr lang="cs-CZ" i="1" dirty="0"/>
              <a:t>Dokonalý svět</a:t>
            </a:r>
            <a:r>
              <a:rPr lang="cs-CZ" dirty="0"/>
              <a:t>, </a:t>
            </a:r>
            <a:r>
              <a:rPr lang="cs-CZ" i="1" dirty="0"/>
              <a:t>Dvojník</a:t>
            </a:r>
            <a:r>
              <a:rPr lang="cs-CZ" dirty="0"/>
              <a:t>, </a:t>
            </a:r>
            <a:r>
              <a:rPr lang="cs-CZ" i="1" dirty="0" err="1"/>
              <a:t>Animatrix</a:t>
            </a:r>
            <a:r>
              <a:rPr lang="cs-CZ" dirty="0"/>
              <a:t>, </a:t>
            </a:r>
            <a:r>
              <a:rPr lang="cs-CZ" i="1" dirty="0"/>
              <a:t>Dva </a:t>
            </a:r>
            <a:r>
              <a:rPr lang="cs-CZ" i="1" dirty="0" err="1"/>
              <a:t>Jakeové</a:t>
            </a:r>
            <a:endParaRPr lang="cs-CZ" i="1" dirty="0"/>
          </a:p>
          <a:p>
            <a:r>
              <a:rPr lang="cs-CZ" dirty="0"/>
              <a:t>Okolnosti zániku kina Eden v Plzni</a:t>
            </a:r>
          </a:p>
          <a:p>
            <a:r>
              <a:rPr lang="cs-CZ" dirty="0"/>
              <a:t>Analýza subjektivity seriálu </a:t>
            </a:r>
            <a:r>
              <a:rPr lang="cs-CZ" i="1" dirty="0"/>
              <a:t>Ostré předměty</a:t>
            </a:r>
          </a:p>
          <a:p>
            <a:r>
              <a:rPr lang="cs-CZ" dirty="0"/>
              <a:t>Funkce ustavujících záběrů a práce s </a:t>
            </a:r>
            <a:r>
              <a:rPr lang="cs-CZ" dirty="0" err="1"/>
              <a:t>mizanscénou</a:t>
            </a:r>
            <a:r>
              <a:rPr lang="cs-CZ" dirty="0"/>
              <a:t> v seriálu </a:t>
            </a:r>
            <a:r>
              <a:rPr lang="cs-CZ" i="1" dirty="0" err="1"/>
              <a:t>BoJack</a:t>
            </a:r>
            <a:r>
              <a:rPr lang="cs-CZ" i="1" dirty="0"/>
              <a:t> </a:t>
            </a:r>
            <a:r>
              <a:rPr lang="cs-CZ" i="1" dirty="0" err="1"/>
              <a:t>Horseman</a:t>
            </a:r>
            <a:endParaRPr lang="cs-CZ" i="1" dirty="0"/>
          </a:p>
          <a:p>
            <a:r>
              <a:rPr lang="cs-CZ" dirty="0"/>
              <a:t>Scenáristický proces filmu </a:t>
            </a:r>
            <a:r>
              <a:rPr lang="cs-CZ" i="1" dirty="0"/>
              <a:t>Dívka na koštěti</a:t>
            </a:r>
            <a:r>
              <a:rPr lang="cs-CZ" dirty="0"/>
              <a:t>: vývoj </a:t>
            </a:r>
            <a:r>
              <a:rPr lang="cs-CZ" dirty="0" err="1"/>
              <a:t>screen</a:t>
            </a:r>
            <a:r>
              <a:rPr lang="cs-CZ" dirty="0"/>
              <a:t> idea napříč různými dochovanými materiály, otázky spolupráce uvnitř SIWG (zejména dvojice Macourek-Vorlíček) a autorské poetiky Miloše Macourka jako systematicky rozvíjených tvůrčích voleb v procesu psaní</a:t>
            </a:r>
          </a:p>
        </p:txBody>
      </p:sp>
    </p:spTree>
    <p:extLst>
      <p:ext uri="{BB962C8B-B14F-4D97-AF65-F5344CB8AC3E}">
        <p14:creationId xmlns:p14="http://schemas.microsoft.com/office/powerpoint/2010/main" val="41991984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4-3-cz.potx" id="{8F8DA1EA-732C-4591-A318-D67C56097C9A}" vid="{CE0F374A-338F-43D0-ACBB-868ED842B94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0" ma:contentTypeDescription="Create a new document." ma:contentTypeScope="" ma:versionID="95a052b0847fd16805d557ab7f313c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310FB1-4653-4075-836E-7FB0A448F9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44DEED-A80A-4C80-AFAF-E7138F0990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561A250-C70F-4DE2-A850-981F1F0C10F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muni-prezentace-4-3-cz</Template>
  <TotalTime>242</TotalTime>
  <Words>523</Words>
  <Application>Microsoft Office PowerPoint</Application>
  <PresentationFormat>Předvádění na obrazovce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Autorství, screen idea, paratextualita</vt:lpstr>
      <vt:lpstr>Oblasti výzkumu</vt:lpstr>
      <vt:lpstr>Gray – When is the Author?</vt:lpstr>
      <vt:lpstr>Macdonald – Screen Idea a Screen Idea Work Group (SIWG)</vt:lpstr>
      <vt:lpstr>Paratextualita</vt:lpstr>
      <vt:lpstr>Bakalářky, které jsem vedl nebo vedu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Autorství, screen idea, paratextualita</dc:title>
  <dc:creator>Martin Kos</dc:creator>
  <cp:lastModifiedBy>Martin Kos</cp:lastModifiedBy>
  <cp:revision>9</cp:revision>
  <dcterms:created xsi:type="dcterms:W3CDTF">2021-03-02T08:57:01Z</dcterms:created>
  <dcterms:modified xsi:type="dcterms:W3CDTF">2021-03-02T12:59:35Z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