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4" r:id="rId8"/>
    <p:sldId id="262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C2CC"/>
    <a:srgbClr val="D3CB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2D3E-64C3-46CA-9B5A-33B27971EFB5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0ABC-1032-47FC-8690-ECF47B7BA1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571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2D3E-64C3-46CA-9B5A-33B27971EFB5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0ABC-1032-47FC-8690-ECF47B7BA1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0256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2D3E-64C3-46CA-9B5A-33B27971EFB5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0ABC-1032-47FC-8690-ECF47B7BA1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995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2D3E-64C3-46CA-9B5A-33B27971EFB5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0ABC-1032-47FC-8690-ECF47B7BA1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35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2D3E-64C3-46CA-9B5A-33B27971EFB5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0ABC-1032-47FC-8690-ECF47B7BA1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867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2D3E-64C3-46CA-9B5A-33B27971EFB5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0ABC-1032-47FC-8690-ECF47B7BA1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3490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2D3E-64C3-46CA-9B5A-33B27971EFB5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0ABC-1032-47FC-8690-ECF47B7BA1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561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2D3E-64C3-46CA-9B5A-33B27971EFB5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0ABC-1032-47FC-8690-ECF47B7BA1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5487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2D3E-64C3-46CA-9B5A-33B27971EFB5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0ABC-1032-47FC-8690-ECF47B7BA1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7624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2D3E-64C3-46CA-9B5A-33B27971EFB5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0ABC-1032-47FC-8690-ECF47B7BA1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047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2D3E-64C3-46CA-9B5A-33B27971EFB5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0ABC-1032-47FC-8690-ECF47B7BA1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8829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72D3E-64C3-46CA-9B5A-33B27971EFB5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F0ABC-1032-47FC-8690-ECF47B7BA1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89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osoba/39993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m.muni.cz/veda-a-vyzkum/13374-vedci-odhaluji-jedinecnost-filmoveho-zlin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83695" y="1073982"/>
            <a:ext cx="9144000" cy="2177218"/>
          </a:xfrm>
        </p:spPr>
        <p:txBody>
          <a:bodyPr>
            <a:normAutofit/>
          </a:bodyPr>
          <a:lstStyle/>
          <a:p>
            <a:r>
              <a:rPr lang="cs-CZ" sz="7200" b="1" dirty="0" smtClean="0">
                <a:latin typeface="Bahnschrift" panose="020B0502040204020203" pitchFamily="34" charset="0"/>
              </a:rPr>
              <a:t>Star </a:t>
            </a:r>
            <a:r>
              <a:rPr lang="cs-CZ" sz="7200" b="1" dirty="0" err="1" smtClean="0">
                <a:latin typeface="Bahnschrift" panose="020B0502040204020203" pitchFamily="34" charset="0"/>
              </a:rPr>
              <a:t>studies</a:t>
            </a:r>
            <a:endParaRPr lang="cs-CZ" sz="7200" b="1" dirty="0">
              <a:latin typeface="Bahnschrift" panose="020B0502040204020203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5315" y="3790724"/>
            <a:ext cx="9144000" cy="1655762"/>
          </a:xfrm>
        </p:spPr>
        <p:txBody>
          <a:bodyPr>
            <a:normAutofit fontScale="77500" lnSpcReduction="20000"/>
          </a:bodyPr>
          <a:lstStyle/>
          <a:p>
            <a:endParaRPr lang="cs-CZ" dirty="0" smtClean="0"/>
          </a:p>
          <a:p>
            <a:r>
              <a:rPr lang="cs-CZ" dirty="0" smtClean="0">
                <a:latin typeface="Bahnschrift" panose="020B0502040204020203" pitchFamily="34" charset="0"/>
              </a:rPr>
              <a:t>FAVBPa120 Bakalářský projekt</a:t>
            </a:r>
            <a:br>
              <a:rPr lang="cs-CZ" dirty="0" smtClean="0">
                <a:latin typeface="Bahnschrift" panose="020B0502040204020203" pitchFamily="34" charset="0"/>
              </a:rPr>
            </a:br>
            <a:r>
              <a:rPr lang="cs-CZ" dirty="0" smtClean="0">
                <a:latin typeface="Bahnschrift" panose="020B0502040204020203" pitchFamily="34" charset="0"/>
              </a:rPr>
              <a:t>JS 2021</a:t>
            </a:r>
            <a:br>
              <a:rPr lang="cs-CZ" dirty="0" smtClean="0">
                <a:latin typeface="Bahnschrift" panose="020B0502040204020203" pitchFamily="34" charset="0"/>
              </a:rPr>
            </a:br>
            <a:r>
              <a:rPr lang="cs-CZ" dirty="0" smtClean="0">
                <a:latin typeface="Bahnschrift" panose="020B0502040204020203" pitchFamily="34" charset="0"/>
              </a:rPr>
              <a:t/>
            </a:r>
            <a:br>
              <a:rPr lang="cs-CZ" dirty="0" smtClean="0">
                <a:latin typeface="Bahnschrift" panose="020B0502040204020203" pitchFamily="34" charset="0"/>
              </a:rPr>
            </a:br>
            <a:r>
              <a:rPr lang="cs-CZ" dirty="0" smtClean="0">
                <a:latin typeface="Bahnschrift" panose="020B0502040204020203" pitchFamily="34" charset="0"/>
              </a:rPr>
              <a:t/>
            </a:r>
            <a:br>
              <a:rPr lang="cs-CZ" dirty="0" smtClean="0">
                <a:latin typeface="Bahnschrift" panose="020B0502040204020203" pitchFamily="34" charset="0"/>
              </a:rPr>
            </a:br>
            <a:r>
              <a:rPr lang="cs-CZ" dirty="0" smtClean="0">
                <a:latin typeface="Bahnschrift" panose="020B0502040204020203" pitchFamily="34" charset="0"/>
              </a:rPr>
              <a:t>Kateřina Váchová</a:t>
            </a:r>
            <a:br>
              <a:rPr lang="cs-CZ" dirty="0" smtClean="0">
                <a:latin typeface="Bahnschrift" panose="020B0502040204020203" pitchFamily="34" charset="0"/>
              </a:rPr>
            </a:br>
            <a:r>
              <a:rPr lang="cs-CZ" dirty="0" smtClean="0">
                <a:latin typeface="Bahnschrift" panose="020B0502040204020203" pitchFamily="34" charset="0"/>
                <a:hlinkClick r:id="rId3"/>
              </a:rPr>
              <a:t>katerina.vach@mail.muni.cz</a:t>
            </a:r>
            <a:endParaRPr lang="cs-CZ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99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Bahnschrift" panose="020B0502040204020203" pitchFamily="34" charset="0"/>
              </a:rPr>
              <a:t>Výzkumné projekty a aktivity, na kterých se podílím</a:t>
            </a:r>
            <a:endParaRPr lang="cs-CZ" dirty="0">
              <a:latin typeface="Bahnschrift" panose="020B0502040204020203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9576" y="2120153"/>
            <a:ext cx="10484224" cy="4056810"/>
          </a:xfrm>
        </p:spPr>
        <p:txBody>
          <a:bodyPr>
            <a:normAutofit lnSpcReduction="10000"/>
          </a:bodyPr>
          <a:lstStyle/>
          <a:p>
            <a:r>
              <a:rPr lang="cs-CZ" b="1" dirty="0" smtClean="0">
                <a:latin typeface="Bahnschrift" panose="020B0502040204020203" pitchFamily="34" charset="0"/>
              </a:rPr>
              <a:t>Práce s dětským filmovým představitelem v české produkci od 90. let po současnost</a:t>
            </a:r>
          </a:p>
          <a:p>
            <a:r>
              <a:rPr lang="en-US" dirty="0" smtClean="0">
                <a:latin typeface="Bahnschrift" panose="020B0502040204020203" pitchFamily="34" charset="0"/>
              </a:rPr>
              <a:t>(In) visible practice. Cooperation of casting agencies with the contemporary Czech audiovisual industry</a:t>
            </a:r>
            <a:endParaRPr lang="cs-CZ" dirty="0" smtClean="0">
              <a:latin typeface="Bahnschrift" panose="020B0502040204020203" pitchFamily="34" charset="0"/>
            </a:endParaRPr>
          </a:p>
          <a:p>
            <a:r>
              <a:rPr lang="cs-CZ" dirty="0" smtClean="0">
                <a:latin typeface="Bahnschrift" panose="020B0502040204020203" pitchFamily="34" charset="0"/>
              </a:rPr>
              <a:t>Studia animovaného filmu v Gottwaldově a Lodži (1945/47-1990) – komparativní kolektivní biografie</a:t>
            </a:r>
          </a:p>
          <a:p>
            <a:r>
              <a:rPr lang="cs-CZ" dirty="0" smtClean="0">
                <a:latin typeface="Bahnschrift" panose="020B0502040204020203" pitchFamily="34" charset="0"/>
              </a:rPr>
              <a:t>Relační databáze, mapové projekce a vizualizace dat pro účely propagace, vzdělávání a podpory turismu - realizace na příkladu zlínské filmové kultury (</a:t>
            </a:r>
            <a:r>
              <a:rPr lang="cs-CZ" dirty="0" smtClean="0">
                <a:latin typeface="Bahnschrift" panose="020B0502040204020203" pitchFamily="34" charset="0"/>
                <a:hlinkClick r:id="rId4"/>
              </a:rPr>
              <a:t>ZLÍNET</a:t>
            </a:r>
            <a:r>
              <a:rPr lang="cs-CZ" dirty="0" smtClean="0">
                <a:latin typeface="Bahnschrift" panose="020B0502040204020203" pitchFamily="34" charset="0"/>
              </a:rPr>
              <a:t>)</a:t>
            </a:r>
          </a:p>
          <a:p>
            <a:r>
              <a:rPr lang="cs-CZ" dirty="0" smtClean="0">
                <a:latin typeface="Bahnschrift" panose="020B0502040204020203" pitchFamily="34" charset="0"/>
              </a:rPr>
              <a:t>Digitalizace archivu Hermíny Týrlové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786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Bahnschrift" panose="020B0502040204020203" pitchFamily="34" charset="0"/>
              </a:rPr>
              <a:t>Star </a:t>
            </a:r>
            <a:r>
              <a:rPr lang="cs-CZ" dirty="0" err="1" smtClean="0">
                <a:latin typeface="Bahnschrift" panose="020B0502040204020203" pitchFamily="34" charset="0"/>
              </a:rPr>
              <a:t>studies</a:t>
            </a:r>
            <a:r>
              <a:rPr lang="cs-CZ" dirty="0" smtClean="0">
                <a:latin typeface="Bahnschrift" panose="020B0502040204020203" pitchFamily="34" charset="0"/>
              </a:rPr>
              <a:t>: </a:t>
            </a:r>
            <a:r>
              <a:rPr lang="cs-CZ" b="1" dirty="0" smtClean="0">
                <a:latin typeface="Bahnschrift" panose="020B0502040204020203" pitchFamily="34" charset="0"/>
              </a:rPr>
              <a:t>Co jsou hvězdy?</a:t>
            </a:r>
            <a:endParaRPr lang="cs-CZ" b="1" dirty="0">
              <a:latin typeface="Bahnschrift" panose="020B0502040204020203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smtClean="0">
                <a:latin typeface="Bahnschrift" panose="020B0502040204020203" pitchFamily="34" charset="0"/>
              </a:rPr>
              <a:t>„Hvězdy jsou objekty, které září ve tmě.“ </a:t>
            </a:r>
          </a:p>
          <a:p>
            <a:pPr marL="0" indent="0">
              <a:buNone/>
            </a:pPr>
            <a:r>
              <a:rPr lang="cs-CZ" dirty="0">
                <a:latin typeface="Bahnschrift" panose="020B0502040204020203" pitchFamily="34" charset="0"/>
              </a:rPr>
              <a:t>	</a:t>
            </a:r>
            <a:r>
              <a:rPr lang="cs-CZ" dirty="0" smtClean="0">
                <a:latin typeface="Bahnschrift" panose="020B0502040204020203" pitchFamily="34" charset="0"/>
              </a:rPr>
              <a:t>						Richard </a:t>
            </a:r>
            <a:r>
              <a:rPr lang="cs-CZ" dirty="0" err="1" smtClean="0">
                <a:latin typeface="Bahnschrift" panose="020B0502040204020203" pitchFamily="34" charset="0"/>
              </a:rPr>
              <a:t>Dyer</a:t>
            </a:r>
            <a:r>
              <a:rPr lang="cs-CZ" dirty="0" smtClean="0">
                <a:latin typeface="Bahnschrift" panose="020B0502040204020203" pitchFamily="34" charset="0"/>
              </a:rPr>
              <a:t> </a:t>
            </a:r>
          </a:p>
          <a:p>
            <a:pPr marL="0" indent="0">
              <a:buNone/>
            </a:pPr>
            <a:endParaRPr lang="cs-CZ" dirty="0" smtClean="0">
              <a:latin typeface="Bahnschrift" panose="020B0502040204020203" pitchFamily="34" charset="0"/>
            </a:endParaRPr>
          </a:p>
          <a:p>
            <a:r>
              <a:rPr lang="cs-CZ" dirty="0" smtClean="0">
                <a:latin typeface="Bahnschrift" panose="020B0502040204020203" pitchFamily="34" charset="0"/>
              </a:rPr>
              <a:t>Vykonstruované objekty snoubící v sobě veřejnou a soukromou osobnost; </a:t>
            </a:r>
            <a:r>
              <a:rPr lang="cs-CZ" dirty="0" err="1" smtClean="0">
                <a:latin typeface="Bahnschrift" panose="020B0502040204020203" pitchFamily="34" charset="0"/>
              </a:rPr>
              <a:t>transmediální</a:t>
            </a:r>
            <a:r>
              <a:rPr lang="cs-CZ" dirty="0" smtClean="0">
                <a:latin typeface="Bahnschrift" panose="020B0502040204020203" pitchFamily="34" charset="0"/>
              </a:rPr>
              <a:t> hvězdy; transnacionální hvězdy.</a:t>
            </a:r>
          </a:p>
          <a:p>
            <a:r>
              <a:rPr lang="cs-CZ" dirty="0" smtClean="0">
                <a:latin typeface="Bahnschrift" panose="020B0502040204020203" pitchFamily="34" charset="0"/>
              </a:rPr>
              <a:t>Hvězdy jako konstrukty – významy, které v sobě nesou; pocity, které vzbuzují, postoje, které jejich obraz vytvářejí jsou tvořené recepcí publika.</a:t>
            </a:r>
          </a:p>
          <a:p>
            <a:r>
              <a:rPr lang="cs-CZ" dirty="0" smtClean="0">
                <a:latin typeface="Bahnschrift" panose="020B0502040204020203" pitchFamily="34" charset="0"/>
              </a:rPr>
              <a:t>Hvězdy jako představitelé sociálních rolí, stereotypů a diskurzů.</a:t>
            </a:r>
          </a:p>
          <a:p>
            <a:r>
              <a:rPr lang="cs-CZ" dirty="0" smtClean="0">
                <a:latin typeface="Bahnschrift" panose="020B0502040204020203" pitchFamily="34" charset="0"/>
              </a:rPr>
              <a:t>Snadno rozpoznatelné, intertextuální; dnes s řadou proměnlivých </a:t>
            </a:r>
            <a:r>
              <a:rPr lang="cs-CZ" dirty="0" smtClean="0">
                <a:latin typeface="Bahnschrift" panose="020B0502040204020203" pitchFamily="34" charset="0"/>
              </a:rPr>
              <a:t>identit.</a:t>
            </a:r>
            <a:endParaRPr lang="cs-CZ" dirty="0">
              <a:latin typeface="Bahnschrift" panose="020B0502040204020203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778" y="411238"/>
            <a:ext cx="1942622" cy="23068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005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Bahnschrift" panose="020B0502040204020203" pitchFamily="34" charset="0"/>
              </a:rPr>
              <a:t>Star </a:t>
            </a:r>
            <a:r>
              <a:rPr lang="cs-CZ" dirty="0" err="1" smtClean="0">
                <a:latin typeface="Bahnschrift" panose="020B0502040204020203" pitchFamily="34" charset="0"/>
              </a:rPr>
              <a:t>studies</a:t>
            </a:r>
            <a:r>
              <a:rPr lang="cs-CZ" dirty="0" smtClean="0">
                <a:latin typeface="Bahnschrift" panose="020B0502040204020203" pitchFamily="34" charset="0"/>
              </a:rPr>
              <a:t>: </a:t>
            </a:r>
            <a:r>
              <a:rPr lang="cs-CZ" b="1" dirty="0" smtClean="0">
                <a:latin typeface="Bahnschrift" panose="020B0502040204020203" pitchFamily="34" charset="0"/>
              </a:rPr>
              <a:t>Proč zkoumat hvězdy?</a:t>
            </a:r>
            <a:endParaRPr lang="cs-CZ" b="1" dirty="0">
              <a:latin typeface="Bahnschrift" panose="020B0502040204020203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4352365" cy="3826622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>
                <a:latin typeface="Bahnschrift" panose="020B0502040204020203" pitchFamily="34" charset="0"/>
              </a:rPr>
              <a:t>Monografie </a:t>
            </a:r>
            <a:r>
              <a:rPr lang="cs-CZ" i="1" dirty="0" err="1" smtClean="0">
                <a:latin typeface="Bahnschrift" panose="020B0502040204020203" pitchFamily="34" charset="0"/>
              </a:rPr>
              <a:t>Stars</a:t>
            </a:r>
            <a:r>
              <a:rPr lang="cs-CZ" dirty="0" smtClean="0">
                <a:latin typeface="Bahnschrift" panose="020B0502040204020203" pitchFamily="34" charset="0"/>
              </a:rPr>
              <a:t> (1979) přichází s metodou výzkumu hvězd – Star </a:t>
            </a:r>
            <a:r>
              <a:rPr lang="cs-CZ" dirty="0" err="1" smtClean="0">
                <a:latin typeface="Bahnschrift" panose="020B0502040204020203" pitchFamily="34" charset="0"/>
              </a:rPr>
              <a:t>studies</a:t>
            </a:r>
            <a:r>
              <a:rPr lang="cs-CZ" dirty="0" smtClean="0">
                <a:latin typeface="Bahnschrift" panose="020B0502040204020203" pitchFamily="34" charset="0"/>
              </a:rPr>
              <a:t>.</a:t>
            </a:r>
            <a:endParaRPr lang="cs-CZ" dirty="0" smtClean="0">
              <a:latin typeface="Bahnschrift" panose="020B0502040204020203" pitchFamily="34" charset="0"/>
            </a:endParaRPr>
          </a:p>
          <a:p>
            <a:r>
              <a:rPr lang="cs-CZ" dirty="0" smtClean="0">
                <a:latin typeface="Bahnschrift" panose="020B0502040204020203" pitchFamily="34" charset="0"/>
              </a:rPr>
              <a:t>Hvězdy jsou významnými činiteli pop kulturní </a:t>
            </a:r>
            <a:r>
              <a:rPr lang="cs-CZ" dirty="0" smtClean="0">
                <a:latin typeface="Bahnschrift" panose="020B0502040204020203" pitchFamily="34" charset="0"/>
              </a:rPr>
              <a:t>produkce.</a:t>
            </a:r>
            <a:endParaRPr lang="cs-CZ" dirty="0" smtClean="0">
              <a:latin typeface="Bahnschrift" panose="020B0502040204020203" pitchFamily="34" charset="0"/>
            </a:endParaRPr>
          </a:p>
          <a:p>
            <a:r>
              <a:rPr lang="cs-CZ" dirty="0" smtClean="0">
                <a:latin typeface="Bahnschrift" panose="020B0502040204020203" pitchFamily="34" charset="0"/>
              </a:rPr>
              <a:t>Vzbuzují silné divácké reakce – adorace, identifikace, </a:t>
            </a:r>
            <a:r>
              <a:rPr lang="cs-CZ" dirty="0" smtClean="0">
                <a:latin typeface="Bahnschrift" panose="020B0502040204020203" pitchFamily="34" charset="0"/>
              </a:rPr>
              <a:t>inspirace.</a:t>
            </a:r>
            <a:endParaRPr lang="cs-CZ" dirty="0" smtClean="0">
              <a:latin typeface="Bahnschrift" panose="020B0502040204020203" pitchFamily="34" charset="0"/>
            </a:endParaRPr>
          </a:p>
          <a:p>
            <a:r>
              <a:rPr lang="cs-CZ" dirty="0">
                <a:latin typeface="Bahnschrift" panose="020B0502040204020203" pitchFamily="34" charset="0"/>
              </a:rPr>
              <a:t>P</a:t>
            </a:r>
            <a:r>
              <a:rPr lang="cs-CZ" dirty="0" smtClean="0">
                <a:latin typeface="Bahnschrift" panose="020B0502040204020203" pitchFamily="34" charset="0"/>
              </a:rPr>
              <a:t>ředstavují silné </a:t>
            </a:r>
            <a:r>
              <a:rPr lang="cs-CZ" dirty="0" smtClean="0">
                <a:latin typeface="Bahnschrift" panose="020B0502040204020203" pitchFamily="34" charset="0"/>
              </a:rPr>
              <a:t>symboly: </a:t>
            </a:r>
            <a:r>
              <a:rPr lang="cs-CZ" dirty="0" smtClean="0">
                <a:latin typeface="Bahnschrift" panose="020B0502040204020203" pitchFamily="34" charset="0"/>
              </a:rPr>
              <a:t>národní, genderové, rasové, kulturní, ideologické, </a:t>
            </a:r>
            <a:r>
              <a:rPr lang="cs-CZ" dirty="0" smtClean="0">
                <a:latin typeface="Bahnschrift" panose="020B0502040204020203" pitchFamily="34" charset="0"/>
              </a:rPr>
              <a:t>třídní.</a:t>
            </a:r>
            <a:endParaRPr lang="cs-CZ" dirty="0" smtClean="0">
              <a:latin typeface="Bahnschrift" panose="020B0502040204020203" pitchFamily="34" charset="0"/>
            </a:endParaRPr>
          </a:p>
          <a:p>
            <a:r>
              <a:rPr lang="cs-CZ" dirty="0" smtClean="0">
                <a:latin typeface="Bahnschrift" panose="020B0502040204020203" pitchFamily="34" charset="0"/>
              </a:rPr>
              <a:t>Ovlivňují samotnou filmovou produkci – marketing, produkci, popularitu, úspěšnost, dokonce i </a:t>
            </a:r>
            <a:r>
              <a:rPr lang="cs-CZ" dirty="0" smtClean="0">
                <a:latin typeface="Bahnschrift" panose="020B0502040204020203" pitchFamily="34" charset="0"/>
              </a:rPr>
              <a:t>žánr.</a:t>
            </a:r>
            <a:endParaRPr lang="cs-CZ" dirty="0">
              <a:latin typeface="Bahnschrift" panose="020B0502040204020203" pitchFamily="34" charset="0"/>
            </a:endParaRPr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763" y="1447801"/>
            <a:ext cx="3732628" cy="293594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33" y="4686981"/>
            <a:ext cx="1100164" cy="19568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497" y="4686981"/>
            <a:ext cx="1107184" cy="19693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364" y="1537447"/>
            <a:ext cx="1651118" cy="29367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867" y="4583765"/>
            <a:ext cx="4033049" cy="21173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541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Bahnschrift" panose="020B0502040204020203" pitchFamily="34" charset="0"/>
              </a:rPr>
              <a:t>Star </a:t>
            </a:r>
            <a:r>
              <a:rPr lang="cs-CZ" dirty="0" err="1" smtClean="0">
                <a:latin typeface="Bahnschrift" panose="020B0502040204020203" pitchFamily="34" charset="0"/>
              </a:rPr>
              <a:t>studies</a:t>
            </a:r>
            <a:r>
              <a:rPr lang="cs-CZ" dirty="0" smtClean="0">
                <a:latin typeface="Bahnschrift" panose="020B0502040204020203" pitchFamily="34" charset="0"/>
              </a:rPr>
              <a:t>: </a:t>
            </a:r>
            <a:r>
              <a:rPr lang="cs-CZ" b="1" dirty="0" smtClean="0">
                <a:latin typeface="Bahnschrift" panose="020B0502040204020203" pitchFamily="34" charset="0"/>
              </a:rPr>
              <a:t>Jak zkoumat hvězdy?</a:t>
            </a:r>
            <a:endParaRPr lang="cs-CZ" b="1" dirty="0">
              <a:latin typeface="Bahnschrift" panose="020B0502040204020203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Bahnschrift" panose="020B0502040204020203" pitchFamily="34" charset="0"/>
              </a:rPr>
              <a:t>Výzkum hvězd z historické perspektivy – jaký má hvězdný systém vliv na vývoj filmové, mediální nebo kulturní produkce?</a:t>
            </a:r>
          </a:p>
          <a:p>
            <a:r>
              <a:rPr lang="cs-CZ" dirty="0" smtClean="0">
                <a:latin typeface="Bahnschrift" panose="020B0502040204020203" pitchFamily="34" charset="0"/>
              </a:rPr>
              <a:t>Hvězdy jako herecké osobnosti – analýza hvězdné vs. herecké </a:t>
            </a:r>
            <a:r>
              <a:rPr lang="cs-CZ" dirty="0" smtClean="0">
                <a:latin typeface="Bahnschrift" panose="020B0502040204020203" pitchFamily="34" charset="0"/>
              </a:rPr>
              <a:t>performance.</a:t>
            </a:r>
            <a:endParaRPr lang="cs-CZ" dirty="0" smtClean="0">
              <a:latin typeface="Bahnschrift" panose="020B0502040204020203" pitchFamily="34" charset="0"/>
            </a:endParaRPr>
          </a:p>
          <a:p>
            <a:r>
              <a:rPr lang="cs-CZ" dirty="0" smtClean="0">
                <a:latin typeface="Bahnschrift" panose="020B0502040204020203" pitchFamily="34" charset="0"/>
              </a:rPr>
              <a:t>Lokální hvězdné systémy: USA vs. Evropa vs. Asie</a:t>
            </a:r>
          </a:p>
          <a:p>
            <a:r>
              <a:rPr lang="cs-CZ" dirty="0" smtClean="0">
                <a:latin typeface="Bahnschrift" panose="020B0502040204020203" pitchFamily="34" charset="0"/>
              </a:rPr>
              <a:t>Hvězdy jako objekty zájmu fanoušků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025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Bahnschrift" panose="020B0502040204020203" pitchFamily="34" charset="0"/>
              </a:rPr>
              <a:t>Star </a:t>
            </a:r>
            <a:r>
              <a:rPr lang="cs-CZ" dirty="0" err="1" smtClean="0">
                <a:latin typeface="Bahnschrift" panose="020B0502040204020203" pitchFamily="34" charset="0"/>
              </a:rPr>
              <a:t>studies</a:t>
            </a:r>
            <a:r>
              <a:rPr lang="cs-CZ" dirty="0" smtClean="0">
                <a:latin typeface="Bahnschrift" panose="020B0502040204020203" pitchFamily="34" charset="0"/>
              </a:rPr>
              <a:t>: </a:t>
            </a:r>
            <a:r>
              <a:rPr lang="cs-CZ" b="1" dirty="0" smtClean="0">
                <a:latin typeface="Bahnschrift" panose="020B0502040204020203" pitchFamily="34" charset="0"/>
              </a:rPr>
              <a:t>Metoda výzkumu hvězd</a:t>
            </a:r>
            <a:endParaRPr lang="cs-CZ" b="1" dirty="0">
              <a:latin typeface="Bahnschrift" panose="020B0502040204020203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200" dirty="0" smtClean="0">
                <a:latin typeface="Bahnschrift" panose="020B0502040204020203" pitchFamily="34" charset="0"/>
              </a:rPr>
              <a:t>Monografie </a:t>
            </a:r>
            <a:r>
              <a:rPr lang="cs-CZ" sz="2200" i="1" dirty="0" err="1" smtClean="0">
                <a:latin typeface="Bahnschrift" panose="020B0502040204020203" pitchFamily="34" charset="0"/>
              </a:rPr>
              <a:t>Stars</a:t>
            </a:r>
            <a:r>
              <a:rPr lang="cs-CZ" sz="2200" dirty="0" smtClean="0">
                <a:latin typeface="Bahnschrift" panose="020B0502040204020203" pitchFamily="34" charset="0"/>
              </a:rPr>
              <a:t> (1979) přichází s metodou výzkumu hvězd – Star </a:t>
            </a:r>
            <a:r>
              <a:rPr lang="cs-CZ" sz="2200" dirty="0" err="1" smtClean="0">
                <a:latin typeface="Bahnschrift" panose="020B0502040204020203" pitchFamily="34" charset="0"/>
              </a:rPr>
              <a:t>studies</a:t>
            </a:r>
            <a:endParaRPr lang="cs-CZ" sz="2200" dirty="0" smtClean="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cs-CZ" sz="2200" dirty="0" smtClean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cs-CZ" sz="2200" dirty="0" smtClean="0">
                <a:latin typeface="Bahnschrift" panose="020B0502040204020203" pitchFamily="34" charset="0"/>
              </a:rPr>
              <a:t>Metodologické nástroje: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dirty="0">
                <a:latin typeface="Bahnschrift" panose="020B0502040204020203" pitchFamily="34" charset="0"/>
              </a:rPr>
              <a:t> </a:t>
            </a:r>
            <a:r>
              <a:rPr lang="cs-CZ" sz="2200" dirty="0" smtClean="0">
                <a:latin typeface="Bahnschrift" panose="020B0502040204020203" pitchFamily="34" charset="0"/>
              </a:rPr>
              <a:t>OBRAZ HVĚZDY </a:t>
            </a:r>
          </a:p>
          <a:p>
            <a:pPr marL="0" indent="0">
              <a:buNone/>
            </a:pPr>
            <a:r>
              <a:rPr lang="cs-CZ" sz="2200" dirty="0" smtClean="0">
                <a:latin typeface="Bahnschrift" panose="020B0502040204020203" pitchFamily="34" charset="0"/>
              </a:rPr>
              <a:t>– celkový souhrn informací, které se o hvězdě objevují.</a:t>
            </a:r>
          </a:p>
          <a:p>
            <a:pPr marL="0" indent="0">
              <a:buNone/>
            </a:pPr>
            <a:r>
              <a:rPr lang="cs-CZ" sz="2200" dirty="0" smtClean="0">
                <a:latin typeface="Bahnschrift" panose="020B0502040204020203" pitchFamily="34" charset="0"/>
              </a:rPr>
              <a:t>– </a:t>
            </a:r>
            <a:r>
              <a:rPr lang="cs-CZ" sz="2200" b="1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strukturovaná polysémie </a:t>
            </a:r>
            <a:r>
              <a:rPr lang="cs-CZ" sz="2200" dirty="0" smtClean="0">
                <a:latin typeface="Bahnschrift" panose="020B0502040204020203" pitchFamily="34" charset="0"/>
              </a:rPr>
              <a:t>jako mnohoznačný, konečný význam, který hvězdný obraz znázorňuje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dirty="0" smtClean="0">
                <a:latin typeface="Bahnschrift" panose="020B0502040204020203" pitchFamily="34" charset="0"/>
              </a:rPr>
              <a:t> OSOBNOST HVĚZDY</a:t>
            </a:r>
          </a:p>
          <a:p>
            <a:pPr marL="0" indent="0">
              <a:buNone/>
            </a:pPr>
            <a:r>
              <a:rPr lang="cs-CZ" sz="2200" dirty="0" smtClean="0">
                <a:latin typeface="Bahnschrift" panose="020B0502040204020203" pitchFamily="34" charset="0"/>
              </a:rPr>
              <a:t> – konečná představa o hvězdě vyplývající z biografií, článků, rozhovorů,…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dirty="0" smtClean="0">
                <a:latin typeface="Bahnschrift" panose="020B0502040204020203" pitchFamily="34" charset="0"/>
              </a:rPr>
              <a:t> STAR </a:t>
            </a:r>
            <a:r>
              <a:rPr lang="cs-CZ" sz="2200" dirty="0">
                <a:latin typeface="Bahnschrift" panose="020B0502040204020203" pitchFamily="34" charset="0"/>
              </a:rPr>
              <a:t>VEHICLE </a:t>
            </a:r>
            <a:endParaRPr lang="cs-CZ" sz="2200" dirty="0" smtClean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cs-CZ" sz="2200" dirty="0" smtClean="0">
                <a:latin typeface="Bahnschrift" panose="020B0502040204020203" pitchFamily="34" charset="0"/>
              </a:rPr>
              <a:t>– </a:t>
            </a:r>
            <a:r>
              <a:rPr lang="cs-CZ" sz="2200" dirty="0">
                <a:latin typeface="Bahnschrift" panose="020B0502040204020203" pitchFamily="34" charset="0"/>
              </a:rPr>
              <a:t>t</a:t>
            </a:r>
            <a:r>
              <a:rPr lang="cs-CZ" sz="2200" dirty="0" smtClean="0">
                <a:latin typeface="Bahnschrift" panose="020B0502040204020203" pitchFamily="34" charset="0"/>
              </a:rPr>
              <a:t>ermín </a:t>
            </a:r>
            <a:r>
              <a:rPr lang="cs-CZ" sz="2200" dirty="0" smtClean="0">
                <a:latin typeface="Bahnschrift" panose="020B0502040204020203" pitchFamily="34" charset="0"/>
              </a:rPr>
              <a:t>se snaží nastínit, jakým způsobem se film, filmová série, televizní série či divadelní hra apod. stali úspěšnými díky své hlavní herecké hvězdě.</a:t>
            </a:r>
            <a:endParaRPr lang="cs-CZ" sz="22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28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23176" cy="687611"/>
          </a:xfrm>
        </p:spPr>
        <p:txBody>
          <a:bodyPr>
            <a:normAutofit fontScale="90000"/>
          </a:bodyPr>
          <a:lstStyle/>
          <a:p>
            <a:r>
              <a:rPr lang="cs-CZ" sz="2400" dirty="0">
                <a:solidFill>
                  <a:srgbClr val="4D4D4D"/>
                </a:solidFill>
                <a:latin typeface="Bahnschrift" pitchFamily="34" charset="0"/>
              </a:rPr>
              <a:t>Současná osobnost hvězdy: </a:t>
            </a:r>
            <a:r>
              <a:rPr lang="cs-CZ" sz="2400" dirty="0" err="1">
                <a:solidFill>
                  <a:srgbClr val="4D4D4D"/>
                </a:solidFill>
                <a:latin typeface="Bahnschrift" pitchFamily="34" charset="0"/>
              </a:rPr>
              <a:t>Liv</a:t>
            </a:r>
            <a:r>
              <a:rPr lang="cs-CZ" sz="2400" dirty="0">
                <a:solidFill>
                  <a:srgbClr val="4D4D4D"/>
                </a:solidFill>
                <a:latin typeface="Bahnschrift" pitchFamily="34" charset="0"/>
              </a:rPr>
              <a:t> </a:t>
            </a:r>
            <a:r>
              <a:rPr lang="cs-CZ" sz="2400" dirty="0" err="1">
                <a:solidFill>
                  <a:srgbClr val="4D4D4D"/>
                </a:solidFill>
                <a:latin typeface="Bahnschrift" pitchFamily="34" charset="0"/>
              </a:rPr>
              <a:t>Tyler</a:t>
            </a:r>
            <a:r>
              <a:rPr lang="cs-CZ" sz="2400" dirty="0">
                <a:solidFill>
                  <a:srgbClr val="4D4D4D"/>
                </a:solidFill>
                <a:latin typeface="Bahnschrift" pitchFamily="34" charset="0"/>
              </a:rPr>
              <a:t> jako </a:t>
            </a:r>
            <a:r>
              <a:rPr lang="cs-CZ" sz="2400" b="1" dirty="0" smtClean="0">
                <a:solidFill>
                  <a:srgbClr val="4D4D4D"/>
                </a:solidFill>
                <a:latin typeface="Bahnschrift" pitchFamily="34" charset="0"/>
              </a:rPr>
              <a:t>modelka</a:t>
            </a:r>
            <a:r>
              <a:rPr lang="cs-CZ" sz="2400" dirty="0" smtClean="0">
                <a:solidFill>
                  <a:srgbClr val="4D4D4D"/>
                </a:solidFill>
                <a:latin typeface="Bahnschrift" pitchFamily="34" charset="0"/>
              </a:rPr>
              <a:t>, </a:t>
            </a:r>
            <a:r>
              <a:rPr lang="cs-CZ" sz="2400" b="1" dirty="0" err="1">
                <a:solidFill>
                  <a:srgbClr val="4D4D4D"/>
                </a:solidFill>
                <a:latin typeface="Bahnschrift" pitchFamily="34" charset="0"/>
              </a:rPr>
              <a:t>beauty</a:t>
            </a:r>
            <a:r>
              <a:rPr lang="cs-CZ" sz="2400" b="1" dirty="0">
                <a:solidFill>
                  <a:srgbClr val="4D4D4D"/>
                </a:solidFill>
                <a:latin typeface="Bahnschrift" pitchFamily="34" charset="0"/>
              </a:rPr>
              <a:t> </a:t>
            </a:r>
            <a:r>
              <a:rPr lang="cs-CZ" sz="2400" b="1" dirty="0" err="1">
                <a:solidFill>
                  <a:srgbClr val="4D4D4D"/>
                </a:solidFill>
                <a:latin typeface="Bahnschrift" pitchFamily="34" charset="0"/>
              </a:rPr>
              <a:t>influencerka</a:t>
            </a:r>
            <a:r>
              <a:rPr lang="cs-CZ" sz="2400" dirty="0">
                <a:solidFill>
                  <a:srgbClr val="4D4D4D"/>
                </a:solidFill>
                <a:latin typeface="Bahnschrift" pitchFamily="34" charset="0"/>
              </a:rPr>
              <a:t>, </a:t>
            </a:r>
            <a:r>
              <a:rPr lang="cs-CZ" sz="2400" b="1" dirty="0">
                <a:solidFill>
                  <a:srgbClr val="4D4D4D"/>
                </a:solidFill>
                <a:latin typeface="Bahnschrift" pitchFamily="34" charset="0"/>
              </a:rPr>
              <a:t>hudebnice</a:t>
            </a:r>
            <a:r>
              <a:rPr lang="cs-CZ" sz="2400" dirty="0">
                <a:solidFill>
                  <a:srgbClr val="4D4D4D"/>
                </a:solidFill>
                <a:latin typeface="Bahnschrift" pitchFamily="34" charset="0"/>
              </a:rPr>
              <a:t>, </a:t>
            </a:r>
            <a:r>
              <a:rPr lang="cs-CZ" sz="2400" b="1" dirty="0">
                <a:solidFill>
                  <a:srgbClr val="4D4D4D"/>
                </a:solidFill>
                <a:latin typeface="Bahnschrift" pitchFamily="34" charset="0"/>
              </a:rPr>
              <a:t>matka</a:t>
            </a:r>
            <a:r>
              <a:rPr lang="cs-CZ" sz="2400" dirty="0">
                <a:solidFill>
                  <a:srgbClr val="4D4D4D"/>
                </a:solidFill>
                <a:latin typeface="Bahnschrift" pitchFamily="34" charset="0"/>
              </a:rPr>
              <a:t> na plný úvazek…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492f7305-d711-4ae9-86c5-f0c0332c7c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826" y="3893296"/>
            <a:ext cx="2109134" cy="2764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 descr="mod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26" y="1098340"/>
            <a:ext cx="2067191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 descr="919e51f49b76a6c717d5eafe8f1212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88529" y="1440955"/>
            <a:ext cx="2305764" cy="1844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ázek 6" descr="maxresdefaul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68989" y="4567134"/>
            <a:ext cx="3774141" cy="21229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 descr="det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90530" y="1173250"/>
            <a:ext cx="2477433" cy="3159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 descr="livhudb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88529" y="4495393"/>
            <a:ext cx="2961259" cy="22664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Katka\Desktop\FILMOVÉ HERECTVÍ_KURZ_JS2020\5. přednáška\MV5BM2ExOWNlNTgtNzIwMC00ZjY5LTk4NTEtMzIzNzBiODVjODgxXkEyXkFqcGdeQXVyNzUxMDQwMDI@._V1_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16768" y="1440955"/>
            <a:ext cx="3280433" cy="1844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623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63953" cy="576169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Bahnschrift" panose="020B0502040204020203" pitchFamily="34" charset="0"/>
              </a:rPr>
              <a:t>Bakalářské práce, které vedu…</a:t>
            </a:r>
            <a:endParaRPr lang="cs-CZ" dirty="0">
              <a:latin typeface="Bahnschrift" panose="020B0502040204020203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77072"/>
            <a:ext cx="9663953" cy="2486399"/>
          </a:xfrm>
        </p:spPr>
        <p:txBody>
          <a:bodyPr/>
          <a:lstStyle/>
          <a:p>
            <a:r>
              <a:rPr lang="cs-CZ" sz="2200" dirty="0" smtClean="0">
                <a:latin typeface="Bahnschrift" panose="020B0502040204020203" pitchFamily="34" charset="0"/>
              </a:rPr>
              <a:t> </a:t>
            </a:r>
            <a:r>
              <a:rPr lang="cs-CZ" sz="2200" i="1" dirty="0" err="1" smtClean="0">
                <a:latin typeface="Bahnschrift" panose="020B0502040204020203" pitchFamily="34" charset="0"/>
              </a:rPr>
              <a:t>Svojrázna</a:t>
            </a:r>
            <a:r>
              <a:rPr lang="cs-CZ" sz="2200" i="1" dirty="0" smtClean="0">
                <a:latin typeface="Bahnschrift" panose="020B0502040204020203" pitchFamily="34" charset="0"/>
              </a:rPr>
              <a:t> </a:t>
            </a:r>
            <a:r>
              <a:rPr lang="cs-CZ" sz="2200" i="1" dirty="0" err="1" smtClean="0">
                <a:latin typeface="Bahnschrift" panose="020B0502040204020203" pitchFamily="34" charset="0"/>
              </a:rPr>
              <a:t>princezná</a:t>
            </a:r>
            <a:r>
              <a:rPr lang="cs-CZ" sz="2200" i="1" dirty="0" smtClean="0">
                <a:latin typeface="Bahnschrift" panose="020B0502040204020203" pitchFamily="34" charset="0"/>
              </a:rPr>
              <a:t> s </a:t>
            </a:r>
            <a:r>
              <a:rPr lang="cs-CZ" sz="2200" i="1" dirty="0" err="1" smtClean="0">
                <a:latin typeface="Bahnschrift" panose="020B0502040204020203" pitchFamily="34" charset="0"/>
              </a:rPr>
              <a:t>názorom</a:t>
            </a:r>
            <a:r>
              <a:rPr lang="cs-CZ" sz="2200" i="1" dirty="0" smtClean="0">
                <a:latin typeface="Bahnschrift" panose="020B0502040204020203" pitchFamily="34" charset="0"/>
              </a:rPr>
              <a:t>: Hvězdný obraz Libuše Šafránkové od 70. </a:t>
            </a:r>
            <a:r>
              <a:rPr lang="cs-CZ" sz="2200" i="1" dirty="0" err="1" smtClean="0">
                <a:latin typeface="Bahnschrift" panose="020B0502040204020203" pitchFamily="34" charset="0"/>
              </a:rPr>
              <a:t>rokov</a:t>
            </a:r>
            <a:r>
              <a:rPr lang="cs-CZ" sz="2200" i="1" dirty="0" smtClean="0">
                <a:latin typeface="Bahnschrift" panose="020B0502040204020203" pitchFamily="34" charset="0"/>
              </a:rPr>
              <a:t> až po </a:t>
            </a:r>
            <a:r>
              <a:rPr lang="cs-CZ" sz="2200" i="1" dirty="0" err="1" smtClean="0">
                <a:latin typeface="Bahnschrift" panose="020B0502040204020203" pitchFamily="34" charset="0"/>
              </a:rPr>
              <a:t>súčasnost</a:t>
            </a:r>
            <a:r>
              <a:rPr lang="cs-CZ" sz="2200" i="1" dirty="0" smtClean="0">
                <a:latin typeface="Bahnschrift" panose="020B0502040204020203" pitchFamily="34" charset="0"/>
              </a:rPr>
              <a:t> </a:t>
            </a:r>
            <a:r>
              <a:rPr lang="cs-CZ" sz="2200" dirty="0" smtClean="0">
                <a:latin typeface="Bahnschrift" panose="020B0502040204020203" pitchFamily="34" charset="0"/>
              </a:rPr>
              <a:t>(Oborová práce; Hana </a:t>
            </a:r>
            <a:r>
              <a:rPr lang="cs-CZ" sz="2200" dirty="0" smtClean="0">
                <a:latin typeface="Bahnschrift" panose="020B0502040204020203" pitchFamily="34" charset="0"/>
              </a:rPr>
              <a:t>Štefánková)</a:t>
            </a:r>
          </a:p>
          <a:p>
            <a:r>
              <a:rPr lang="cs-CZ" sz="2200" dirty="0">
                <a:latin typeface="Bahnschrift" panose="020B0502040204020203" pitchFamily="34" charset="0"/>
              </a:rPr>
              <a:t> </a:t>
            </a:r>
            <a:r>
              <a:rPr lang="cs-CZ" sz="2200" i="1" dirty="0" smtClean="0">
                <a:latin typeface="Bahnschrift" panose="020B0502040204020203" pitchFamily="34" charset="0"/>
              </a:rPr>
              <a:t>Anna Geislerová, masmediální hvězda evropského rozměru: Analýza hvězdného obrazu </a:t>
            </a:r>
            <a:r>
              <a:rPr lang="cs-CZ" sz="2200" dirty="0" smtClean="0">
                <a:latin typeface="Bahnschrift" panose="020B0502040204020203" pitchFamily="34" charset="0"/>
              </a:rPr>
              <a:t>(Bakalářská diplomová práce; Kristina </a:t>
            </a:r>
            <a:r>
              <a:rPr lang="cs-CZ" sz="2200" dirty="0" smtClean="0">
                <a:latin typeface="Bahnschrift" panose="020B0502040204020203" pitchFamily="34" charset="0"/>
              </a:rPr>
              <a:t>Charvátová)</a:t>
            </a:r>
          </a:p>
          <a:p>
            <a:r>
              <a:rPr lang="cs-CZ" sz="2200" i="1" dirty="0" smtClean="0">
                <a:latin typeface="Bahnschrift" panose="020B0502040204020203" pitchFamily="34" charset="0"/>
              </a:rPr>
              <a:t>Největší trápení je s dospělými: Tvůrčí obraz režisérky Věry </a:t>
            </a:r>
            <a:r>
              <a:rPr lang="cs-CZ" sz="2200" i="1" dirty="0" err="1" smtClean="0">
                <a:latin typeface="Bahnschrift" panose="020B0502040204020203" pitchFamily="34" charset="0"/>
              </a:rPr>
              <a:t>Plívové-Šimkové</a:t>
            </a:r>
            <a:r>
              <a:rPr lang="cs-CZ" sz="2200" i="1" dirty="0" smtClean="0">
                <a:latin typeface="Bahnschrift" panose="020B0502040204020203" pitchFamily="34" charset="0"/>
              </a:rPr>
              <a:t> </a:t>
            </a:r>
            <a:r>
              <a:rPr lang="cs-CZ" sz="2200" dirty="0">
                <a:latin typeface="Bahnschrift" panose="020B0502040204020203" pitchFamily="34" charset="0"/>
              </a:rPr>
              <a:t>(Bakalářská diplomová práce; Eliška </a:t>
            </a:r>
            <a:r>
              <a:rPr lang="cs-CZ" sz="2200" dirty="0" smtClean="0">
                <a:latin typeface="Bahnschrift" panose="020B0502040204020203" pitchFamily="34" charset="0"/>
              </a:rPr>
              <a:t>Soukupová)</a:t>
            </a:r>
          </a:p>
          <a:p>
            <a:endParaRPr lang="cs-CZ" dirty="0">
              <a:latin typeface="Helvetica" panose="020B0604020202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956982" y="3224445"/>
            <a:ext cx="10278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Bahnschrift" panose="020B0502040204020203" pitchFamily="34" charset="0"/>
              </a:rPr>
              <a:t>… a můžu vést</a:t>
            </a:r>
            <a:endParaRPr lang="cs-CZ" sz="4000" dirty="0">
              <a:latin typeface="Bahnschrift" panose="020B0502040204020203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00953" y="3932332"/>
            <a:ext cx="56522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latin typeface="Bahnschrift" panose="020B0502040204020203" pitchFamily="34" charset="0"/>
              </a:rPr>
              <a:t>Témata z oblasti dětského filmu (hraný, animovaný, kombinovaný), </a:t>
            </a:r>
            <a:r>
              <a:rPr lang="cs-CZ" sz="2200" dirty="0" smtClean="0">
                <a:latin typeface="Bahnschrift" panose="020B0502040204020203" pitchFamily="34" charset="0"/>
              </a:rPr>
              <a:t>castingu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Bahnschrift" panose="020B0502040204020203" pitchFamily="34" charset="0"/>
              </a:rPr>
              <a:t>Star </a:t>
            </a:r>
            <a:r>
              <a:rPr lang="cs-CZ" sz="2200" dirty="0" err="1" smtClean="0">
                <a:latin typeface="Bahnschrift" panose="020B0502040204020203" pitchFamily="34" charset="0"/>
              </a:rPr>
              <a:t>studies</a:t>
            </a:r>
            <a:r>
              <a:rPr lang="cs-CZ" sz="2200" dirty="0" smtClean="0">
                <a:latin typeface="Bahnschrift" panose="020B0502040204020203" pitchFamily="34" charset="0"/>
              </a:rPr>
              <a:t> (</a:t>
            </a:r>
            <a:r>
              <a:rPr lang="cs-CZ" sz="2200" dirty="0" err="1" smtClean="0">
                <a:latin typeface="Bahnschrift" panose="020B0502040204020203" pitchFamily="34" charset="0"/>
              </a:rPr>
              <a:t>textuální</a:t>
            </a:r>
            <a:r>
              <a:rPr lang="cs-CZ" sz="2200" dirty="0" smtClean="0">
                <a:latin typeface="Bahnschrift" panose="020B0502040204020203" pitchFamily="34" charset="0"/>
              </a:rPr>
              <a:t> analýza, analýza herectví, recepční studia,…)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 err="1" smtClean="0">
                <a:latin typeface="Bahnschrift" panose="020B0502040204020203" pitchFamily="34" charset="0"/>
              </a:rPr>
              <a:t>Production</a:t>
            </a:r>
            <a:r>
              <a:rPr lang="cs-CZ" sz="2200" dirty="0" smtClean="0">
                <a:latin typeface="Bahnschrift" panose="020B0502040204020203" pitchFamily="34" charset="0"/>
              </a:rPr>
              <a:t> </a:t>
            </a:r>
            <a:r>
              <a:rPr lang="cs-CZ" sz="2200" dirty="0" err="1" smtClean="0">
                <a:latin typeface="Bahnschrift" panose="020B0502040204020203" pitchFamily="34" charset="0"/>
              </a:rPr>
              <a:t>studies</a:t>
            </a:r>
            <a:endParaRPr lang="cs-CZ" sz="2200" dirty="0" smtClean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Bahnschrift" panose="020B0502040204020203" pitchFamily="34" charset="0"/>
              </a:rPr>
              <a:t>Výzkum a analýza herectví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Bahnschrift" panose="020B0502040204020203" pitchFamily="34" charset="0"/>
              </a:rPr>
              <a:t>Teorie aktérů-sítí (ANT)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 err="1">
                <a:latin typeface="Bahnschrift" panose="020B0502040204020203" pitchFamily="34" charset="0"/>
              </a:rPr>
              <a:t>Neoformalistická</a:t>
            </a:r>
            <a:r>
              <a:rPr lang="cs-CZ" sz="2200" dirty="0">
                <a:latin typeface="Bahnschrift" panose="020B0502040204020203" pitchFamily="34" charset="0"/>
              </a:rPr>
              <a:t> analýza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200" dirty="0" smtClean="0">
              <a:latin typeface="Helvetica" panose="020B060402020203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185" y="3657600"/>
            <a:ext cx="4440767" cy="255788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914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451</Words>
  <Application>Microsoft Office PowerPoint</Application>
  <PresentationFormat>Širokoúhlá obrazovka</PresentationFormat>
  <Paragraphs>51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Arial</vt:lpstr>
      <vt:lpstr>Bahnschrift</vt:lpstr>
      <vt:lpstr>Calibri</vt:lpstr>
      <vt:lpstr>Calibri Light</vt:lpstr>
      <vt:lpstr>Helvetica</vt:lpstr>
      <vt:lpstr>Wingdings</vt:lpstr>
      <vt:lpstr>Motiv Office</vt:lpstr>
      <vt:lpstr>Star studies</vt:lpstr>
      <vt:lpstr>Výzkumné projekty a aktivity, na kterých se podílím</vt:lpstr>
      <vt:lpstr>Star studies: Co jsou hvězdy?</vt:lpstr>
      <vt:lpstr>Star studies: Proč zkoumat hvězdy?</vt:lpstr>
      <vt:lpstr>Star studies: Jak zkoumat hvězdy?</vt:lpstr>
      <vt:lpstr>Star studies: Metoda výzkumu hvězd</vt:lpstr>
      <vt:lpstr>Současná osobnost hvězdy: Liv Tyler jako modelka, beauty influencerka, hudebnice, matka na plný úvazek…</vt:lpstr>
      <vt:lpstr>Bakalářské práce, které vedu…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studies;  herectví; dětský film</dc:title>
  <dc:creator>Uzivatel</dc:creator>
  <cp:lastModifiedBy>Uzivatel</cp:lastModifiedBy>
  <cp:revision>30</cp:revision>
  <dcterms:created xsi:type="dcterms:W3CDTF">2021-03-07T19:57:04Z</dcterms:created>
  <dcterms:modified xsi:type="dcterms:W3CDTF">2021-03-09T12:47:16Z</dcterms:modified>
</cp:coreProperties>
</file>