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84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C1CEB-D77A-471B-9868-A6EF607FCB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E7871C-B6D4-4DDC-ABBC-47EF94CAD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EE4E70-D5B5-44E1-9798-4EFF47047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1CBD51-1761-4B3B-ADBD-9A858248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86034D-68F1-466E-B67E-BCC94EF3A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18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A4E3-76DF-4DD8-8B1A-B352AC1B8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CA36EEF-B008-4475-920B-5BD86092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849156-01BE-4C05-91EA-B160A187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9390A-665A-42E7-8D29-D18EFE31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94CDE3-77EB-42E1-89A3-8DAF597E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8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300B86-32C3-4271-80E2-2325F01C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60721A-59BC-4D51-8E55-E2FE06673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AD20D1-73DB-424A-B362-0864624A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C43A9-9CFA-4B23-95F8-40E9FDFF2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370010-5F28-4394-98E3-4C275C23F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64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D5BA2-D656-4CE3-A45D-E56B81D8C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1B4826-CAFB-47B0-A40B-88D206031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95B3FF-128E-4F44-923A-AA467DE1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C29F9E-FD40-49BA-8D6A-BDB8FE42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DB4344-1EF9-42EB-8E77-A739F04A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42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2993D-78CA-4092-A0BD-C9186DAEF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E40403-BE36-4480-9103-01FCD2F5D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299E74-D480-40BB-B8C0-79A8878B1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FBC1C-E100-4864-AD04-F95D84E3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D5C9BC9-EACB-4B4F-B223-CA46F6A83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55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51E29-ECD6-4BBB-BC52-3984DA42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676CC7-6E53-400A-A60C-2067764E55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4BE3E0-1393-4840-AF29-B0D64F682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63ABCC3-8608-4233-A9CB-FA4B39980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1FF972-3133-42C9-AF5F-DED0A6B0C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239A4C-0E5C-4D0D-BCAA-8EB91C03C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51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65AEE-525A-4FBC-A703-043344F42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677578-36EB-497C-963D-0094089C9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63723A-BA7B-4B26-BBBC-E57CC009E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3502F4-6EFA-4DBB-8BFC-775212101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56F5809-04DD-4556-80B5-B97A8F0C3E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5AB7594-5F18-4960-A673-39BDD4901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0FCEB1-FAB8-4EBE-A4DA-93B2F43A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3D1B643-8385-47BC-A4F6-BB6AD925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71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FD79BA-056D-4C63-883D-991955E6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2EF8A7-2239-41A6-B2EB-77DB1B8EF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28C5A-5178-441B-BC58-A5F18F42B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8C6F37-CB87-4559-89F3-EED3BB4EB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21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5290C51-AD28-461F-A86C-BD2D6C275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C3EB0F-040C-49EC-9708-40DE336A1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4095D64-F3A6-4572-BF1E-8F2A9345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762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13B32-5A31-4FEA-9305-397A10A64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7F98BB-EFB5-4D15-A7D3-50C755514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B024DC-B14B-4E2D-BF41-C3BAEDBFD6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FCE341-DBA8-4D40-84D3-829BAE1FF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E91E71-01F0-4063-888F-45DE486FD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D97726-74CB-4698-8F53-ABBB17C61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93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20FD3E-2970-4AD7-A145-F8248435F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3F2E2D-D50F-47BB-86D3-18E944AC4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EC91FE-96B8-4F86-9272-C4BE225642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0C0E6F-3C59-48E5-8173-44756877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9287A0-AF9E-41A2-80E5-7669429C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A160F6-8A40-4E27-BC23-0C582FFC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376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2260C86-8959-4140-B597-216BD6CE9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D4E1B2-6DD0-40D3-87CF-6015918BB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4D726-FF2E-49DC-AB1B-38C288A1B7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630D-4F24-47A5-A328-37E1245ACE42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B057D4-F8D7-4A4A-9410-D74C2ADD7B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121A32-3261-471B-8284-0D2CF1C43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0F2ED-F905-4FF1-950E-B811FC1D6C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0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av.phil.muni.cz/studium/bakalarske-studium/realizace-bakalarske-zaverecne-prac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00437-3BCF-4D7A-A48F-EDB3D5A67F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FAVBPa120 </a:t>
            </a:r>
            <a:br>
              <a:rPr lang="cs-CZ" dirty="0"/>
            </a:br>
            <a:r>
              <a:rPr lang="cs-CZ" dirty="0"/>
              <a:t>Bakalářský projekt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2DD05A-1B6F-4517-87E7-C1B875618B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157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0D6F7-C213-4595-BD18-BD7DBC55C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semestru?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535CA-36F5-4CA7-A554-87E7055CA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1) Formulace badatelského problému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A0A0A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2) Studium pramenů a literatury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cs-CZ" b="0" i="0" dirty="0">
              <a:solidFill>
                <a:srgbClr val="0A0A0A"/>
              </a:solidFill>
              <a:effectLst/>
              <a:latin typeface="Open Sans" panose="020B0606030504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0A0A0A"/>
                </a:solidFill>
                <a:effectLst/>
                <a:latin typeface="Open Sans" panose="020B0606030504020204" pitchFamily="34" charset="0"/>
              </a:rPr>
              <a:t>3) Vypracování a prezentace projektu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47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7C96A-BF01-4F87-AD88-95C98FD7F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5451"/>
          </a:xfrm>
        </p:spPr>
        <p:txBody>
          <a:bodyPr/>
          <a:lstStyle/>
          <a:p>
            <a:r>
              <a:rPr lang="cs-CZ" dirty="0"/>
              <a:t>Organizace kurzu – 1. a 2. lekce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E577C0-465D-40FE-956F-6B23428CD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76"/>
            <a:ext cx="10515600" cy="4926387"/>
          </a:xfrm>
        </p:spPr>
        <p:txBody>
          <a:bodyPr>
            <a:normAutofit fontScale="92500"/>
          </a:bodyPr>
          <a:lstStyle/>
          <a:p>
            <a:r>
              <a:rPr lang="cs-CZ" dirty="0"/>
              <a:t>2. 3. – úvodní lekce</a:t>
            </a:r>
          </a:p>
          <a:p>
            <a:pPr lvl="1"/>
            <a:r>
              <a:rPr lang="cs-CZ" dirty="0"/>
              <a:t> Michal Večeřa – Organizace kurzu, požadavky na ukončení</a:t>
            </a:r>
          </a:p>
          <a:p>
            <a:pPr lvl="1"/>
            <a:r>
              <a:rPr lang="cs-CZ" dirty="0"/>
              <a:t> Martin Kos – Autorská poetika – </a:t>
            </a:r>
            <a:r>
              <a:rPr lang="cs-CZ" dirty="0" err="1"/>
              <a:t>Screen</a:t>
            </a:r>
            <a:r>
              <a:rPr lang="cs-CZ" dirty="0"/>
              <a:t> Idea, </a:t>
            </a:r>
            <a:r>
              <a:rPr lang="cs-CZ" dirty="0" err="1"/>
              <a:t>paratextualita</a:t>
            </a:r>
            <a:r>
              <a:rPr lang="cs-CZ" dirty="0"/>
              <a:t>, autorské klastry</a:t>
            </a:r>
          </a:p>
          <a:p>
            <a:pPr lvl="1"/>
            <a:r>
              <a:rPr lang="cs-CZ" dirty="0"/>
              <a:t>Ondřej Pavlík – Filmová a kulturní kritika – </a:t>
            </a:r>
            <a:r>
              <a:rPr lang="cs-CZ" dirty="0" err="1"/>
              <a:t>journalism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cs-CZ" dirty="0" err="1"/>
              <a:t>fan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, rétorická analýza</a:t>
            </a:r>
          </a:p>
          <a:p>
            <a:pPr lvl="1"/>
            <a:r>
              <a:rPr lang="cs-CZ" dirty="0"/>
              <a:t>Kateřina </a:t>
            </a:r>
            <a:r>
              <a:rPr lang="cs-CZ" dirty="0" err="1"/>
              <a:t>Šardická</a:t>
            </a:r>
            <a:r>
              <a:rPr lang="cs-CZ" dirty="0"/>
              <a:t> – Česká televizní non-fiction tvorba – základy </a:t>
            </a:r>
            <a:r>
              <a:rPr lang="cs-CZ" dirty="0" err="1"/>
              <a:t>television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, analýza </a:t>
            </a:r>
            <a:r>
              <a:rPr lang="cs-CZ" dirty="0" err="1"/>
              <a:t>nonfikčního</a:t>
            </a:r>
            <a:r>
              <a:rPr lang="cs-CZ" dirty="0"/>
              <a:t> pořadu</a:t>
            </a:r>
          </a:p>
          <a:p>
            <a:r>
              <a:rPr lang="cs-CZ" dirty="0"/>
              <a:t>9. 3. – prezentace</a:t>
            </a:r>
          </a:p>
          <a:p>
            <a:pPr lvl="1"/>
            <a:r>
              <a:rPr lang="cs-CZ" dirty="0"/>
              <a:t>Kateřina Váchová - </a:t>
            </a:r>
            <a:r>
              <a:rPr lang="cs-CZ" dirty="0">
                <a:effectLst/>
              </a:rPr>
              <a:t>Dětský film, výzkum hvězdného obrazu a herectví – Star </a:t>
            </a:r>
            <a:r>
              <a:rPr lang="cs-CZ" dirty="0" err="1">
                <a:effectLst/>
              </a:rPr>
              <a:t>studies</a:t>
            </a:r>
            <a:endParaRPr lang="cs-CZ" dirty="0">
              <a:effectLst/>
            </a:endParaRPr>
          </a:p>
          <a:p>
            <a:pPr lvl="1"/>
            <a:r>
              <a:rPr lang="cs-CZ" dirty="0"/>
              <a:t>Tereza </a:t>
            </a:r>
            <a:r>
              <a:rPr lang="cs-CZ" dirty="0" err="1"/>
              <a:t>Bochinová</a:t>
            </a:r>
            <a:r>
              <a:rPr lang="cs-CZ" dirty="0"/>
              <a:t> – Výzkum produkční kultury FA </a:t>
            </a:r>
            <a:r>
              <a:rPr lang="cs-CZ" dirty="0" err="1"/>
              <a:t>Kudlov</a:t>
            </a:r>
            <a:r>
              <a:rPr lang="cs-CZ" dirty="0"/>
              <a:t> – ANT, výzkum diváctví</a:t>
            </a:r>
          </a:p>
          <a:p>
            <a:pPr lvl="1"/>
            <a:r>
              <a:rPr lang="cs-CZ" dirty="0">
                <a:effectLst/>
              </a:rPr>
              <a:t>Jitka </a:t>
            </a:r>
            <a:r>
              <a:rPr lang="cs-CZ" dirty="0" err="1">
                <a:effectLst/>
              </a:rPr>
              <a:t>Lanšperková</a:t>
            </a:r>
            <a:r>
              <a:rPr lang="cs-CZ" dirty="0">
                <a:effectLst/>
              </a:rPr>
              <a:t> – Dokument 90. léta – produkční analýzy, ANT</a:t>
            </a:r>
          </a:p>
          <a:p>
            <a:pPr lvl="1"/>
            <a:r>
              <a:rPr lang="cs-CZ" dirty="0">
                <a:effectLst/>
              </a:rPr>
              <a:t>Dan Krátký – Poetika japonské a hollywoodské kinematografie – hi</a:t>
            </a:r>
            <a:r>
              <a:rPr lang="cs-CZ" dirty="0"/>
              <a:t>storická poetika, teorie fikčních světů, kulturní transfer</a:t>
            </a:r>
            <a:endParaRPr lang="cs-CZ" dirty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59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7BE86-39FB-4913-9772-7288F961A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7BD0E-54F2-4CF4-B7E7-11F57B70F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6" y="1344706"/>
            <a:ext cx="11483788" cy="5148169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Po úvodních prezentacích – konzultace budoucího tématu</a:t>
            </a:r>
          </a:p>
          <a:p>
            <a:pPr lvl="1"/>
            <a:r>
              <a:rPr lang="cs-CZ" dirty="0"/>
              <a:t>Každý oslovuje potenciálního vedoucího sám</a:t>
            </a:r>
          </a:p>
          <a:p>
            <a:r>
              <a:rPr lang="cs-CZ" dirty="0"/>
              <a:t>28. 3. – odevzdání první verze konspektu do odevzdávárny v IS</a:t>
            </a:r>
          </a:p>
          <a:p>
            <a:r>
              <a:rPr lang="cs-CZ" dirty="0"/>
              <a:t>30. 3./6. 4. </a:t>
            </a:r>
          </a:p>
          <a:p>
            <a:pPr lvl="1"/>
            <a:r>
              <a:rPr lang="cs-CZ" dirty="0"/>
              <a:t>prezentace průběžných verzí konspektu před vyučujícími a doktorandy FAV</a:t>
            </a:r>
          </a:p>
          <a:p>
            <a:pPr lvl="1"/>
            <a:r>
              <a:rPr lang="cs-CZ" dirty="0"/>
              <a:t>Rozdělení podle abecedy – příjmení začínající A-P 1. skupina, S-Z 2. skupina</a:t>
            </a:r>
          </a:p>
          <a:p>
            <a:r>
              <a:rPr lang="cs-CZ" dirty="0"/>
              <a:t>2. 5. – Odevzdání druhých verzí konspektu do odevzdávárny v IS</a:t>
            </a:r>
          </a:p>
          <a:p>
            <a:r>
              <a:rPr lang="cs-CZ" dirty="0"/>
              <a:t>2. prezentace</a:t>
            </a:r>
          </a:p>
          <a:p>
            <a:pPr lvl="1"/>
            <a:r>
              <a:rPr lang="cs-CZ" dirty="0"/>
              <a:t>4. 5./11. 5. - Rozdělení podle abecedy – příjmení začínající A-P 1. skupina, S-Z 2. skupina</a:t>
            </a:r>
          </a:p>
          <a:p>
            <a:r>
              <a:rPr lang="cs-CZ" dirty="0"/>
              <a:t>První týden zkouškového finální verze – 31. </a:t>
            </a:r>
            <a:r>
              <a:rPr lang="cs-CZ"/>
              <a:t>5.</a:t>
            </a:r>
            <a:endParaRPr lang="cs-CZ" dirty="0"/>
          </a:p>
          <a:p>
            <a:pPr lvl="1"/>
            <a:r>
              <a:rPr lang="cs-CZ" dirty="0"/>
              <a:t>Známku do IS uděluje potenciální vedoucí</a:t>
            </a:r>
          </a:p>
          <a:p>
            <a:r>
              <a:rPr lang="cs-CZ" dirty="0"/>
              <a:t>POVINNÁ účast na seminářích</a:t>
            </a:r>
          </a:p>
          <a:p>
            <a:r>
              <a:rPr lang="cs-CZ" dirty="0"/>
              <a:t>Kontakt – organizační záležitosti </a:t>
            </a:r>
          </a:p>
          <a:p>
            <a:pPr lvl="1"/>
            <a:r>
              <a:rPr lang="cs-CZ" dirty="0"/>
              <a:t>Michal Večeřa – veceram@phil.muni.cz</a:t>
            </a:r>
          </a:p>
        </p:txBody>
      </p:sp>
    </p:spTree>
    <p:extLst>
      <p:ext uri="{BB962C8B-B14F-4D97-AF65-F5344CB8AC3E}">
        <p14:creationId xmlns:p14="http://schemas.microsoft.com/office/powerpoint/2010/main" val="174976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95590-85FD-4038-9025-B5CE402F1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5662C1-71B3-4C73-BC73-DF4111963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7" y="1425388"/>
            <a:ext cx="11295529" cy="506748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Viz web katedry: </a:t>
            </a:r>
            <a:r>
              <a:rPr lang="cs-CZ" dirty="0">
                <a:hlinkClick r:id="rId2"/>
              </a:rPr>
              <a:t>https://fav.phil.muni.cz/studium/bakalarske-studium/realizace-bakalarske-zaverecne-prace</a:t>
            </a:r>
            <a:r>
              <a:rPr lang="cs-CZ" dirty="0"/>
              <a:t>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Název: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není obecný a popisný, ale vystihuje základ řešeného problému. Příklad vhodného / nevhodného názvu:  Nástup zvuku v kině </a:t>
            </a:r>
            <a:r>
              <a:rPr lang="cs-CZ" b="0" i="0" dirty="0" err="1">
                <a:solidFill>
                  <a:srgbClr val="000000"/>
                </a:solidFill>
                <a:effectLst/>
              </a:rPr>
              <a:t>Dopz</a:t>
            </a:r>
            <a:r>
              <a:rPr lang="cs-CZ" b="0" i="0" dirty="0">
                <a:solidFill>
                  <a:srgbClr val="000000"/>
                </a:solidFill>
                <a:effectLst/>
              </a:rPr>
              <a:t> / Kina v Brně; Estetika diskrepance: Pravidla hry / Pravidla hry Jeana Renoira.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Časoprostorové a kvantitativní vymezení zkoumaného problému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(materiálu, pramenů, dat) a </a:t>
            </a:r>
            <a:r>
              <a:rPr lang="cs-CZ" b="1" i="0" dirty="0">
                <a:solidFill>
                  <a:srgbClr val="000000"/>
                </a:solidFill>
                <a:effectLst/>
              </a:rPr>
              <a:t>kritéria pro jeho přesné vymezení: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např. období vymezené dvěma klíčovými historickými změnami (nástup zvuku, znárodnění), daná část  kinematografické instituce (organizace průmyslové výroby, distribuce, předvádění, recepce ad.), část tvorby daného autora vyznačující se určitou kompaktností.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Popis podstaty zkoumaného problému: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stručná definice jádra problému; zdůvodnění výběru dané problematiky a předpokládaného přínosu jejího prozkoumání; stav dosavadního poznání v této oblasti.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81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507FF0-E3D9-4C9E-9140-53745A515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11CF68-55BD-4344-AFA3-E98210E34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071" y="1586753"/>
            <a:ext cx="10990729" cy="4590210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Hypotetické závěry: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k jakému typu poznatků bude podle předběžných odhadů možné dospět a jaká zobecnění z nich bude možné vytěžit.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Segmentace práce: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rozčlenění zkoumaného problému do základních částí.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Postup (jednotlivé fáze) práce: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např. sběr pramenů, analýza pramenů, aplikace teoretických nástrojů pro jejich interpretaci a vyvození závěrů (všechny tyto fáze nutno dále konkretizovat dle specifik daného tématu).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cs-CZ" b="1" i="0" dirty="0">
                <a:solidFill>
                  <a:srgbClr val="000000"/>
                </a:solidFill>
                <a:effectLst/>
              </a:rPr>
              <a:t>Historický kontext</a:t>
            </a:r>
            <a:r>
              <a:rPr lang="cs-CZ" b="0" i="0" dirty="0">
                <a:solidFill>
                  <a:srgbClr val="000000"/>
                </a:solidFill>
                <a:effectLst/>
              </a:rPr>
              <a:t>  (v případě historických prací): stručná chronologie vyznačující základní body historického kontextu (prehistorie, data související s propojenými oblastmi), vývoje a důsledků daného problému.</a:t>
            </a:r>
          </a:p>
        </p:txBody>
      </p:sp>
    </p:spTree>
    <p:extLst>
      <p:ext uri="{BB962C8B-B14F-4D97-AF65-F5344CB8AC3E}">
        <p14:creationId xmlns:p14="http://schemas.microsoft.com/office/powerpoint/2010/main" val="291990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07B44-E9BD-44C6-8F9B-77E5970F8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konspektu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E0479-C94D-40CE-AE20-6BC0B4593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</a:rPr>
              <a:t>Zdroje v tomto členění: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Literatura: bibliografický soupis literatury.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Prameny: soupis pramenů, případně příslušných archivů a fondů a institucí.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 - Filmografie: soupis zkoumaných děl s filmografickými údaji (podle povahy   </a:t>
            </a:r>
            <a:br>
              <a:rPr lang="cs-CZ" dirty="0"/>
            </a:br>
            <a:r>
              <a:rPr lang="cs-CZ" b="0" i="0" dirty="0">
                <a:solidFill>
                  <a:srgbClr val="000000"/>
                </a:solidFill>
                <a:effectLst/>
              </a:rPr>
              <a:t>     práce se vyžaduje základní nebo úplná filmografie)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3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39B01-AAA9-43CA-9572-02C3B4C0E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6D9F2-6DAD-477F-B910-74C535DF0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Ekonomická historie filmu</a:t>
            </a:r>
          </a:p>
          <a:p>
            <a:r>
              <a:rPr lang="cs-CZ" dirty="0"/>
              <a:t>Česká meziválečná kinematografie</a:t>
            </a:r>
          </a:p>
          <a:p>
            <a:pPr lvl="1"/>
            <a:r>
              <a:rPr lang="cs-CZ" dirty="0"/>
              <a:t>Bc. Práce – Výrobní společnost Praga-film</a:t>
            </a:r>
          </a:p>
          <a:p>
            <a:pPr lvl="1"/>
            <a:r>
              <a:rPr lang="cs-CZ" dirty="0"/>
              <a:t>Mgr. Práce – </a:t>
            </a:r>
            <a:r>
              <a:rPr lang="cs-CZ" dirty="0" err="1"/>
              <a:t>Elektafilm</a:t>
            </a:r>
            <a:endParaRPr lang="cs-CZ" dirty="0"/>
          </a:p>
          <a:p>
            <a:pPr lvl="1"/>
            <a:r>
              <a:rPr lang="cs-CZ" dirty="0"/>
              <a:t>Dizertace: Vývoj produkčního systému v českých zemích před rokem 1930</a:t>
            </a:r>
          </a:p>
          <a:p>
            <a:r>
              <a:rPr lang="cs-CZ" dirty="0"/>
              <a:t>Průmysl, produkční strategie, systémy produkce a distribuce, filmová technika, archivnictví, filmová cenzura, marketing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01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EF716-D584-492A-B401-2F9C096E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Možná témata?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A19E7-21F0-4DF2-A594-CB0F27076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Roboto" panose="02000000000000000000" pitchFamily="2" charset="0"/>
              </a:rPr>
              <a:t>Česká meziválečná kinematografie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Autorská osobnost Oldřicha Kmínka (1892-1947)</a:t>
            </a:r>
          </a:p>
          <a:p>
            <a:pPr lvl="1"/>
            <a:r>
              <a:rPr lang="cs-CZ" b="0" i="0" dirty="0" err="1">
                <a:effectLst/>
                <a:latin typeface="Roboto" panose="02000000000000000000" pitchFamily="2" charset="0"/>
              </a:rPr>
              <a:t>Neoformalistická</a:t>
            </a:r>
            <a:r>
              <a:rPr lang="cs-CZ" b="0" i="0" dirty="0">
                <a:effectLst/>
                <a:latin typeface="Roboto" panose="02000000000000000000" pitchFamily="2" charset="0"/>
              </a:rPr>
              <a:t> analýza filmu Děvčátko, neříkej ne! (1932)</a:t>
            </a: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Od doplňku ke zlatému hřebu - proměna pozice českých filmů na programech kin mezi lety 1917-1930</a:t>
            </a:r>
          </a:p>
          <a:p>
            <a:pPr lvl="1"/>
            <a:r>
              <a:rPr lang="pl-PL" b="0" i="0" dirty="0">
                <a:effectLst/>
                <a:latin typeface="Roboto" panose="02000000000000000000" pitchFamily="2" charset="0"/>
              </a:rPr>
              <a:t>Podnikatelská kariéra Jana Reitera (1877-1941)</a:t>
            </a: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Působení filiálek německých společností na československém území v meziválečném období (1918-1939)</a:t>
            </a: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Uvádění českých němých filmů ve zvukové éře</a:t>
            </a:r>
          </a:p>
          <a:p>
            <a:r>
              <a:rPr lang="cs-CZ" dirty="0">
                <a:latin typeface="Roboto" panose="02000000000000000000" pitchFamily="2" charset="0"/>
              </a:rPr>
              <a:t>Animovaný filmy – Studio Bratři v triku</a:t>
            </a: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Monografická studie věnovaná konkrétnímu tvůrci</a:t>
            </a:r>
          </a:p>
          <a:p>
            <a:pPr lvl="2"/>
            <a:r>
              <a:rPr lang="cs-CZ" dirty="0">
                <a:latin typeface="Roboto" panose="02000000000000000000" pitchFamily="2" charset="0"/>
              </a:rPr>
              <a:t>Břetislav Pojar, František Vystrčil, Zdeněk </a:t>
            </a:r>
            <a:r>
              <a:rPr lang="cs-CZ" dirty="0" err="1">
                <a:latin typeface="Roboto" panose="02000000000000000000" pitchFamily="2" charset="0"/>
              </a:rPr>
              <a:t>Seydl</a:t>
            </a:r>
            <a:r>
              <a:rPr lang="cs-CZ" dirty="0">
                <a:latin typeface="Roboto" panose="02000000000000000000" pitchFamily="2" charset="0"/>
              </a:rPr>
              <a:t>, Václav Bedřich, Zdeněk Miller, Gene </a:t>
            </a:r>
            <a:r>
              <a:rPr lang="cs-CZ" dirty="0" err="1">
                <a:latin typeface="Roboto" panose="02000000000000000000" pitchFamily="2" charset="0"/>
              </a:rPr>
              <a:t>Deitch</a:t>
            </a:r>
            <a:r>
              <a:rPr lang="cs-CZ" dirty="0">
                <a:latin typeface="Roboto" panose="02000000000000000000" pitchFamily="2" charset="0"/>
              </a:rPr>
              <a:t>, Zdeňka </a:t>
            </a:r>
            <a:r>
              <a:rPr lang="cs-CZ" dirty="0" err="1">
                <a:latin typeface="Roboto" panose="02000000000000000000" pitchFamily="2" charset="0"/>
              </a:rPr>
              <a:t>Najmannová-Deitchová</a:t>
            </a:r>
            <a:endParaRPr lang="cs-CZ" dirty="0">
              <a:latin typeface="Roboto" panose="02000000000000000000" pitchFamily="2" charset="0"/>
            </a:endParaRPr>
          </a:p>
          <a:p>
            <a:pPr lvl="1"/>
            <a:r>
              <a:rPr lang="cs-CZ" b="0" i="0" dirty="0">
                <a:effectLst/>
                <a:latin typeface="Roboto" panose="02000000000000000000" pitchFamily="2" charset="0"/>
              </a:rPr>
              <a:t>Výzkum věnovaný konkrétnímu filmu</a:t>
            </a:r>
          </a:p>
          <a:p>
            <a:pPr lvl="2"/>
            <a:r>
              <a:rPr lang="cs-CZ" dirty="0">
                <a:latin typeface="Roboto" panose="02000000000000000000" pitchFamily="2" charset="0"/>
              </a:rPr>
              <a:t>Stvoření světa (1957)</a:t>
            </a:r>
            <a:endParaRPr lang="cs-CZ" b="0" i="0" dirty="0">
              <a:effectLst/>
              <a:latin typeface="Roboto" panose="02000000000000000000" pitchFamily="2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178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</TotalTime>
  <Words>763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Roboto</vt:lpstr>
      <vt:lpstr>Motiv Office</vt:lpstr>
      <vt:lpstr>FAVBPa120  Bakalářský projekt</vt:lpstr>
      <vt:lpstr>Náplň semestru?</vt:lpstr>
      <vt:lpstr>Organizace kurzu – 1. a 2. lekce</vt:lpstr>
      <vt:lpstr>Organizace kurzu</vt:lpstr>
      <vt:lpstr>Náležitosti konspektu</vt:lpstr>
      <vt:lpstr>Náležitosti konspektu</vt:lpstr>
      <vt:lpstr>Náležitosti konspektu</vt:lpstr>
      <vt:lpstr>Možná témata?</vt:lpstr>
      <vt:lpstr>Možná témata?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FAVBPa120  Bakalářský projekt</dc:title>
  <dc:creator>Michal Večeřa</dc:creator>
  <cp:lastModifiedBy>Michal Večeřa</cp:lastModifiedBy>
  <cp:revision>8</cp:revision>
  <dcterms:created xsi:type="dcterms:W3CDTF">2021-03-02T11:45:38Z</dcterms:created>
  <dcterms:modified xsi:type="dcterms:W3CDTF">2021-03-03T19:34:00Z</dcterms:modified>
</cp:coreProperties>
</file>