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65" r:id="rId4"/>
    <p:sldId id="266" r:id="rId5"/>
    <p:sldId id="270" r:id="rId6"/>
    <p:sldId id="271" r:id="rId7"/>
    <p:sldId id="267" r:id="rId8"/>
    <p:sldId id="269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2566A2FD-8E20-4A05-8E3E-25EC56A5E9CB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F96D742C-3970-4B2C-AD3A-6FDD6B33F4A8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78198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A2FD-8E20-4A05-8E3E-25EC56A5E9CB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D742C-3970-4B2C-AD3A-6FDD6B33F4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8559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A2FD-8E20-4A05-8E3E-25EC56A5E9CB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D742C-3970-4B2C-AD3A-6FDD6B33F4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2200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A2FD-8E20-4A05-8E3E-25EC56A5E9CB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D742C-3970-4B2C-AD3A-6FDD6B33F4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3752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566A2FD-8E20-4A05-8E3E-25EC56A5E9CB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96D742C-3970-4B2C-AD3A-6FDD6B33F4A8}" type="slidenum">
              <a:rPr lang="cs-CZ" smtClean="0"/>
              <a:t>‹#›</a:t>
            </a:fld>
            <a:endParaRPr lang="cs-CZ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4278408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A2FD-8E20-4A05-8E3E-25EC56A5E9CB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D742C-3970-4B2C-AD3A-6FDD6B33F4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660319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A2FD-8E20-4A05-8E3E-25EC56A5E9CB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D742C-3970-4B2C-AD3A-6FDD6B33F4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44748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A2FD-8E20-4A05-8E3E-25EC56A5E9CB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D742C-3970-4B2C-AD3A-6FDD6B33F4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6609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A2FD-8E20-4A05-8E3E-25EC56A5E9CB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D742C-3970-4B2C-AD3A-6FDD6B33F4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235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2566A2FD-8E20-4A05-8E3E-25EC56A5E9CB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F96D742C-3970-4B2C-AD3A-6FDD6B33F4A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4985076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2566A2FD-8E20-4A05-8E3E-25EC56A5E9CB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F96D742C-3970-4B2C-AD3A-6FDD6B33F4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8019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2566A2FD-8E20-4A05-8E3E-25EC56A5E9CB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96D742C-3970-4B2C-AD3A-6FDD6B33F4A8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51109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800" dirty="0" smtClean="0"/>
              <a:t>Nejmíň metodologická exkurze do </a:t>
            </a:r>
            <a:r>
              <a:rPr lang="cs-CZ" sz="4800" dirty="0" err="1" smtClean="0"/>
              <a:t>television</a:t>
            </a:r>
            <a:r>
              <a:rPr lang="cs-CZ" sz="4800" dirty="0" smtClean="0"/>
              <a:t> </a:t>
            </a:r>
            <a:r>
              <a:rPr lang="cs-CZ" sz="4800" dirty="0" err="1" smtClean="0"/>
              <a:t>studies</a:t>
            </a:r>
            <a:endParaRPr lang="cs-CZ" sz="4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215045" y="4345578"/>
            <a:ext cx="8045373" cy="2695302"/>
          </a:xfrm>
        </p:spPr>
        <p:txBody>
          <a:bodyPr>
            <a:normAutofit lnSpcReduction="10000"/>
          </a:bodyPr>
          <a:lstStyle/>
          <a:p>
            <a:endParaRPr lang="cs-CZ" dirty="0"/>
          </a:p>
          <a:p>
            <a:r>
              <a:rPr lang="cs-CZ" dirty="0"/>
              <a:t> FAVBPa120 - Bakalářský projekt</a:t>
            </a:r>
          </a:p>
          <a:p>
            <a:endParaRPr lang="cs-CZ" sz="1700" dirty="0" smtClean="0"/>
          </a:p>
          <a:p>
            <a:endParaRPr lang="cs-CZ" sz="1500" dirty="0" smtClean="0"/>
          </a:p>
          <a:p>
            <a:endParaRPr lang="cs-CZ" sz="1500" dirty="0"/>
          </a:p>
          <a:p>
            <a:endParaRPr lang="cs-CZ" sz="1500" dirty="0" smtClean="0"/>
          </a:p>
          <a:p>
            <a:r>
              <a:rPr lang="cs-CZ" sz="1500" dirty="0" smtClean="0"/>
              <a:t>MGR</a:t>
            </a:r>
            <a:r>
              <a:rPr lang="cs-CZ" sz="1500" dirty="0" smtClean="0"/>
              <a:t>. Kateřina Šardická</a:t>
            </a:r>
            <a:r>
              <a:rPr lang="cs-CZ" sz="1900" dirty="0" smtClean="0"/>
              <a:t/>
            </a:r>
            <a:br>
              <a:rPr lang="cs-CZ" sz="1900" dirty="0" smtClean="0"/>
            </a:b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80765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 smtClean="0"/>
              <a:t>O mně a mém výzkumu</a:t>
            </a:r>
            <a:endParaRPr lang="cs-CZ" sz="4000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0209" y="4724311"/>
            <a:ext cx="1066295" cy="2007416"/>
          </a:xfrm>
        </p:spPr>
      </p:pic>
      <p:sp>
        <p:nvSpPr>
          <p:cNvPr id="5" name="Obdélník 4"/>
          <p:cNvSpPr/>
          <p:nvPr/>
        </p:nvSpPr>
        <p:spPr>
          <a:xfrm>
            <a:off x="1312638" y="1478042"/>
            <a:ext cx="852804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éma výzkumu:</a:t>
            </a:r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Jak </a:t>
            </a: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veřejnoprávní televize experimentuje s reality </a:t>
            </a:r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TV</a:t>
            </a:r>
          </a:p>
          <a:p>
            <a:pPr algn="just"/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V </a:t>
            </a:r>
            <a:r>
              <a:rPr lang="cs-CZ" dirty="0"/>
              <a:t>roce 2012 se v České televizi odehrála série zásadních změn, které se dotkly i způsobu vývoje a výroby pořadů. </a:t>
            </a:r>
            <a:endParaRPr lang="cs-CZ" dirty="0" smtClean="0"/>
          </a:p>
          <a:p>
            <a:pPr algn="just"/>
            <a:r>
              <a:rPr lang="cs-CZ" dirty="0" smtClean="0"/>
              <a:t>Disertační </a:t>
            </a:r>
            <a:r>
              <a:rPr lang="cs-CZ" dirty="0"/>
              <a:t>práce zkoumá, jak se ČT na základě strategických plánů nového vedení pustila do výroby reality TV a jak v konkurenčním boji s komerčními televizemi obstála. </a:t>
            </a:r>
            <a:endParaRPr lang="cs-CZ" dirty="0" smtClean="0"/>
          </a:p>
          <a:p>
            <a:pPr algn="just"/>
            <a:r>
              <a:rPr lang="cs-CZ" dirty="0" smtClean="0"/>
              <a:t>ČT </a:t>
            </a:r>
            <a:r>
              <a:rPr lang="cs-CZ" dirty="0"/>
              <a:t>by jako médium veřejné služby měla být průkopníkem, který posouvá dál celý televizní průmysl, má přicházet s novými formáty, být jakýmsi inkubátorem. </a:t>
            </a:r>
            <a:endParaRPr lang="cs-CZ" dirty="0" smtClean="0"/>
          </a:p>
          <a:p>
            <a:pPr algn="just"/>
            <a:r>
              <a:rPr lang="cs-CZ" dirty="0" smtClean="0"/>
              <a:t>Práce </a:t>
            </a:r>
            <a:r>
              <a:rPr lang="cs-CZ" dirty="0"/>
              <a:t>si klade za cíl odhalit, zda tomu tak v současné tvorbě je a jak ČT hranice mezi realitou a fikcí překračuje. </a:t>
            </a:r>
          </a:p>
        </p:txBody>
      </p:sp>
    </p:spTree>
    <p:extLst>
      <p:ext uri="{BB962C8B-B14F-4D97-AF65-F5344CB8AC3E}">
        <p14:creationId xmlns:p14="http://schemas.microsoft.com/office/powerpoint/2010/main" val="3833403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 smtClean="0"/>
              <a:t>1. obecný úvod do </a:t>
            </a:r>
            <a:r>
              <a:rPr lang="cs-CZ" sz="4000" dirty="0" err="1" smtClean="0"/>
              <a:t>television</a:t>
            </a:r>
            <a:r>
              <a:rPr lang="cs-CZ" sz="4000" dirty="0" smtClean="0"/>
              <a:t> </a:t>
            </a:r>
            <a:r>
              <a:rPr lang="cs-CZ" sz="4000" dirty="0" err="1" smtClean="0"/>
              <a:t>studies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51678" y="1310641"/>
            <a:ext cx="10178322" cy="53949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sz="2400" b="1" dirty="0">
                <a:latin typeface="Calibri" panose="020F0502020204030204" pitchFamily="34" charset="0"/>
                <a:cs typeface="Calibri" panose="020F0502020204030204" pitchFamily="34" charset="0"/>
              </a:rPr>
              <a:t>1.1 Proč se zabývat televizí</a:t>
            </a:r>
            <a:r>
              <a:rPr lang="fi-FI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cs-CZ" sz="24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cs-CZ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roměna pozice televize v posledních letech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ástup nových producentů a distributorů na trh (</a:t>
            </a:r>
            <a:r>
              <a:rPr lang="cs-CZ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Netflix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, Apple TV, </a:t>
            </a:r>
            <a:r>
              <a:rPr lang="cs-CZ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Disney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+, HBO, Amazon, Hulu…)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zestup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„</a:t>
            </a:r>
            <a:r>
              <a:rPr lang="cs-CZ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quality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TV“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– seriály se stále vyšším rozpočtem, výrazným stylem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mizející hranice mezi filmovým a televizním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průmyslem – migrace velkých filmařů k „menším“ televizním projektům</a:t>
            </a:r>
          </a:p>
          <a:p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změna diváckých návyků – sledování na počítačích, mobilech, předplacená nabídka</a:t>
            </a:r>
          </a:p>
          <a:p>
            <a:endParaRPr lang="cs-CZ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30246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 smtClean="0"/>
              <a:t>1. obecný úvod do </a:t>
            </a:r>
            <a:r>
              <a:rPr lang="cs-CZ" sz="4000" dirty="0" err="1" smtClean="0"/>
              <a:t>television</a:t>
            </a:r>
            <a:r>
              <a:rPr lang="cs-CZ" sz="4000" dirty="0" smtClean="0"/>
              <a:t> </a:t>
            </a:r>
            <a:r>
              <a:rPr lang="cs-CZ" sz="4000" dirty="0" err="1" smtClean="0"/>
              <a:t>studies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51678" y="1310641"/>
            <a:ext cx="10178322" cy="53949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sz="2400" b="1" dirty="0">
                <a:latin typeface="Calibri" panose="020F0502020204030204" pitchFamily="34" charset="0"/>
                <a:cs typeface="Calibri" panose="020F0502020204030204" pitchFamily="34" charset="0"/>
              </a:rPr>
              <a:t>1.1 Formování oboru tv </a:t>
            </a:r>
            <a:r>
              <a:rPr lang="fi-FI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studies</a:t>
            </a:r>
            <a:endParaRPr lang="cs-CZ" sz="24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cs-CZ" sz="24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Přístup k </a:t>
            </a:r>
            <a:r>
              <a:rPr lang="cs-CZ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tv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studies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dělíme do dvou základních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kategorií. </a:t>
            </a:r>
            <a:endParaRPr lang="cs-CZ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AutoNum type="arabicParenBoth"/>
            </a:pP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tzv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. empirické výzkumy televize, </a:t>
            </a:r>
            <a:endParaRPr lang="cs-CZ" sz="24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snaha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o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exaktní zkoumání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média, jehož výstupem jsou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zpravidla kvantifikované výsledky,</a:t>
            </a:r>
          </a:p>
          <a:p>
            <a:pPr marL="0" indent="0">
              <a:buNone/>
            </a:pPr>
            <a:endParaRPr lang="cs-CZ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(2) tzv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kritické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přístupy 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k televizi, </a:t>
            </a:r>
            <a:endParaRPr lang="cs-CZ" sz="24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primárně </a:t>
            </a:r>
            <a:r>
              <a:rPr lang="cs-CZ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interpretativní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přístup spočívající na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principech kvalitativních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analytických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procedur</a:t>
            </a:r>
          </a:p>
          <a:p>
            <a:endParaRPr lang="cs-CZ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5234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 smtClean="0"/>
              <a:t>1. obecný úvod do </a:t>
            </a:r>
            <a:r>
              <a:rPr lang="cs-CZ" sz="4000" dirty="0" err="1" smtClean="0"/>
              <a:t>television</a:t>
            </a:r>
            <a:r>
              <a:rPr lang="cs-CZ" sz="4000" dirty="0" smtClean="0"/>
              <a:t> </a:t>
            </a:r>
            <a:r>
              <a:rPr lang="cs-CZ" sz="4000" dirty="0" err="1" smtClean="0"/>
              <a:t>studies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51678" y="1310641"/>
            <a:ext cx="10178322" cy="5394959"/>
          </a:xfrm>
        </p:spPr>
        <p:txBody>
          <a:bodyPr>
            <a:normAutofit/>
          </a:bodyPr>
          <a:lstStyle/>
          <a:p>
            <a:pPr marL="457200" indent="-457200">
              <a:buAutoNum type="arabicParenBoth"/>
            </a:pP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tzv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. empirické výzkumy televize, </a:t>
            </a:r>
            <a:endParaRPr lang="cs-CZ" sz="24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Obecně má proces empirického výzkumu tři základní fáze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0" indent="0">
              <a:buNone/>
            </a:pP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a. stanovení hypotézy či otázky,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b. testování hypotézy pomocí určité metody (mezi často používanými metodami se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objevuje řízený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experiment, strukturované pozorování, dotazníkové šetření,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obsahová, analýza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focus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group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ad.),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c. interpretace výsledků (tato část je relativně kontroverzní fází, protože všechna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data je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třeba vyhodnotit, a do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procesu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tak vstupuje určité subjektivní hledisko).</a:t>
            </a:r>
            <a:endParaRPr lang="cs-CZ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2520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 smtClean="0"/>
              <a:t>1. obecný úvod do </a:t>
            </a:r>
            <a:r>
              <a:rPr lang="cs-CZ" sz="4000" dirty="0" err="1" smtClean="0"/>
              <a:t>television</a:t>
            </a:r>
            <a:r>
              <a:rPr lang="cs-CZ" sz="4000" dirty="0" smtClean="0"/>
              <a:t> </a:t>
            </a:r>
            <a:r>
              <a:rPr lang="cs-CZ" sz="4000" dirty="0" err="1" smtClean="0"/>
              <a:t>studies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51678" y="1310641"/>
            <a:ext cx="10178322" cy="539495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(2) tzv. kritické přístupy k televizi, </a:t>
            </a:r>
          </a:p>
          <a:p>
            <a:endParaRPr lang="cs-CZ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1. Informace o objektu zkoumání nejsou pouze v něm samém, ale do určité míry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vznikají v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procesu interakce mezi objektem/fenoménem a tím, kdo jej zkoumá.</a:t>
            </a:r>
          </a:p>
          <a:p>
            <a:pPr marL="0" indent="0">
              <a:buNone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2. Badatel se neprezentuje jako objektivní, proces analýzy je výsledkem určitého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teoretického zázemí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badatele, jeho zkušeností a psychologických dispozic.</a:t>
            </a:r>
          </a:p>
          <a:p>
            <a:pPr marL="0" indent="0">
              <a:buNone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3. Analýza není opakovatelná, není garantován vždy stejný výsledek.</a:t>
            </a:r>
          </a:p>
          <a:p>
            <a:pPr marL="0" indent="0">
              <a:buNone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4. Jsou sbírána taková data, která slouží rozvinutí interpretace, nejde tedy o sběr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velkého množství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dat s tím, že potom „vyjeví poznání“ o objektu.</a:t>
            </a:r>
          </a:p>
          <a:p>
            <a:pPr marL="0" indent="0">
              <a:buNone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5. Výsledky se zpravidla nekvantifikují.</a:t>
            </a:r>
          </a:p>
          <a:p>
            <a:pPr marL="0" indent="0">
              <a:buNone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6. Teorie slouží jako východisko o spekulaci o objektu zájmu a nedochází k úpravě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teorie po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skončení analýzy. </a:t>
            </a:r>
          </a:p>
        </p:txBody>
      </p:sp>
    </p:spTree>
    <p:extLst>
      <p:ext uri="{BB962C8B-B14F-4D97-AF65-F5344CB8AC3E}">
        <p14:creationId xmlns:p14="http://schemas.microsoft.com/office/powerpoint/2010/main" val="1999795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 smtClean="0"/>
              <a:t>1. obecný úvod do </a:t>
            </a:r>
            <a:r>
              <a:rPr lang="cs-CZ" sz="4000" dirty="0" err="1" smtClean="0"/>
              <a:t>television</a:t>
            </a:r>
            <a:r>
              <a:rPr lang="cs-CZ" sz="4000" dirty="0" smtClean="0"/>
              <a:t> </a:t>
            </a:r>
            <a:r>
              <a:rPr lang="cs-CZ" sz="4000" dirty="0" err="1" smtClean="0"/>
              <a:t>studies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51678" y="1310641"/>
            <a:ext cx="10178322" cy="53949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1.</a:t>
            </a: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fi-FI" sz="2400" b="1" dirty="0">
                <a:latin typeface="Calibri" panose="020F0502020204030204" pitchFamily="34" charset="0"/>
                <a:cs typeface="Calibri" panose="020F0502020204030204" pitchFamily="34" charset="0"/>
              </a:rPr>
              <a:t> Pluralistická povaha televizních </a:t>
            </a:r>
            <a:r>
              <a:rPr lang="fi-FI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studií</a:t>
            </a:r>
            <a:endParaRPr lang="cs-CZ" sz="24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Obor televizních studií procházel v posledních zhruba třech dekádách 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dynamickým vnitřním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vývojem, který reflektoval poznatky řady oborů: od kulturních studií, 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audience </a:t>
            </a:r>
            <a:r>
              <a:rPr lang="cs-CZ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studies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a etnografického výzkumu přes uměnovědné, ekonomické až po 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politologické obory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. Proto jsou TV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studies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(tedy soubor kritických přístupů) někdy 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nazývány "esenciálně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pluralistickým oborem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“.</a:t>
            </a:r>
          </a:p>
          <a:p>
            <a:endParaRPr lang="cs-CZ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AutoNum type="arabicPeriod"/>
            </a:pPr>
            <a:r>
              <a:rPr lang="cs-CZ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Textuální</a:t>
            </a:r>
            <a:r>
              <a:rPr lang="cs-CZ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analýza 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– analýza televizních pořadů, jejich obsahových a estetických prvků; sémiotika, žánrová analýza, </a:t>
            </a:r>
            <a:r>
              <a:rPr lang="cs-CZ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naratologie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a další</a:t>
            </a:r>
            <a:endParaRPr lang="cs-CZ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AutoNum type="arabicPeriod"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Divácké a recepční </a:t>
            </a:r>
            <a:r>
              <a:rPr lang="cs-CZ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studie 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– výzkum mechanismů, které přispívají k produkci významů diváky a nejsou součástí samotných pořadů</a:t>
            </a:r>
          </a:p>
          <a:p>
            <a:pPr marL="457200" indent="-457200">
              <a:buAutoNum type="arabicPeriod"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Institucionální analýza 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– politické a socioekonomické aspekty televize</a:t>
            </a:r>
          </a:p>
          <a:p>
            <a:pPr marL="457200" indent="-457200">
              <a:buAutoNum type="arabicPeriod"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Historická analýza 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– vývoj a proměny určitého fenoménu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8930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Co mě zajímá dál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55884" y="1197429"/>
            <a:ext cx="10178322" cy="5394959"/>
          </a:xfrm>
        </p:spPr>
        <p:txBody>
          <a:bodyPr>
            <a:normAutofit lnSpcReduction="10000"/>
          </a:bodyPr>
          <a:lstStyle/>
          <a:p>
            <a:r>
              <a:rPr lang="cs-CZ" sz="1800" b="1" dirty="0">
                <a:latin typeface="Calibri" panose="020F0502020204030204" pitchFamily="34" charset="0"/>
                <a:cs typeface="Calibri" panose="020F0502020204030204" pitchFamily="34" charset="0"/>
              </a:rPr>
              <a:t>jiné současné </a:t>
            </a:r>
            <a:r>
              <a:rPr lang="cs-CZ" sz="1800" b="1" dirty="0" err="1">
                <a:latin typeface="Calibri" panose="020F0502020204030204" pitchFamily="34" charset="0"/>
                <a:cs typeface="Calibri" panose="020F0502020204030204" pitchFamily="34" charset="0"/>
              </a:rPr>
              <a:t>nonfikční</a:t>
            </a:r>
            <a:r>
              <a:rPr lang="cs-CZ" sz="1800" b="1" dirty="0">
                <a:latin typeface="Calibri" panose="020F0502020204030204" pitchFamily="34" charset="0"/>
                <a:cs typeface="Calibri" panose="020F0502020204030204" pitchFamily="34" charset="0"/>
              </a:rPr>
              <a:t> televizní formáty než reality </a:t>
            </a:r>
            <a:r>
              <a:rPr lang="cs-CZ" sz="1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TV</a:t>
            </a:r>
          </a:p>
          <a:p>
            <a:r>
              <a:rPr lang="cs-CZ" sz="1800" b="1" dirty="0">
                <a:latin typeface="Calibri" panose="020F0502020204030204" pitchFamily="34" charset="0"/>
                <a:cs typeface="Calibri" panose="020F0502020204030204" pitchFamily="34" charset="0"/>
              </a:rPr>
              <a:t>j</a:t>
            </a:r>
            <a:r>
              <a:rPr lang="cs-CZ" sz="1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iné televize než Česká televize</a:t>
            </a:r>
            <a:endParaRPr lang="cs-CZ"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1800" b="1" dirty="0">
                <a:latin typeface="Calibri" panose="020F0502020204030204" pitchFamily="34" charset="0"/>
                <a:cs typeface="Calibri" panose="020F0502020204030204" pitchFamily="34" charset="0"/>
              </a:rPr>
              <a:t>proměny televizního a VOD trhu v současnosti </a:t>
            </a:r>
          </a:p>
          <a:p>
            <a:r>
              <a:rPr lang="cs-CZ" sz="1800" b="1" dirty="0">
                <a:latin typeface="Calibri" panose="020F0502020204030204" pitchFamily="34" charset="0"/>
                <a:cs typeface="Calibri" panose="020F0502020204030204" pitchFamily="34" charset="0"/>
              </a:rPr>
              <a:t>dějiny československého </a:t>
            </a:r>
            <a:r>
              <a:rPr lang="cs-CZ" sz="1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dokumentu (armádní film)</a:t>
            </a:r>
            <a:endParaRPr lang="cs-CZ"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1800" b="1" dirty="0">
                <a:latin typeface="Calibri" panose="020F0502020204030204" pitchFamily="34" charset="0"/>
                <a:cs typeface="Calibri" panose="020F0502020204030204" pitchFamily="34" charset="0"/>
              </a:rPr>
              <a:t>počátky a dějiny československé </a:t>
            </a:r>
            <a:r>
              <a:rPr lang="cs-CZ" sz="1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televize</a:t>
            </a:r>
          </a:p>
          <a:p>
            <a:endParaRPr lang="cs-CZ" sz="1000" i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10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1000" i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r">
              <a:buNone/>
            </a:pPr>
            <a:r>
              <a:rPr lang="pl-PL" sz="4000" cap="all" spc="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 </a:t>
            </a:r>
            <a:r>
              <a:rPr lang="pl-PL" sz="4000" cap="all" spc="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vedu</a:t>
            </a:r>
            <a:endParaRPr lang="cs-CZ" sz="4000" cap="all" spc="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algn="r"/>
            <a:r>
              <a:rPr lang="cs-CZ" sz="1800" b="1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cs-CZ" sz="1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oučasné </a:t>
            </a:r>
            <a:r>
              <a:rPr lang="cs-CZ" sz="1800" b="1" dirty="0">
                <a:latin typeface="Calibri" panose="020F0502020204030204" pitchFamily="34" charset="0"/>
                <a:cs typeface="Calibri" panose="020F0502020204030204" pitchFamily="34" charset="0"/>
              </a:rPr>
              <a:t>možnosti distribuce krátkometrážních děl v České republice</a:t>
            </a:r>
          </a:p>
          <a:p>
            <a:pPr marL="0" indent="0" algn="r">
              <a:buNone/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vs.</a:t>
            </a:r>
          </a:p>
          <a:p>
            <a:pPr algn="r"/>
            <a:r>
              <a:rPr lang="cs-CZ" sz="1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transformace </a:t>
            </a:r>
            <a:r>
              <a:rPr lang="cs-CZ" sz="1800" b="1" dirty="0" err="1">
                <a:latin typeface="Calibri" panose="020F0502020204030204" pitchFamily="34" charset="0"/>
                <a:cs typeface="Calibri" panose="020F0502020204030204" pitchFamily="34" charset="0"/>
              </a:rPr>
              <a:t>neo</a:t>
            </a:r>
            <a:r>
              <a:rPr lang="cs-CZ" sz="1800" b="1" dirty="0">
                <a:latin typeface="Calibri" panose="020F0502020204030204" pitchFamily="34" charset="0"/>
                <a:cs typeface="Calibri" panose="020F0502020204030204" pitchFamily="34" charset="0"/>
              </a:rPr>
              <a:t>-orientalistických prvků v rámci distribučních cest</a:t>
            </a:r>
          </a:p>
          <a:p>
            <a:pPr marL="0" indent="0" algn="r">
              <a:buNone/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vs.</a:t>
            </a:r>
          </a:p>
          <a:p>
            <a:pPr algn="r"/>
            <a:r>
              <a:rPr lang="cs-CZ" sz="1800" b="1" dirty="0">
                <a:latin typeface="Calibri" panose="020F0502020204030204" pitchFamily="34" charset="0"/>
                <a:cs typeface="Calibri" panose="020F0502020204030204" pitchFamily="34" charset="0"/>
              </a:rPr>
              <a:t>ž</a:t>
            </a:r>
            <a:r>
              <a:rPr lang="cs-CZ" sz="1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ánrová </a:t>
            </a:r>
            <a:r>
              <a:rPr lang="cs-CZ" sz="1800" b="1" dirty="0">
                <a:latin typeface="Calibri" panose="020F0502020204030204" pitchFamily="34" charset="0"/>
                <a:cs typeface="Calibri" panose="020F0502020204030204" pitchFamily="34" charset="0"/>
              </a:rPr>
              <a:t>hybridizace českého krátkometrážního </a:t>
            </a:r>
            <a:r>
              <a:rPr lang="cs-CZ" sz="1800" b="1" dirty="0" err="1">
                <a:latin typeface="Calibri" panose="020F0502020204030204" pitchFamily="34" charset="0"/>
                <a:cs typeface="Calibri" panose="020F0502020204030204" pitchFamily="34" charset="0"/>
              </a:rPr>
              <a:t>webseriálu</a:t>
            </a:r>
            <a:endParaRPr lang="cs-CZ"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18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038" y="3912735"/>
            <a:ext cx="3572871" cy="2679653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foregroundMark x1="52500" y1="72778" x2="52500" y2="7277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2940" y="0"/>
            <a:ext cx="34290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6009598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TM10001106[[fn=Odznáček]]</Template>
  <TotalTime>460</TotalTime>
  <Words>688</Words>
  <Application>Microsoft Office PowerPoint</Application>
  <PresentationFormat>Širokoúhlá obrazovka</PresentationFormat>
  <Paragraphs>74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Gill Sans MT</vt:lpstr>
      <vt:lpstr>Impact</vt:lpstr>
      <vt:lpstr>Badge</vt:lpstr>
      <vt:lpstr>Nejmíň metodologická exkurze do television studies</vt:lpstr>
      <vt:lpstr>O mně a mém výzkumu</vt:lpstr>
      <vt:lpstr>1. obecný úvod do television studies</vt:lpstr>
      <vt:lpstr>1. obecný úvod do television studies</vt:lpstr>
      <vt:lpstr>1. obecný úvod do television studies</vt:lpstr>
      <vt:lpstr>1. obecný úvod do television studies</vt:lpstr>
      <vt:lpstr>1. obecný úvod do television studies</vt:lpstr>
      <vt:lpstr>Co mě zajímá dál</vt:lpstr>
    </vt:vector>
  </TitlesOfParts>
  <Company>Česká televize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studia televizních formátů</dc:title>
  <dc:creator>Šardická Kateřina</dc:creator>
  <cp:lastModifiedBy>Šardická Kateřina</cp:lastModifiedBy>
  <cp:revision>29</cp:revision>
  <dcterms:created xsi:type="dcterms:W3CDTF">2020-10-14T09:20:20Z</dcterms:created>
  <dcterms:modified xsi:type="dcterms:W3CDTF">2021-03-02T13:37:06Z</dcterms:modified>
</cp:coreProperties>
</file>