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E71E8-DD01-4073-B100-EED361757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0FC215-0DBA-4A49-9403-E7BC7D445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633768-A9D1-4A9F-B929-DD9E11FA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B5DFBF-53C9-4921-A1C7-3EC7BA98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A18EF-8E5F-4ECA-A227-FC3E94CE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49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C97E6-394B-4C55-A1E8-DCAB2B215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8B3D97-C47A-4248-9146-A71ADB003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C3878-0A67-4162-8FF1-78A5C3949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3F7771-ECB6-4857-A6B9-0D764613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E5DF88-F7B9-4D85-B155-4C49FA26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30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65697A1-011F-4DBA-88D6-921491219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E92D89-1DD4-4C9C-9860-2145EFEA4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566F9-40BB-4E8F-A386-DCC22D991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424E3D-1DD2-49C5-A77C-462CE7719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F5ED2E-3CD6-4E10-ABB7-465652D77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20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1967C-C9F0-47CA-883C-DE05D3C0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E964F4-7E51-490D-B12B-757FA9680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3D5C2C-AEA8-482F-8F0E-492FE1D1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BEB916-0263-4EDE-AABE-7B101D1E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53D11F-DB34-4585-B71F-F6CE59A8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0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47110-D8F9-4000-9E17-8FBD488E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D45AFD-2B41-4F6D-9F93-7A92E6338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ED7B0D-3819-4FF6-969A-E3763C51E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B264FB-0C6F-44F3-A5C9-132AC48B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F3D680-5D9F-4BF9-A171-37B0B457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2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6F580-0F2D-4B42-959B-E63205DD1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45E21-5149-4879-A081-D19ACAD3B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4BB69C-1E0B-4882-ACA8-50FFAE11B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AFC670-F5BC-464E-8C65-47F84A3A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1C82D9-AFB8-41F0-80C1-87ADCAA0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5B6053-A3C3-4A5B-B0BA-52555E98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1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961A7-A134-4EB3-A4EC-A6E0357E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BF2704-2BDD-4401-92A4-508A23E0D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35BB64-E072-4557-868F-9C0CFC7CB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F99DB8-B196-405D-8458-E591685AD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60BD71-863B-46FA-B734-B5059559E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1E0450-4937-4D3B-AB68-C3F4F04A0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811987E-87F8-4AA1-B9FD-901FDB193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184284-6378-45B2-94EA-9318BB24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8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0D8BA-8BEA-44E0-9FA7-73176CD7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4A8C6E-DC4D-4AFF-926D-3A8926FA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43557A-AB87-4758-A8DB-67E0AF60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F89F3F-D22E-41FC-8395-7AE437079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43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A01465A-8907-4496-B0E1-EC294FD4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33D460-CCC5-4C3B-B5B2-CB79881CB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05A3CF-01A4-4BA1-BEE8-FCC1C0C13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5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920C1-DB49-4F2F-8CD2-A630A886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E0FD1-B298-47E1-8E05-6209622BD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48A140-4D1A-42F4-A86F-D5DFBA873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E4699D-FAE5-4E4A-88AB-39FEF4F1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A3ABBD-C27B-46D5-B1C2-A1E11EAC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1A5F59-C859-4049-B4DC-54857BB4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22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55967-238E-4263-8F22-6793B219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95DDEC-7DF9-412E-8ACC-9A9E6644D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CE183B-BCA8-4C9D-969A-35AAF397E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29E07B-9D5D-48A8-89B5-EF643E3F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AA948D-4F03-4022-9FFA-E225AFD7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A88748-A1EB-4F2E-A589-9CF13F64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98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C07DD2E-0AD0-4CA3-AF03-802CCF81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BB966C-B3B9-4FB8-9F6B-BE0DEA1E0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EBED4B-C742-41D2-B20F-0C0F13235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F80C-8FCB-4713-AD02-A6A65F2883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5BCD8-8321-4AAA-BAA5-39EBDD89B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0697AF-48C2-4B08-A65F-A760936DA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C293B-19EE-4E5C-A1D2-CEAFACF2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91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ysb9b/" TargetMode="External"/><Relationship Id="rId2" Type="http://schemas.openxmlformats.org/officeDocument/2006/relationships/hyperlink" Target="https://is.muni.cz/auth/th/u89i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23163-6597-4A51-966E-43EDB1A03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2468"/>
            <a:ext cx="9144000" cy="2387600"/>
          </a:xfrm>
        </p:spPr>
        <p:txBody>
          <a:bodyPr>
            <a:normAutofit/>
          </a:bodyPr>
          <a:lstStyle/>
          <a:p>
            <a:r>
              <a:rPr lang="cs-CZ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Výzkum filmové a kulturní kritiky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B1617C-4357-4485-86CC-21AD93EC3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793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cs-CZ" b="0" i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FAVBPa120 Bakalářský projekt</a:t>
            </a:r>
            <a:br>
              <a:rPr lang="cs-CZ" b="0" i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0" i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jaro 2021</a:t>
            </a:r>
          </a:p>
          <a:p>
            <a:endParaRPr lang="cs-CZ" sz="180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Ondřej Pavlík</a:t>
            </a:r>
            <a:br>
              <a:rPr lang="cs-CZ" sz="180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>
                <a:solidFill>
                  <a:srgbClr val="0A0A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ondrej.pavlik@mail.muni.cz</a:t>
            </a:r>
            <a:endParaRPr lang="cs-CZ" sz="1800" dirty="0">
              <a:solidFill>
                <a:srgbClr val="0A0A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3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D783EA-4B61-464F-99E0-C490535E6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lze zkoumat filmovou kritiku?</a:t>
            </a:r>
            <a:endParaRPr 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C1386-8AC5-47F2-8F91-29155876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badatelské osy: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historie / současnost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rozbor textů / výzkum praxe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psaná kritika / videokritika / audiokritika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osobnosti / redakce a kroužky / instituce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kritika jako typ recepce / kritika jako způsob myšlení </a:t>
            </a:r>
          </a:p>
        </p:txBody>
      </p:sp>
    </p:spTree>
    <p:extLst>
      <p:ext uri="{BB962C8B-B14F-4D97-AF65-F5344CB8AC3E}">
        <p14:creationId xmlns:p14="http://schemas.microsoft.com/office/powerpoint/2010/main" val="399646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B08BDC-E6FE-4851-AC0E-4CA278CD4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1700" y="713232"/>
            <a:ext cx="5154168" cy="1197864"/>
          </a:xfrm>
        </p:spPr>
        <p:txBody>
          <a:bodyPr>
            <a:normAutofit/>
          </a:bodyPr>
          <a:lstStyle/>
          <a:p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výzkum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text, osoba, žena, pózování&#10;&#10;Popis byl vytvořen automaticky">
            <a:extLst>
              <a:ext uri="{FF2B5EF4-FFF2-40B4-BE49-F238E27FC236}">
                <a16:creationId xmlns:a16="http://schemas.microsoft.com/office/drawing/2014/main" id="{5AC18953-5B3D-4AFB-A322-E7139F5C34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6"/>
          <a:stretch/>
        </p:blipFill>
        <p:spPr>
          <a:xfrm>
            <a:off x="20" y="10"/>
            <a:ext cx="5495089" cy="6857990"/>
          </a:xfrm>
          <a:prstGeom prst="rect">
            <a:avLst/>
          </a:prstGeom>
        </p:spPr>
      </p:pic>
      <p:sp>
        <p:nvSpPr>
          <p:cNvPr id="17" name="!!Line">
            <a:extLst>
              <a:ext uri="{FF2B5EF4-FFF2-40B4-BE49-F238E27FC236}">
                <a16:creationId xmlns:a16="http://schemas.microsoft.com/office/drawing/2014/main" id="{29A9EE12-EF77-4DB4-84E4-043DE7235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3328" y="822960"/>
            <a:ext cx="9144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45E6B-39C4-466D-B9B9-F92BBA5A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00" y="2048256"/>
            <a:ext cx="5154168" cy="4123944"/>
          </a:xfrm>
        </p:spPr>
        <p:txBody>
          <a:bodyPr anchor="t">
            <a:normAutofit/>
          </a:bodyPr>
          <a:lstStyle/>
          <a:p>
            <a:r>
              <a:rPr lang="cs-CZ" sz="1900">
                <a:latin typeface="Times New Roman" panose="02020603050405020304" pitchFamily="18" charset="0"/>
                <a:cs typeface="Times New Roman" panose="02020603050405020304" pitchFamily="18" charset="0"/>
              </a:rPr>
              <a:t>v tuzemsku je filmová kritika z historického hlediska nezmapovanou oblastí</a:t>
            </a:r>
          </a:p>
          <a:p>
            <a:r>
              <a:rPr lang="cs-CZ" sz="1900">
                <a:latin typeface="Times New Roman" panose="02020603050405020304" pitchFamily="18" charset="0"/>
                <a:cs typeface="Times New Roman" panose="02020603050405020304" pitchFamily="18" charset="0"/>
              </a:rPr>
              <a:t>podle zaměření buď výzkum dobového psaní, nebo tehdejší kritické praxe (případně spojení obojího, např. socialistická kritika v kontextu cenzury a ideologických požadavků)</a:t>
            </a:r>
          </a:p>
          <a:p>
            <a:r>
              <a:rPr lang="cs-CZ" sz="1900">
                <a:latin typeface="Times New Roman" panose="02020603050405020304" pitchFamily="18" charset="0"/>
                <a:cs typeface="Times New Roman" panose="02020603050405020304" pitchFamily="18" charset="0"/>
              </a:rPr>
              <a:t>zaměřit se na lze na kterékoli historické období</a:t>
            </a:r>
          </a:p>
          <a:p>
            <a:pPr marL="0" indent="0">
              <a:buNone/>
            </a:pPr>
            <a:r>
              <a:rPr lang="cs-CZ" sz="190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ze zahraničí:</a:t>
            </a:r>
          </a:p>
          <a:p>
            <a:r>
              <a:rPr lang="cs-CZ" sz="1900" i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The Rhapsodes: How 1940s Critics Changed American Film Culture </a:t>
            </a:r>
            <a:r>
              <a:rPr lang="cs-CZ" sz="19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(David Bordwell, 2016)</a:t>
            </a:r>
          </a:p>
          <a:p>
            <a:r>
              <a:rPr lang="cs-CZ" sz="1900" i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The Permanent Crisis of Film Criticism </a:t>
            </a:r>
            <a:r>
              <a:rPr lang="cs-CZ" sz="1900">
                <a:latin typeface="Times New Roman" panose="02020603050405020304" pitchFamily="18" charset="0"/>
                <a:cs typeface="Times New Roman" panose="02020603050405020304" pitchFamily="18" charset="0"/>
              </a:rPr>
              <a:t>(Mattias Frey, 2015)</a:t>
            </a:r>
          </a:p>
          <a:p>
            <a:endParaRPr lang="cs-CZ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89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A9E6440-28AB-43CB-B9F2-B84F6A187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7242" y="365124"/>
            <a:ext cx="5431537" cy="57972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4007CD-6E42-4813-A1C9-4A0512EA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38" y="704088"/>
            <a:ext cx="4804011" cy="118872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současné kritické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AE655A-6FF8-441B-8264-317DFAF5C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338" y="2066544"/>
            <a:ext cx="4804011" cy="3781035"/>
          </a:xfrm>
        </p:spPr>
        <p:txBody>
          <a:bodyPr>
            <a:normAutofit/>
          </a:bodyPr>
          <a:lstStyle/>
          <a:p>
            <a: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mezinárodně dnes až na výjimky převládá výzkum kulturněkritické praxe – vliv journalism studies</a:t>
            </a:r>
          </a:p>
          <a:p>
            <a: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metodologicky čerpá ze sociologie: rozhovory s kritiky, výzkum institucí (redakce, kritická sdružení, online platformy), kritika jako emocionální práce</a:t>
            </a:r>
          </a:p>
          <a:p>
            <a: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velké téma demokratizace: Co znamená příchod nových aktérů v prostředí internetu pro filmově-kritickou profesi a její autoritu? </a:t>
            </a:r>
          </a:p>
          <a:p>
            <a: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tuzemsku např. výzkum Pavla Zahrádky a Johany Kotišové:</a:t>
            </a:r>
            <a:b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5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je kritikem každý: Výzkum sémantiky estetického hodnocení</a:t>
            </a:r>
            <a: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(2020)</a:t>
            </a:r>
            <a:b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500" i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Elixir of Life? Emotional Labour in Cultural</a:t>
            </a:r>
            <a:r>
              <a:rPr lang="cs-CZ" sz="15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Journalism </a:t>
            </a:r>
            <a:r>
              <a:rPr 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(2020)</a:t>
            </a:r>
            <a:endParaRPr lang="cs-CZ" sz="1500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text, osoba, muž&#10;&#10;Popis byl vytvořen automaticky">
            <a:extLst>
              <a:ext uri="{FF2B5EF4-FFF2-40B4-BE49-F238E27FC236}">
                <a16:creationId xmlns:a16="http://schemas.microsoft.com/office/drawing/2014/main" id="{6D039EE4-5B4E-4C7F-852C-83186041A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962" y="365124"/>
            <a:ext cx="2194560" cy="2194560"/>
          </a:xfrm>
          <a:prstGeom prst="rect">
            <a:avLst/>
          </a:prstGeom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22131DA7-E81F-4660-B9E5-7A56E8611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718" y="595303"/>
            <a:ext cx="2606040" cy="1734201"/>
          </a:xfrm>
          <a:prstGeom prst="rect">
            <a:avLst/>
          </a:prstGeom>
        </p:spPr>
      </p:pic>
      <p:pic>
        <p:nvPicPr>
          <p:cNvPr id="11" name="Obrázek 10" descr="Obsah obrázku text&#10;&#10;Popis byl vytvořen automaticky">
            <a:extLst>
              <a:ext uri="{FF2B5EF4-FFF2-40B4-BE49-F238E27FC236}">
                <a16:creationId xmlns:a16="http://schemas.microsoft.com/office/drawing/2014/main" id="{0C1B520B-BED6-4B05-83FA-158901C636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222" y="2938780"/>
            <a:ext cx="5431536" cy="305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48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7E2A7B-C1B6-4691-A2C9-CAE9B1BB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713232"/>
            <a:ext cx="5157216" cy="1197864"/>
          </a:xfrm>
        </p:spPr>
        <p:txBody>
          <a:bodyPr>
            <a:normAutofit/>
          </a:bodyPr>
          <a:lstStyle/>
          <a:p>
            <a:r>
              <a:rPr lang="cs-CZ" sz="3700">
                <a:latin typeface="Times New Roman" panose="02020603050405020304" pitchFamily="18" charset="0"/>
                <a:cs typeface="Times New Roman" panose="02020603050405020304" pitchFamily="18" charset="0"/>
              </a:rPr>
              <a:t>Co zkoumám v disertačním projektu</a:t>
            </a:r>
            <a:endParaRPr lang="cs-CZ" sz="37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5488" y="822960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D28DF-5D98-42F3-A0C0-83184AA73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048256"/>
            <a:ext cx="5157216" cy="4123944"/>
          </a:xfrm>
        </p:spPr>
        <p:txBody>
          <a:bodyPr anchor="t">
            <a:normAutofit/>
          </a:bodyPr>
          <a:lstStyle/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typy rétorických strategií v české filmové kritice</a:t>
            </a:r>
          </a:p>
          <a:p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perspektiva rétoriky umožňuje zachytit výrazné tendence v současné recenzentské praxi, zkoumat je napříč různými médii, kritickými školami a historickými obdobími</a:t>
            </a:r>
          </a:p>
          <a:p>
            <a:r>
              <a:rPr lang="cs-CZ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utopická rétorika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marxistická kritika za socialismu, dnešní feministická/queer/postkoloniální kritika</a:t>
            </a:r>
          </a:p>
          <a:p>
            <a:r>
              <a:rPr lang="cs-CZ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poťouchlá rétorika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texty uskupení Rigor Mortis (Jiří Pavlovský, Štěpán Kopřiva, Marek Dobeš), komentáře ČSFD (verbal), Čelisti (Aleš Stuchlý) atd.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D4AB076-A302-4F67-8176-0FF635CBF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408" y="1513790"/>
            <a:ext cx="4945964" cy="385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91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479D1E-7B28-426C-87D2-D502EAE1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studentské práce FAV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79270-BA2A-406D-A8ED-F97C89739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Stávání se (video)kritičkou: videoesej a kritika na populárních platformách 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(Jakub Krahulec, 2020): 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https://is.muni.cz/auth/th/u89it/</a:t>
            </a:r>
            <a:endParaRPr 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Fanouškovské mikrosvěty žebříčků, filmových znalostí a aktivismu: Diskurzivní analýza sebeprezentace filmového fanouška na ČSFD 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(Ondřej Šálek, 2012): </a:t>
            </a: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https://is.muni.cz/auth/th/ysb9b/</a:t>
            </a:r>
            <a:endParaRPr 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149C8F-AE4E-473E-81A2-61433B73B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cs-CZ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akademické koníčky a jiné zájmy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AC1A97-39D2-4C1A-B21A-C4FBC6D7E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globální umělecká kinematografie, pomalá kinematografie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ekokritika</a:t>
            </a:r>
            <a:b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 jsem vedl, vedu a můžu vést: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neoformalistické analýzy, poetologické práce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studies</a:t>
            </a:r>
          </a:p>
          <a:p>
            <a:r>
              <a:rPr 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analýza marketingu/propagace, rétorická analýza</a:t>
            </a:r>
          </a:p>
        </p:txBody>
      </p:sp>
    </p:spTree>
    <p:extLst>
      <p:ext uri="{BB962C8B-B14F-4D97-AF65-F5344CB8AC3E}">
        <p14:creationId xmlns:p14="http://schemas.microsoft.com/office/powerpoint/2010/main" val="378880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425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Tw Cen MT</vt:lpstr>
      <vt:lpstr>Motiv Office</vt:lpstr>
      <vt:lpstr>Výzkum filmové a kulturní kritiky</vt:lpstr>
      <vt:lpstr>Jak lze zkoumat filmovou kritiku?</vt:lpstr>
      <vt:lpstr>historický výzkum</vt:lpstr>
      <vt:lpstr>výzkum současné kritické praxe</vt:lpstr>
      <vt:lpstr>Co zkoumám v disertačním projektu</vt:lpstr>
      <vt:lpstr>studentské práce FAV</vt:lpstr>
      <vt:lpstr>akademické koníčky a jiné zájmy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filmové a kulturní kritiky</dc:title>
  <dc:creator>Ondřej Pavlík</dc:creator>
  <cp:lastModifiedBy>Ondřej Pavlík</cp:lastModifiedBy>
  <cp:revision>14</cp:revision>
  <dcterms:created xsi:type="dcterms:W3CDTF">2021-03-01T15:05:00Z</dcterms:created>
  <dcterms:modified xsi:type="dcterms:W3CDTF">2021-03-02T12:51:05Z</dcterms:modified>
</cp:coreProperties>
</file>