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4BC8FF"/>
    <a:srgbClr val="9100DC"/>
    <a:srgbClr val="0000DC"/>
    <a:srgbClr val="F01928"/>
    <a:srgbClr val="5AC8AF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 autoAdjust="0"/>
    <p:restoredTop sz="96270" autoAdjust="0"/>
  </p:normalViewPr>
  <p:slideViewPr>
    <p:cSldViewPr snapToGrid="0">
      <p:cViewPr varScale="1">
        <p:scale>
          <a:sx n="108" d="100"/>
          <a:sy n="108" d="100"/>
        </p:scale>
        <p:origin x="192" y="3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399492"/>
          </a:xfrm>
        </p:spPr>
        <p:txBody>
          <a:bodyPr/>
          <a:lstStyle/>
          <a:p>
            <a:pPr algn="ctr"/>
            <a:r>
              <a:rPr lang="cs-CZ" sz="3600" dirty="0"/>
              <a:t>Paměť a nostalgie v audiovizuálních průmyslech </a:t>
            </a:r>
            <a:br>
              <a:rPr lang="cs-CZ" dirty="0"/>
            </a:br>
            <a:r>
              <a:rPr lang="cs-CZ" sz="2400" dirty="0"/>
              <a:t>FAVh033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769547"/>
            <a:ext cx="8521200" cy="698497"/>
          </a:xfrm>
        </p:spPr>
        <p:txBody>
          <a:bodyPr/>
          <a:lstStyle/>
          <a:p>
            <a:pPr algn="ctr"/>
            <a:r>
              <a:rPr lang="cs-CZ" sz="2800" dirty="0"/>
              <a:t>10. 3. 2021</a:t>
            </a:r>
          </a:p>
          <a:p>
            <a:pPr algn="ctr"/>
            <a:r>
              <a:rPr lang="cs-CZ" sz="2000" dirty="0"/>
              <a:t>Mgr. Šárka </a:t>
            </a:r>
            <a:r>
              <a:rPr lang="cs-CZ" sz="2000" dirty="0" err="1"/>
              <a:t>Gmiterková</a:t>
            </a:r>
            <a:r>
              <a:rPr lang="cs-CZ" sz="2000" dirty="0"/>
              <a:t>, </a:t>
            </a:r>
            <a:r>
              <a:rPr lang="cs-CZ" sz="2000" dirty="0" err="1"/>
              <a:t>Ph</a:t>
            </a:r>
            <a:r>
              <a:rPr lang="cs-CZ" sz="2000" dirty="0"/>
              <a:t>. D. 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E06E3E-B908-4C43-AAA8-8F6521D0FA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10B5E1-613F-2243-8E6B-39653CF848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8" name="Obrázek 7" descr="Obsah obrázku osoba, muž, oblek, pózování&#10;&#10;Popis byl vytvořen automaticky">
            <a:extLst>
              <a:ext uri="{FF2B5EF4-FFF2-40B4-BE49-F238E27FC236}">
                <a16:creationId xmlns:a16="http://schemas.microsoft.com/office/drawing/2014/main" id="{E8444C55-8338-8F4C-AF12-546380572F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017"/>
            <a:ext cx="9133603" cy="514292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8D01E26-F1FB-3345-8013-9ACFF509CB7B}"/>
              </a:ext>
            </a:extLst>
          </p:cNvPr>
          <p:cNvSpPr txBox="1"/>
          <p:nvPr/>
        </p:nvSpPr>
        <p:spPr>
          <a:xfrm>
            <a:off x="690508" y="546268"/>
            <a:ext cx="777969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Odehrává se v 60.letech v New Yorku, v </a:t>
            </a:r>
            <a:r>
              <a:rPr lang="cs-CZ" b="1" dirty="0">
                <a:latin typeface="+mn-lt"/>
              </a:rPr>
              <a:t>prostředí </a:t>
            </a:r>
          </a:p>
          <a:p>
            <a:pPr algn="l"/>
            <a:r>
              <a:rPr lang="cs-CZ" b="1" dirty="0">
                <a:latin typeface="+mn-lt"/>
              </a:rPr>
              <a:t>reklamních agentur.</a:t>
            </a:r>
          </a:p>
          <a:p>
            <a:pPr algn="l"/>
            <a:endParaRPr lang="cs-CZ" dirty="0">
              <a:latin typeface="+mn-lt"/>
            </a:endParaRPr>
          </a:p>
          <a:p>
            <a:pPr algn="l"/>
            <a:r>
              <a:rPr lang="cs-CZ" dirty="0">
                <a:latin typeface="+mn-lt"/>
              </a:rPr>
              <a:t>Hlavní postava </a:t>
            </a:r>
            <a:r>
              <a:rPr lang="cs-CZ" b="1" dirty="0">
                <a:latin typeface="+mn-lt"/>
              </a:rPr>
              <a:t>Don </a:t>
            </a:r>
            <a:r>
              <a:rPr lang="cs-CZ" b="1" dirty="0" err="1">
                <a:latin typeface="+mn-lt"/>
              </a:rPr>
              <a:t>Draper</a:t>
            </a:r>
            <a:r>
              <a:rPr lang="cs-CZ" dirty="0">
                <a:latin typeface="+mn-lt"/>
              </a:rPr>
              <a:t>: vynikající kreativec, ale </a:t>
            </a:r>
          </a:p>
          <a:p>
            <a:pPr algn="l"/>
            <a:r>
              <a:rPr lang="cs-CZ" dirty="0">
                <a:latin typeface="+mn-lt"/>
              </a:rPr>
              <a:t>také nesmírně komplikovaná postava bojující se </a:t>
            </a:r>
          </a:p>
          <a:p>
            <a:pPr algn="l"/>
            <a:r>
              <a:rPr lang="cs-CZ" dirty="0">
                <a:latin typeface="+mn-lt"/>
              </a:rPr>
              <a:t>závislostmi všeho druhu a krizí identity. </a:t>
            </a:r>
          </a:p>
          <a:p>
            <a:pPr algn="l"/>
            <a:endParaRPr lang="cs-CZ" dirty="0">
              <a:latin typeface="+mn-lt"/>
            </a:endParaRPr>
          </a:p>
          <a:p>
            <a:pPr algn="l"/>
            <a:r>
              <a:rPr lang="cs-CZ" b="1" dirty="0">
                <a:latin typeface="+mn-lt"/>
              </a:rPr>
              <a:t>Komplexní portrét dekády</a:t>
            </a:r>
            <a:r>
              <a:rPr lang="cs-CZ" dirty="0">
                <a:latin typeface="+mn-lt"/>
              </a:rPr>
              <a:t>: jejích ideálů, snů, aspirací,</a:t>
            </a:r>
          </a:p>
          <a:p>
            <a:pPr algn="l"/>
            <a:r>
              <a:rPr lang="cs-CZ" dirty="0">
                <a:latin typeface="+mn-lt"/>
              </a:rPr>
              <a:t>ale také frustrací a obav. </a:t>
            </a:r>
          </a:p>
          <a:p>
            <a:pPr algn="l"/>
            <a:endParaRPr lang="cs-CZ" dirty="0">
              <a:latin typeface="+mn-lt"/>
            </a:endParaRPr>
          </a:p>
          <a:p>
            <a:pPr algn="l"/>
            <a:r>
              <a:rPr lang="cs-CZ" dirty="0">
                <a:latin typeface="+mn-lt"/>
              </a:rPr>
              <a:t>Nejen dobové retro, ale také </a:t>
            </a:r>
            <a:r>
              <a:rPr lang="cs-CZ" b="1" dirty="0">
                <a:latin typeface="+mn-lt"/>
              </a:rPr>
              <a:t>zpochybňování</a:t>
            </a:r>
            <a:r>
              <a:rPr lang="cs-CZ" dirty="0">
                <a:latin typeface="+mn-lt"/>
              </a:rPr>
              <a:t> tehdejší </a:t>
            </a:r>
          </a:p>
          <a:p>
            <a:pPr algn="l"/>
            <a:r>
              <a:rPr lang="cs-CZ" dirty="0">
                <a:latin typeface="+mn-lt"/>
              </a:rPr>
              <a:t>podoby nadčasových hodnot a ideálů (láska, rodina, </a:t>
            </a:r>
          </a:p>
          <a:p>
            <a:pPr algn="l"/>
            <a:r>
              <a:rPr lang="cs-CZ" dirty="0">
                <a:latin typeface="+mn-lt"/>
              </a:rPr>
              <a:t>americký sen…)  </a:t>
            </a:r>
          </a:p>
          <a:p>
            <a:pPr algn="l"/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17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4F5DD3-2990-4C4C-B458-707C0C601A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7E979F-E5C8-3E47-B7B3-6F5CDD0EF3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F43F05-BD10-064E-8F00-6E5F936EB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"/>
            <a:ext cx="4588061" cy="59602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68B3908-14E8-994A-ADE1-B6E079C2E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63" y="82550"/>
            <a:ext cx="4449061" cy="57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9952ED-3D7F-7B4A-801C-0BD42C0407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A42B4D-84F3-0040-A7B0-CA3ED7077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BE96753-268A-D542-BF4E-AA612961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43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7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33A13D-BE5A-3549-A204-252100F690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A110C5-FBE0-CD4B-931F-A02D5015E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5" name="Obrázek 4" descr="Obsah obrázku interiér&#10;&#10;Popis byl vytvořen automaticky">
            <a:extLst>
              <a:ext uri="{FF2B5EF4-FFF2-40B4-BE49-F238E27FC236}">
                <a16:creationId xmlns:a16="http://schemas.microsoft.com/office/drawing/2014/main" id="{DEE0FD85-FFD2-D649-9A87-531193F10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4" y="914400"/>
            <a:ext cx="3626312" cy="2220191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6F43A7F-1420-5B47-91A7-403F4587E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68" y="1336204"/>
            <a:ext cx="5188857" cy="3936763"/>
          </a:xfrm>
          <a:prstGeom prst="rect">
            <a:avLst/>
          </a:prstGeom>
        </p:spPr>
      </p:pic>
      <p:pic>
        <p:nvPicPr>
          <p:cNvPr id="9" name="Obrázek 8" descr="Obsah obrázku osoba, stojící&#10;&#10;Popis byl vytvořen automaticky">
            <a:extLst>
              <a:ext uri="{FF2B5EF4-FFF2-40B4-BE49-F238E27FC236}">
                <a16:creationId xmlns:a16="http://schemas.microsoft.com/office/drawing/2014/main" id="{48137819-E72A-3F4A-B5EA-B0C2C5908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9" y="3286494"/>
            <a:ext cx="2986283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5DF876-516E-164C-B597-1E1A985CD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4EAF49-7644-1A4E-B4CF-B6239AAD1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5" name="Obrázek 4" descr="Obsah obrázku text, interiér, psací stroj&#10;&#10;Popis byl vytvořen automaticky">
            <a:extLst>
              <a:ext uri="{FF2B5EF4-FFF2-40B4-BE49-F238E27FC236}">
                <a16:creationId xmlns:a16="http://schemas.microsoft.com/office/drawing/2014/main" id="{6CC324FF-2AB2-0C4E-B1A5-E73D6F70C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77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340F14-9812-2944-B954-66F43EC0B9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63A820-68FD-1D48-88DA-8048D0AB9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5" name="Obrázek 4" descr="Obsah obrázku text, osoba, interiér, muž&#10;&#10;Popis byl vytvořen automaticky">
            <a:extLst>
              <a:ext uri="{FF2B5EF4-FFF2-40B4-BE49-F238E27FC236}">
                <a16:creationId xmlns:a16="http://schemas.microsoft.com/office/drawing/2014/main" id="{D9967546-52E3-004C-BB76-B67FF0044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6" y="3372164"/>
            <a:ext cx="5343896" cy="3339935"/>
          </a:xfrm>
          <a:prstGeom prst="rect">
            <a:avLst/>
          </a:prstGeom>
        </p:spPr>
      </p:pic>
      <p:pic>
        <p:nvPicPr>
          <p:cNvPr id="7" name="Obrázek 6" descr="Obsah obrázku osoba, interiér, muž, stojící&#10;&#10;Popis byl vytvořen automaticky">
            <a:extLst>
              <a:ext uri="{FF2B5EF4-FFF2-40B4-BE49-F238E27FC236}">
                <a16:creationId xmlns:a16="http://schemas.microsoft.com/office/drawing/2014/main" id="{CF1B1591-9CA9-0046-BFA2-81D91070B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13" y="67427"/>
            <a:ext cx="5378517" cy="3361573"/>
          </a:xfrm>
          <a:prstGeom prst="rect">
            <a:avLst/>
          </a:prstGeom>
          <a:solidFill>
            <a:srgbClr val="969696"/>
          </a:solidFill>
        </p:spPr>
      </p:pic>
    </p:spTree>
    <p:extLst>
      <p:ext uri="{BB962C8B-B14F-4D97-AF65-F5344CB8AC3E}">
        <p14:creationId xmlns:p14="http://schemas.microsoft.com/office/powerpoint/2010/main" val="4140329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2D1C31-A169-8443-86D3-7A3D391765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97F378-6278-4447-8CC6-1095960115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58C9F766-843E-BD4B-8D44-824B3028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Zamyslete se…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3E94E6CF-E548-6D48-9095-F2FD933AF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01997"/>
            <a:ext cx="8064900" cy="4139998"/>
          </a:xfrm>
        </p:spPr>
        <p:txBody>
          <a:bodyPr/>
          <a:lstStyle/>
          <a:p>
            <a:r>
              <a:rPr lang="cs-CZ" sz="2400" b="1" dirty="0"/>
              <a:t>Jaký obraz počátku 60.let nám první díl </a:t>
            </a:r>
            <a:r>
              <a:rPr lang="cs-CZ" sz="2400" b="1" i="1" dirty="0"/>
              <a:t>Šílenců z Manhattanu </a:t>
            </a:r>
            <a:r>
              <a:rPr lang="cs-CZ" sz="2400" b="1" dirty="0"/>
              <a:t>nabízí? Doznívají tu nějaké starší éry a jak? Je počátek šesté dekády 20.století vykreslený autenticky nebo vám některé prvky přijdou přehnané?</a:t>
            </a:r>
          </a:p>
          <a:p>
            <a:endParaRPr lang="cs-CZ" sz="2400" b="1" dirty="0"/>
          </a:p>
          <a:p>
            <a:r>
              <a:rPr lang="cs-CZ" sz="2400" b="1" dirty="0"/>
              <a:t>Jaké problémy z dnešního úhlu pohledu sužují tehdejší společnost (</a:t>
            </a:r>
            <a:r>
              <a:rPr lang="cs-CZ" sz="2400" b="1" dirty="0" err="1"/>
              <a:t>resp.její</a:t>
            </a:r>
            <a:r>
              <a:rPr lang="cs-CZ" sz="2400" b="1" dirty="0"/>
              <a:t> výsek, který je k vidění v epizodě) a jaké problémy trápí samotné postavy seriálu? </a:t>
            </a:r>
          </a:p>
          <a:p>
            <a:endParaRPr lang="cs-CZ" sz="2400" b="1" dirty="0"/>
          </a:p>
          <a:p>
            <a:r>
              <a:rPr lang="cs-CZ" sz="2400" b="1" dirty="0"/>
              <a:t>Je epizoda pevně narativně vystavěná? Jak pracuje s vyprávěním a s napětím? Co vás vede k tomu si pustit další díl?  </a:t>
            </a:r>
          </a:p>
        </p:txBody>
      </p:sp>
      <p:pic>
        <p:nvPicPr>
          <p:cNvPr id="16" name="Obrázek 15" descr="Obsah obrázku osoba, oblek, interiér, stojící&#10;&#10;Popis byl vytvořen automaticky">
            <a:extLst>
              <a:ext uri="{FF2B5EF4-FFF2-40B4-BE49-F238E27FC236}">
                <a16:creationId xmlns:a16="http://schemas.microsoft.com/office/drawing/2014/main" id="{D3C8FC23-9AD7-8948-9C49-1D42BDF70C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4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BF863E-3F5C-BC4E-BEF7-F67BA6B5FC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A540CA-49F1-F34B-A15D-1E9DCD89DE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5AF4EC-ACC7-E640-BEFE-7884B478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52E2E2-58DE-DE41-858B-CAC6B7D0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Kurz je vyučovaný on-line formou, ale není synchronní</a:t>
            </a:r>
          </a:p>
          <a:p>
            <a:r>
              <a:rPr lang="cs-CZ" sz="1800" dirty="0"/>
              <a:t>Jednotlivé přednášky o cca 60 minutách budou k dispozici studentům v </a:t>
            </a:r>
            <a:r>
              <a:rPr lang="cs-CZ" sz="1800" dirty="0" err="1"/>
              <a:t>ISu</a:t>
            </a:r>
            <a:r>
              <a:rPr lang="cs-CZ" sz="1800" dirty="0"/>
              <a:t>. Nahrávky budou přibývat pravidelně každou středu. </a:t>
            </a:r>
          </a:p>
          <a:p>
            <a:r>
              <a:rPr lang="cs-CZ" sz="1800" dirty="0"/>
              <a:t>Ve dnech</a:t>
            </a:r>
            <a:r>
              <a:rPr lang="cs-CZ" sz="1800" b="1" dirty="0"/>
              <a:t> 26. 3., 23. 4. </a:t>
            </a:r>
            <a:r>
              <a:rPr lang="cs-CZ" sz="1800" dirty="0"/>
              <a:t>a </a:t>
            </a:r>
            <a:r>
              <a:rPr lang="cs-CZ" sz="1800" b="1" dirty="0"/>
              <a:t>21. 5. </a:t>
            </a:r>
            <a:r>
              <a:rPr lang="cs-CZ" sz="1800" dirty="0"/>
              <a:t>(pátky) vždy v čase od </a:t>
            </a:r>
            <a:r>
              <a:rPr lang="cs-CZ" sz="1800" b="1" dirty="0"/>
              <a:t>14:00 do 15:00 </a:t>
            </a:r>
            <a:r>
              <a:rPr lang="cs-CZ" sz="1800" dirty="0"/>
              <a:t>pro prezenční studenty, v soboty </a:t>
            </a:r>
            <a:r>
              <a:rPr lang="cs-CZ" sz="1800" b="1" dirty="0"/>
              <a:t>27. 3. a 22. 5. 2021 </a:t>
            </a:r>
            <a:r>
              <a:rPr lang="cs-CZ" sz="1800" dirty="0"/>
              <a:t>pro kombinované studenty vždy v čase </a:t>
            </a:r>
            <a:r>
              <a:rPr lang="cs-CZ" sz="1800" b="1" dirty="0"/>
              <a:t>14:00–15:00 </a:t>
            </a:r>
            <a:r>
              <a:rPr lang="cs-CZ" sz="1800" dirty="0"/>
              <a:t>na platformě MS </a:t>
            </a:r>
            <a:r>
              <a:rPr lang="cs-CZ" sz="1800" dirty="0" err="1"/>
              <a:t>Teams</a:t>
            </a:r>
            <a:r>
              <a:rPr lang="cs-CZ" sz="1800" dirty="0"/>
              <a:t> proběhnou neformální interaktivní setkání (upřesňování výkladu, volná diskuse nad tématy paměti a audiovize, konzultace nad tématy esejí). Tato setkání nejsou povinná.</a:t>
            </a:r>
          </a:p>
          <a:p>
            <a:r>
              <a:rPr lang="cs-CZ" sz="1800" dirty="0"/>
              <a:t>Filmy/epizody seriálů budou k dispozici ve studijních materiálech předmětu.</a:t>
            </a:r>
          </a:p>
          <a:p>
            <a:r>
              <a:rPr lang="cs-CZ" sz="1800" dirty="0"/>
              <a:t>Způsob ukončení předmětu: esej v rozsahu 5-7 NS (zadání bude upřesněno).  </a:t>
            </a:r>
          </a:p>
        </p:txBody>
      </p:sp>
    </p:spTree>
    <p:extLst>
      <p:ext uri="{BB962C8B-B14F-4D97-AF65-F5344CB8AC3E}">
        <p14:creationId xmlns:p14="http://schemas.microsoft.com/office/powerpoint/2010/main" val="280930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36C343-AEAD-E147-9C80-29B728CD61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728650-4345-BC43-A1C8-1BD962C665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7" name="Obrázek 6" descr="Obsah obrázku interiér, osoba&#10;&#10;Popis byl vytvořen automaticky">
            <a:extLst>
              <a:ext uri="{FF2B5EF4-FFF2-40B4-BE49-F238E27FC236}">
                <a16:creationId xmlns:a16="http://schemas.microsoft.com/office/drawing/2014/main" id="{1353443C-1553-7044-8D56-A545708D4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r="33232"/>
          <a:stretch/>
        </p:blipFill>
        <p:spPr>
          <a:xfrm>
            <a:off x="0" y="0"/>
            <a:ext cx="4773881" cy="6858000"/>
          </a:xfrm>
          <a:prstGeom prst="rect">
            <a:avLst/>
          </a:prstGeom>
        </p:spPr>
      </p:pic>
      <p:pic>
        <p:nvPicPr>
          <p:cNvPr id="15" name="Obrázek 14" descr="Obsah obrázku text, interiér, osoba&#10;&#10;Popis byl vytvořen automaticky">
            <a:extLst>
              <a:ext uri="{FF2B5EF4-FFF2-40B4-BE49-F238E27FC236}">
                <a16:creationId xmlns:a16="http://schemas.microsoft.com/office/drawing/2014/main" id="{5F77EEB9-2925-A74B-971F-8F40BCD78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92" y="-2969"/>
            <a:ext cx="4860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4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0914E02-0948-C048-B8F1-DE5D8DE3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sz="3600" dirty="0"/>
              <a:t>Literatura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584BB1-EA82-4C45-BD49-232ADA432B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FA1529-4F97-F24A-B78D-DDC7D63C5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pic>
        <p:nvPicPr>
          <p:cNvPr id="7" name="Zástupný obsah 6" descr="Obsah obrázku text, rámeček obrázku, malování&#10;&#10;Popis byl vytvořen automaticky">
            <a:extLst>
              <a:ext uri="{FF2B5EF4-FFF2-40B4-BE49-F238E27FC236}">
                <a16:creationId xmlns:a16="http://schemas.microsoft.com/office/drawing/2014/main" id="{2A33DDB4-5AEC-9F40-9310-B51A3CD0C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00" y="1645712"/>
            <a:ext cx="2755075" cy="4190230"/>
          </a:xfr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8DD4DD6-D15A-A242-9B3D-1AF8E0B62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9" y="1677157"/>
            <a:ext cx="2921369" cy="4139998"/>
          </a:xfrm>
          <a:prstGeom prst="rect">
            <a:avLst/>
          </a:prstGeom>
          <a:noFill/>
        </p:spPr>
      </p:pic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8F7817F3-AE66-458F-AD30-97286E7568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9F48657-AFC8-4E4E-9534-7812159E3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9" y="1692002"/>
            <a:ext cx="2816369" cy="41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6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BC01820-81AF-A340-9066-38C2D470A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5C8ADE-5C84-A040-A07D-7A8E60C01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9" name="Obrázek 8" descr="Obsah obrázku text, kniha, osoba&#10;&#10;Popis byl vytvořen automaticky">
            <a:extLst>
              <a:ext uri="{FF2B5EF4-FFF2-40B4-BE49-F238E27FC236}">
                <a16:creationId xmlns:a16="http://schemas.microsoft.com/office/drawing/2014/main" id="{9FAA1FF4-A97B-8B47-A936-56BF97448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0" y="0"/>
            <a:ext cx="2413000" cy="36576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D37F925-CD8C-0B4C-AADC-8127B34D5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53" y="1009706"/>
            <a:ext cx="3570693" cy="4838587"/>
          </a:xfrm>
          <a:prstGeom prst="rect">
            <a:avLst/>
          </a:prstGeom>
        </p:spPr>
      </p:pic>
      <p:pic>
        <p:nvPicPr>
          <p:cNvPr id="19" name="Obrázek 18" descr="Obsah obrázku text, červená, auto&#10;&#10;Popis byl vytvořen automaticky">
            <a:extLst>
              <a:ext uri="{FF2B5EF4-FFF2-40B4-BE49-F238E27FC236}">
                <a16:creationId xmlns:a16="http://schemas.microsoft.com/office/drawing/2014/main" id="{817BF423-9454-D746-9EAD-F81BBE74F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0" y="2977738"/>
            <a:ext cx="2438400" cy="3657600"/>
          </a:xfrm>
          <a:prstGeom prst="rect">
            <a:avLst/>
          </a:prstGeom>
        </p:spPr>
      </p:pic>
      <p:pic>
        <p:nvPicPr>
          <p:cNvPr id="22" name="Obrázek 21" descr="Obsah obrázku text, dav&#10;&#10;Popis byl vytvořen automaticky">
            <a:extLst>
              <a:ext uri="{FF2B5EF4-FFF2-40B4-BE49-F238E27FC236}">
                <a16:creationId xmlns:a16="http://schemas.microsoft.com/office/drawing/2014/main" id="{AB34D9FA-6EC8-BB42-8A9F-6087CBA1D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69" y="0"/>
            <a:ext cx="2518131" cy="3556660"/>
          </a:xfrm>
          <a:prstGeom prst="rect">
            <a:avLst/>
          </a:prstGeom>
        </p:spPr>
      </p:pic>
      <p:pic>
        <p:nvPicPr>
          <p:cNvPr id="24" name="Obrázek 23" descr="Obsah obrázku text&#10;&#10;Popis byl vytvořen automaticky">
            <a:extLst>
              <a:ext uri="{FF2B5EF4-FFF2-40B4-BE49-F238E27FC236}">
                <a16:creationId xmlns:a16="http://schemas.microsoft.com/office/drawing/2014/main" id="{7F6FBAA8-BA6F-4F4A-A1F4-37D1771221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99" y="3230141"/>
            <a:ext cx="2626148" cy="340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0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BAFDB0-0750-3F4D-AA2B-C1451749E6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E53ABE-7E8D-1D45-A8FD-36EBC1BE7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887ECA-76D1-CE49-92D2-20772D51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Kulturní paměť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58D1E5-EB35-014F-BD42-679F7A43C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83241"/>
            <a:ext cx="8064900" cy="4139998"/>
          </a:xfrm>
        </p:spPr>
        <p:txBody>
          <a:bodyPr/>
          <a:lstStyle/>
          <a:p>
            <a:r>
              <a:rPr lang="cs-CZ" sz="2400" b="1" dirty="0"/>
              <a:t>Paměť utvářená vzdělaností, která jednotlivce svazuje s národem či regionem &gt;&gt; schopnost porozumění historicko-kulturnímu vývoji napříč generacemi </a:t>
            </a:r>
          </a:p>
          <a:p>
            <a:endParaRPr lang="cs-CZ" sz="2400" b="1" dirty="0"/>
          </a:p>
          <a:p>
            <a:r>
              <a:rPr lang="cs-CZ" sz="2400" b="1" dirty="0"/>
              <a:t>Nesená médii, která zprostředkovávají žitou zkušenost předků (umělecká ztvárnění, památníky, muzea, archivy…)</a:t>
            </a:r>
          </a:p>
          <a:p>
            <a:endParaRPr lang="cs-CZ" sz="2400" b="1" dirty="0"/>
          </a:p>
          <a:p>
            <a:r>
              <a:rPr lang="cs-CZ" sz="2400" b="1" dirty="0"/>
              <a:t>Přechod od živé zkušenosti ke kulturní paměti je problematický a rizikový, hrozí nebezpečí zúžení, zkreslení a instrumentalizace</a:t>
            </a:r>
          </a:p>
          <a:p>
            <a:endParaRPr lang="cs-CZ" sz="2400" b="1" dirty="0"/>
          </a:p>
          <a:p>
            <a:r>
              <a:rPr lang="cs-CZ" sz="2400" b="1" dirty="0"/>
              <a:t>Zapomínání jako důležitý společník paměti</a:t>
            </a:r>
          </a:p>
        </p:txBody>
      </p:sp>
    </p:spTree>
    <p:extLst>
      <p:ext uri="{BB962C8B-B14F-4D97-AF65-F5344CB8AC3E}">
        <p14:creationId xmlns:p14="http://schemas.microsoft.com/office/powerpoint/2010/main" val="142213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48F5F2-C813-6B40-ABB4-262232E671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9D528D-F05F-924A-A970-F57AFA9D9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D3D345-A9FD-8A42-A2B7-8E53624A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Paměť jako…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732DC2-441B-1845-ACBE-2C01E1DD37E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 err="1"/>
              <a:t>Ars</a:t>
            </a:r>
            <a:r>
              <a:rPr lang="cs-CZ" dirty="0"/>
              <a:t> (mnemotechnika, soulad mezi vstupem a výstupem, důraz na proces ukládání )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b="1" dirty="0"/>
              <a:t>Vis</a:t>
            </a:r>
            <a:r>
              <a:rPr lang="cs-CZ" dirty="0"/>
              <a:t> (živá formativní síla, vzpomínání)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123146F-F283-0449-9555-57ECFEFD393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Pieta (prokazují živí zesnulým, uchovávání památky)</a:t>
            </a:r>
          </a:p>
          <a:p>
            <a:endParaRPr lang="cs-CZ" dirty="0"/>
          </a:p>
          <a:p>
            <a:r>
              <a:rPr lang="cs-CZ" b="1" dirty="0" err="1"/>
              <a:t>Fama</a:t>
            </a:r>
            <a:r>
              <a:rPr lang="cs-CZ" dirty="0"/>
              <a:t> (oslavná pověst, mohou se o ni živí zasloužit už během svého života, exkluzivní)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4837AA3-6528-454E-9A91-60F3FB0B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0" y="3959563"/>
            <a:ext cx="3914999" cy="220218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61371FA-74C4-694F-B831-54DDFEB86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99" y="3838575"/>
            <a:ext cx="3048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3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8660AC-EB0A-B644-A01A-412D3065E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5D66F3-1B90-5547-8AA1-A653C24A36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796B372A-A31D-BC46-86C0-5F7FF213F5E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400" b="1" dirty="0"/>
              <a:t>Dějiny 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FEFAA97-0A14-2242-B8AE-9B24BF8C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paměť versus dějiny?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F9DBDEB5-D157-7947-A969-99C3ECD1FFD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sz="2400" b="1" dirty="0"/>
              <a:t>Formy</a:t>
            </a:r>
            <a:r>
              <a:rPr lang="cs-CZ" dirty="0"/>
              <a:t> </a:t>
            </a:r>
            <a:r>
              <a:rPr lang="cs-CZ" sz="2400" b="1" dirty="0"/>
              <a:t>paměti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00E46BB-8B6A-4644-83E8-C2CFCB83174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b="1" dirty="0"/>
              <a:t>Dějiny jako nezainteresovaná minulost </a:t>
            </a:r>
            <a:r>
              <a:rPr lang="cs-CZ" dirty="0"/>
              <a:t>(klidné, stoické)</a:t>
            </a:r>
          </a:p>
          <a:p>
            <a:r>
              <a:rPr lang="cs-CZ" b="1" dirty="0"/>
              <a:t>Dějiny jako vzpomínaná minulost </a:t>
            </a:r>
            <a:r>
              <a:rPr lang="cs-CZ" dirty="0"/>
              <a:t>(nasycená emocemi, „znečištěná“ různými záměry těch, kdo vzpomínají)</a:t>
            </a:r>
          </a:p>
          <a:p>
            <a:endParaRPr lang="cs-CZ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60E547B6-3A20-1F47-95A0-B03E463D6EBE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b="1" dirty="0"/>
              <a:t>Historická</a:t>
            </a:r>
            <a:r>
              <a:rPr lang="cs-CZ" dirty="0"/>
              <a:t> nebo také úložná (singulární; beztvará masa obklopující funkční živou paměť; jako archiv)</a:t>
            </a:r>
          </a:p>
          <a:p>
            <a:r>
              <a:rPr lang="cs-CZ" b="1" dirty="0"/>
              <a:t>Funkční živá </a:t>
            </a:r>
            <a:r>
              <a:rPr lang="cs-CZ" dirty="0"/>
              <a:t>(napojená na konkrétní skupinu, selektivní, orientovaná na budoucnost)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Hranice mezi oběma formami paměti musí být propustná! </a:t>
            </a:r>
            <a:r>
              <a:rPr lang="cs-CZ" dirty="0"/>
              <a:t>(</a:t>
            </a:r>
            <a:r>
              <a:rPr lang="cs-CZ" dirty="0" err="1"/>
              <a:t>x</a:t>
            </a:r>
            <a:r>
              <a:rPr lang="cs-CZ" dirty="0"/>
              <a:t> totalitní režimy) </a:t>
            </a:r>
          </a:p>
        </p:txBody>
      </p:sp>
    </p:spTree>
    <p:extLst>
      <p:ext uri="{BB962C8B-B14F-4D97-AF65-F5344CB8AC3E}">
        <p14:creationId xmlns:p14="http://schemas.microsoft.com/office/powerpoint/2010/main" val="229816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685B8B-8E72-B148-99DA-236EFFD9A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C90364-F7F0-B845-A3E6-721A9994F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8BC861B-B9F4-49EA-9CA3-871E9E726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991F139E-D4D6-4E5D-899D-CEC9FE9B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US" i="1" dirty="0" err="1"/>
              <a:t>Šílenci</a:t>
            </a:r>
            <a:r>
              <a:rPr lang="en-US" i="1" dirty="0"/>
              <a:t> z </a:t>
            </a:r>
            <a:r>
              <a:rPr lang="en-US" i="1" dirty="0" err="1"/>
              <a:t>Manhattanu</a:t>
            </a:r>
            <a:r>
              <a:rPr lang="en-US" i="1" dirty="0"/>
              <a:t> </a:t>
            </a:r>
            <a:r>
              <a:rPr lang="en-US" dirty="0"/>
              <a:t>(Mad Men, 2007–2015)</a:t>
            </a:r>
          </a:p>
        </p:txBody>
      </p:sp>
      <p:pic>
        <p:nvPicPr>
          <p:cNvPr id="10" name="Obrázek 9" descr="Obsah obrázku osoba, patro, interiér, skupina&#10;&#10;Popis byl vytvořen automaticky">
            <a:extLst>
              <a:ext uri="{FF2B5EF4-FFF2-40B4-BE49-F238E27FC236}">
                <a16:creationId xmlns:a16="http://schemas.microsoft.com/office/drawing/2014/main" id="{47C148A0-7ABD-1B4A-9970-1DB4B15CB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806"/>
          <a:stretch/>
        </p:blipFill>
        <p:spPr>
          <a:xfrm>
            <a:off x="540000" y="1692002"/>
            <a:ext cx="8064900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62407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577</Words>
  <Application>Microsoft Macintosh PowerPoint</Application>
  <PresentationFormat>Předvádění na obrazovce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Tahoma</vt:lpstr>
      <vt:lpstr>Wingdings</vt:lpstr>
      <vt:lpstr>Prezentace_MU_CZ</vt:lpstr>
      <vt:lpstr>Paměť a nostalgie v audiovizuálních průmyslech  FAVh033</vt:lpstr>
      <vt:lpstr>Organizace kurzu</vt:lpstr>
      <vt:lpstr>Prezentace aplikace PowerPoint</vt:lpstr>
      <vt:lpstr>Literatura</vt:lpstr>
      <vt:lpstr>Prezentace aplikace PowerPoint</vt:lpstr>
      <vt:lpstr>Kulturní paměť </vt:lpstr>
      <vt:lpstr>Paměť jako…</vt:lpstr>
      <vt:lpstr>Kulturní paměť versus dějiny?</vt:lpstr>
      <vt:lpstr>Šílenci z Manhattanu (Mad Men, 2007–2015)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Zamyslete se…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Paměť a nostalgie v audiovizuálních průmyslech  FAVh033</dc:title>
  <dc:creator>Šárka Gmiterková</dc:creator>
  <cp:lastModifiedBy>Šárka Gmiterková</cp:lastModifiedBy>
  <cp:revision>10</cp:revision>
  <dcterms:created xsi:type="dcterms:W3CDTF">2021-03-10T07:56:11Z</dcterms:created>
  <dcterms:modified xsi:type="dcterms:W3CDTF">2021-03-10T13:43:24Z</dcterms:modified>
</cp:coreProperties>
</file>