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6" d="100"/>
          <a:sy n="116" d="100"/>
        </p:scale>
        <p:origin x="1160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399492"/>
          </a:xfrm>
        </p:spPr>
        <p:txBody>
          <a:bodyPr/>
          <a:lstStyle/>
          <a:p>
            <a:pPr algn="ctr"/>
            <a:r>
              <a:rPr lang="cs-CZ" sz="3600" dirty="0"/>
              <a:t>Paměť a nostalgie v audiovizuálních průmyslech </a:t>
            </a:r>
            <a:br>
              <a:rPr lang="cs-CZ" dirty="0"/>
            </a:br>
            <a:r>
              <a:rPr lang="cs-CZ" sz="2400" dirty="0"/>
              <a:t>FAVh033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69547"/>
            <a:ext cx="8521200" cy="698497"/>
          </a:xfrm>
        </p:spPr>
        <p:txBody>
          <a:bodyPr/>
          <a:lstStyle/>
          <a:p>
            <a:pPr algn="ctr"/>
            <a:r>
              <a:rPr lang="cs-CZ" sz="2800" dirty="0"/>
              <a:t>31. 3. 2021</a:t>
            </a:r>
          </a:p>
          <a:p>
            <a:pPr algn="ctr"/>
            <a:r>
              <a:rPr lang="cs-CZ" sz="2000" dirty="0"/>
              <a:t>Mgr. Šárka </a:t>
            </a:r>
            <a:r>
              <a:rPr lang="cs-CZ" sz="2000" dirty="0" err="1"/>
              <a:t>Gmiterková</a:t>
            </a:r>
            <a:r>
              <a:rPr lang="cs-CZ" sz="2000" dirty="0"/>
              <a:t>, </a:t>
            </a:r>
            <a:r>
              <a:rPr lang="cs-CZ" sz="2000" dirty="0" err="1"/>
              <a:t>Ph</a:t>
            </a:r>
            <a:r>
              <a:rPr lang="cs-CZ" sz="2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109982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68351C-B5E8-AA46-AEBC-CC0181AE39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185201-C963-984F-B138-ED4583D950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F9EF90-309A-D946-A382-2DF3D4C4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/>
              <a:t>Hirošima, má láska </a:t>
            </a:r>
            <a:r>
              <a:rPr lang="cs-CZ" dirty="0"/>
              <a:t>&gt;&gt;&gt; </a:t>
            </a:r>
            <a:r>
              <a:rPr lang="cs-CZ" i="1" dirty="0"/>
              <a:t>Láska </a:t>
            </a:r>
            <a:br>
              <a:rPr lang="cs-CZ" i="1" dirty="0"/>
            </a:br>
            <a:r>
              <a:rPr lang="cs-CZ" sz="2400" dirty="0"/>
              <a:t>(2012, r. Michael </a:t>
            </a:r>
            <a:r>
              <a:rPr lang="cs-CZ" sz="2400" dirty="0" err="1"/>
              <a:t>Haneke</a:t>
            </a:r>
            <a:r>
              <a:rPr lang="cs-CZ" sz="2400" dirty="0"/>
              <a:t>)</a:t>
            </a:r>
          </a:p>
        </p:txBody>
      </p:sp>
      <p:pic>
        <p:nvPicPr>
          <p:cNvPr id="9" name="Zástupný obsah 8" descr="Obsah obrázku text, kniha&#10;&#10;Popis byl vytvořen automaticky">
            <a:extLst>
              <a:ext uri="{FF2B5EF4-FFF2-40B4-BE49-F238E27FC236}">
                <a16:creationId xmlns:a16="http://schemas.microsoft.com/office/drawing/2014/main" id="{D2202D5F-368F-8947-BCF8-1B248EDD9543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29" y="1701800"/>
            <a:ext cx="2823616" cy="4140200"/>
          </a:xfr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6D39FE1C-40D8-3E45-949C-AEEB094F8065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26" y="1701800"/>
            <a:ext cx="2957285" cy="4140200"/>
          </a:xfrm>
        </p:spPr>
      </p:pic>
    </p:spTree>
    <p:extLst>
      <p:ext uri="{BB962C8B-B14F-4D97-AF65-F5344CB8AC3E}">
        <p14:creationId xmlns:p14="http://schemas.microsoft.com/office/powerpoint/2010/main" val="54936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60BA59-75CC-6843-A96E-D488669B40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28DE02-E48B-9149-87CF-8EDACFDA36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70287979-B35A-8F43-B3EC-B0E0F767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Film jako vzpomínka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B9038B8D-C632-6040-9979-6EB6B2C3F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„Poprvé jsem Emmanuelle </a:t>
            </a:r>
            <a:r>
              <a:rPr lang="cs-CZ" dirty="0" err="1"/>
              <a:t>Rivu</a:t>
            </a:r>
            <a:r>
              <a:rPr lang="cs-CZ" dirty="0"/>
              <a:t> zaznamenal v době premiéry Hirošimy, mé lásky. Je to jeden z mých nejoblíbenějších filmů a vůbec kultovní film pro mladé rakouské publikum v 60. letech. Vždycky jsem měl za to, že jde o vynikající herečku, ale po </a:t>
            </a:r>
            <a:r>
              <a:rPr lang="cs-CZ" dirty="0" err="1"/>
              <a:t>Resnaisově</a:t>
            </a:r>
            <a:r>
              <a:rPr lang="cs-CZ" dirty="0"/>
              <a:t> filmu už nic s ní nebylo v Rakousku k vidění. Když jsem obsazoval Lásku, hledal jsem jinde… Moje vzpomínka na ni se ale neustále vracela“ (</a:t>
            </a:r>
            <a:r>
              <a:rPr lang="cs-CZ" dirty="0" err="1"/>
              <a:t>Haneke</a:t>
            </a:r>
            <a:r>
              <a:rPr lang="cs-CZ" dirty="0"/>
              <a:t>, 2012)</a:t>
            </a:r>
          </a:p>
          <a:p>
            <a:endParaRPr lang="cs-CZ" dirty="0"/>
          </a:p>
          <a:p>
            <a:r>
              <a:rPr lang="cs-CZ" i="1" dirty="0"/>
              <a:t>Hirošima, má láska </a:t>
            </a:r>
            <a:r>
              <a:rPr lang="cs-CZ" dirty="0"/>
              <a:t>jako neustálá vzpomínka v pozadí </a:t>
            </a:r>
            <a:r>
              <a:rPr lang="cs-CZ" i="1" dirty="0"/>
              <a:t>Lásky</a:t>
            </a:r>
          </a:p>
          <a:p>
            <a:endParaRPr lang="cs-CZ" i="1" dirty="0"/>
          </a:p>
          <a:p>
            <a:r>
              <a:rPr lang="cs-CZ" dirty="0"/>
              <a:t>V hlavních rolích Emmanuelle </a:t>
            </a:r>
            <a:r>
              <a:rPr lang="cs-CZ" dirty="0" err="1"/>
              <a:t>Riva</a:t>
            </a:r>
            <a:r>
              <a:rPr lang="cs-CZ" dirty="0"/>
              <a:t> a Jean-Louis </a:t>
            </a:r>
            <a:r>
              <a:rPr lang="cs-CZ" dirty="0" err="1"/>
              <a:t>Trintignant</a:t>
            </a:r>
            <a:r>
              <a:rPr lang="cs-CZ" dirty="0"/>
              <a:t> &gt;&gt; reminiscence francouzské nové vlny a jejích tvůrců  </a:t>
            </a:r>
          </a:p>
        </p:txBody>
      </p:sp>
    </p:spTree>
    <p:extLst>
      <p:ext uri="{BB962C8B-B14F-4D97-AF65-F5344CB8AC3E}">
        <p14:creationId xmlns:p14="http://schemas.microsoft.com/office/powerpoint/2010/main" val="276034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0C8B08-3C33-B24D-AC9A-253336493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81F653-4529-FE4C-844E-71053259DC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7" name="Obrázek 6" descr="Obsah obrázku osoba, interiér, žena&#10;&#10;Popis byl vytvořen automaticky">
            <a:extLst>
              <a:ext uri="{FF2B5EF4-FFF2-40B4-BE49-F238E27FC236}">
                <a16:creationId xmlns:a16="http://schemas.microsoft.com/office/drawing/2014/main" id="{224D0E7E-BB06-1344-B9D7-DE8A8441D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2" y="108855"/>
            <a:ext cx="4781006" cy="2988129"/>
          </a:xfrm>
          <a:prstGeom prst="rect">
            <a:avLst/>
          </a:prstGeom>
        </p:spPr>
      </p:pic>
      <p:pic>
        <p:nvPicPr>
          <p:cNvPr id="9" name="Obrázek 8" descr="Obsah obrázku osoba, zeď, interiér, koupelna&#10;&#10;Popis byl vytvořen automaticky">
            <a:extLst>
              <a:ext uri="{FF2B5EF4-FFF2-40B4-BE49-F238E27FC236}">
                <a16:creationId xmlns:a16="http://schemas.microsoft.com/office/drawing/2014/main" id="{0312DE33-AC82-4945-BA37-016BC9797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5" y="3258375"/>
            <a:ext cx="4953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3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EF7A45-4305-F640-9231-B3E78C8B9B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336A6E-AC93-9544-B3C0-884662B76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6D817D0-468C-9241-B9C6-7B088EF3B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72" y="576943"/>
            <a:ext cx="3511239" cy="5290992"/>
          </a:xfrm>
          <a:prstGeom prst="rect">
            <a:avLst/>
          </a:prstGeom>
        </p:spPr>
      </p:pic>
      <p:pic>
        <p:nvPicPr>
          <p:cNvPr id="9" name="Obrázek 8" descr="Obsah obrázku text, žena, osoba&#10;&#10;Popis byl vytvořen automaticky">
            <a:extLst>
              <a:ext uri="{FF2B5EF4-FFF2-40B4-BE49-F238E27FC236}">
                <a16:creationId xmlns:a16="http://schemas.microsoft.com/office/drawing/2014/main" id="{F17006DC-0CFE-7744-8CD9-CC9DBC601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6" y="598715"/>
            <a:ext cx="3584521" cy="52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0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76DEB4-6F20-A545-B3B3-9624080681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604611-8040-BF47-80FB-DF7615B39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D45632-D2D0-8948-9913-4B9AA3F3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Tělesná paměť jako trvalá paměť?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5AFC9D-2183-1A42-B9CF-C92BF7369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V paměti zůstane to, co se do ní doslova „vpálí“ (paměť + bolest)</a:t>
            </a:r>
          </a:p>
          <a:p>
            <a:endParaRPr lang="cs-CZ" sz="2000" b="1" dirty="0"/>
          </a:p>
          <a:p>
            <a:r>
              <a:rPr lang="cs-CZ" sz="2000" b="1" dirty="0"/>
              <a:t>Tělesná paměť je spolehlivější než mentální (rány, jizvy, vrásky)</a:t>
            </a:r>
          </a:p>
          <a:p>
            <a:endParaRPr lang="cs-CZ" sz="2000" b="1" dirty="0"/>
          </a:p>
          <a:p>
            <a:r>
              <a:rPr lang="cs-CZ" sz="2000" b="1" dirty="0"/>
              <a:t>Stabilizace paměti pomocí: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sz="2000" b="1" dirty="0"/>
              <a:t>Řeč </a:t>
            </a:r>
            <a:r>
              <a:rPr lang="cs-CZ" sz="2000" dirty="0"/>
              <a:t>– vnímání prožitého pomocí sdílených konvencí – jazyk</a:t>
            </a:r>
          </a:p>
          <a:p>
            <a:pPr marL="585900" lvl="1" indent="-342900">
              <a:buFont typeface="+mj-lt"/>
              <a:buAutoNum type="arabicPeriod"/>
            </a:pPr>
            <a:endParaRPr lang="cs-CZ" sz="2000" dirty="0"/>
          </a:p>
          <a:p>
            <a:pPr marL="585900" lvl="1" indent="-342900">
              <a:buFont typeface="+mj-lt"/>
              <a:buAutoNum type="arabicPeriod"/>
            </a:pPr>
            <a:r>
              <a:rPr lang="cs-CZ" sz="2000" b="1" dirty="0"/>
              <a:t>Afekt </a:t>
            </a:r>
            <a:r>
              <a:rPr lang="cs-CZ" sz="2000" dirty="0"/>
              <a:t>– vizuální / lze manipulovat, ale nelze ovlivnit míru / silná psychofyzická zkušenost / dojem bezprostřednosti / fragmentární</a:t>
            </a:r>
          </a:p>
          <a:p>
            <a:pPr marL="585900" lvl="1" indent="-342900">
              <a:buFont typeface="+mj-lt"/>
              <a:buAutoNum type="arabicPeriod"/>
            </a:pPr>
            <a:endParaRPr lang="cs-CZ" sz="2000" dirty="0"/>
          </a:p>
          <a:p>
            <a:pPr marL="585900" lvl="1" indent="-342900">
              <a:buFont typeface="+mj-lt"/>
              <a:buAutoNum type="arabicPeriod"/>
            </a:pPr>
            <a:r>
              <a:rPr lang="cs-CZ" sz="2000" b="1" dirty="0"/>
              <a:t>Symbol </a:t>
            </a:r>
            <a:r>
              <a:rPr lang="cs-CZ" sz="2000" dirty="0"/>
              <a:t>– utváří se dodatečně, zpětná rekonstrukce </a:t>
            </a:r>
          </a:p>
        </p:txBody>
      </p:sp>
    </p:spTree>
    <p:extLst>
      <p:ext uri="{BB962C8B-B14F-4D97-AF65-F5344CB8AC3E}">
        <p14:creationId xmlns:p14="http://schemas.microsoft.com/office/powerpoint/2010/main" val="333605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AE5B01-48BF-C744-A96E-61164632AB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FE4141-5A4C-B742-9FE1-D2D7D37A2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029D5B-A377-D548-A389-37CF9896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Afekt X Symbol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B9F13A-570F-7244-B2A2-50713A6B6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„Sedím potom mezi partajní prominencí, obklopená černými, hnědými a šedivými uniformami, ztracená, nesvá a hlas mluví. Nevnímám, co říká, stejně bych tomu nerozuměla. Nemám zdání, co jsou národní socialisté zač a co chtějí, ani mě to nezajímá. Poprvé však slyším Goebbelse v jeho nejvlastnějším živlu. Je vlastně velký herec. To dovedu odhadnout. Třebaže nevnímám obsah jeho řeči, podléhám jí. … Dodnes nevím, o čem mluvil. Ale ptáček byl už v síti zamotaný.“ (Lída Baarová: Útěky)</a:t>
            </a:r>
          </a:p>
          <a:p>
            <a:endParaRPr lang="cs-CZ" dirty="0"/>
          </a:p>
          <a:p>
            <a:r>
              <a:rPr lang="cs-CZ" dirty="0"/>
              <a:t>„Když člověk dospěje k věku, jemuž se už nedá říkat mladistvý – a to je můj případ – začíná dělat životní bilanci, jaký byl můj život, jaký měl smysl, co jsem udělala dobrého i špatného.“ (Lída Baarová: Útěky)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69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70F299-3C8B-2E49-9348-435100AD6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13837C-5E28-E242-AB25-A9B5D84DE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A9DC5-0D7E-404F-8D71-F6E4CFA8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Trauma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9843C9-D6D6-C246-8B68-3955DF41F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4545"/>
            <a:ext cx="8064900" cy="4139998"/>
          </a:xfrm>
        </p:spPr>
        <p:txBody>
          <a:bodyPr/>
          <a:lstStyle/>
          <a:p>
            <a:r>
              <a:rPr lang="cs-CZ" sz="1800" b="1" dirty="0"/>
              <a:t>Nemožnost vyprávět (protipól symbolu)</a:t>
            </a:r>
          </a:p>
          <a:p>
            <a:r>
              <a:rPr lang="cs-CZ" sz="1800" b="1" dirty="0"/>
              <a:t> </a:t>
            </a:r>
          </a:p>
          <a:p>
            <a:r>
              <a:rPr lang="cs-CZ" sz="1800" b="1" dirty="0"/>
              <a:t>Důsledek zkušenosti, která přesahuje psychofyzickou kapacitu jedince</a:t>
            </a:r>
          </a:p>
          <a:p>
            <a:endParaRPr lang="cs-CZ" sz="1800" b="1" dirty="0"/>
          </a:p>
          <a:p>
            <a:r>
              <a:rPr lang="cs-CZ" sz="1800" b="1" dirty="0"/>
              <a:t>Nepřeložitelné do jazyka</a:t>
            </a:r>
          </a:p>
          <a:p>
            <a:endParaRPr lang="cs-CZ" sz="1800" b="1" dirty="0"/>
          </a:p>
          <a:p>
            <a:r>
              <a:rPr lang="cs-CZ" sz="1800" b="1" dirty="0"/>
              <a:t>Na bázi vytěsnění –uchovávání nezpracovaných vzpomínek</a:t>
            </a:r>
          </a:p>
          <a:p>
            <a:endParaRPr lang="cs-CZ" sz="1800" b="1" dirty="0"/>
          </a:p>
          <a:p>
            <a:r>
              <a:rPr lang="cs-CZ" sz="1800" b="1" dirty="0"/>
              <a:t>Zvládání traumatické minulosti (individuální) X Zachování (nadosobní)</a:t>
            </a:r>
          </a:p>
          <a:p>
            <a:endParaRPr lang="cs-CZ" sz="1800" b="1" dirty="0"/>
          </a:p>
          <a:p>
            <a:r>
              <a:rPr lang="cs-CZ" sz="1800" b="1" dirty="0"/>
              <a:t>Otázka důvěryhodnosti vzpomínek</a:t>
            </a:r>
          </a:p>
          <a:p>
            <a:endParaRPr lang="cs-CZ" sz="1800" b="1" dirty="0"/>
          </a:p>
          <a:p>
            <a:r>
              <a:rPr lang="cs-CZ" sz="1800" b="1" dirty="0"/>
              <a:t>Koláž a </a:t>
            </a:r>
            <a:r>
              <a:rPr lang="cs-CZ" sz="1800" b="1" dirty="0" err="1"/>
              <a:t>neukotvenost</a:t>
            </a:r>
            <a:r>
              <a:rPr lang="cs-CZ" sz="1800" b="1" dirty="0"/>
              <a:t> v čase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3242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90E297-D80F-DB48-B729-16B78E5DA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422A44-D15F-0C4C-B180-0D9744C566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070C61-81C2-B246-A1A8-B3445E10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Hirošima, má láska </a:t>
            </a:r>
            <a:r>
              <a:rPr lang="cs-CZ" dirty="0"/>
              <a:t>(1959, r. Alain </a:t>
            </a:r>
            <a:r>
              <a:rPr lang="cs-CZ" dirty="0" err="1"/>
              <a:t>Resnais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840FFC-0F3F-014B-8F3E-1616D9F2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1354545"/>
            <a:ext cx="5154129" cy="4139998"/>
          </a:xfrm>
        </p:spPr>
        <p:txBody>
          <a:bodyPr/>
          <a:lstStyle/>
          <a:p>
            <a:r>
              <a:rPr lang="cs-CZ" dirty="0"/>
              <a:t>Alain </a:t>
            </a:r>
            <a:r>
              <a:rPr lang="cs-CZ" dirty="0" err="1"/>
              <a:t>Resnais</a:t>
            </a:r>
            <a:r>
              <a:rPr lang="cs-CZ" dirty="0"/>
              <a:t> jako režisér paměti (</a:t>
            </a:r>
            <a:r>
              <a:rPr lang="cs-CZ" i="1" dirty="0"/>
              <a:t>Noc a mlha, Všechna paměť světa, Loni v </a:t>
            </a:r>
            <a:r>
              <a:rPr lang="cs-CZ" i="1" dirty="0" err="1"/>
              <a:t>Marienbadu</a:t>
            </a:r>
            <a:r>
              <a:rPr lang="cs-CZ" dirty="0"/>
              <a:t>…)</a:t>
            </a:r>
          </a:p>
          <a:p>
            <a:endParaRPr lang="cs-CZ" dirty="0"/>
          </a:p>
          <a:p>
            <a:r>
              <a:rPr lang="cs-CZ" dirty="0"/>
              <a:t>Scénář Marguerite Durasová</a:t>
            </a:r>
          </a:p>
          <a:p>
            <a:endParaRPr lang="cs-CZ" dirty="0"/>
          </a:p>
          <a:p>
            <a:r>
              <a:rPr lang="cs-CZ" dirty="0"/>
              <a:t>Milostné vzplanutí mezi francouzskou herečkou a japonským architektem v Hirošimě &gt;&gt; vede ke vzpomínkám ženy na tragický vztah za války ve Francii</a:t>
            </a:r>
          </a:p>
          <a:p>
            <a:endParaRPr lang="cs-CZ" dirty="0"/>
          </a:p>
          <a:p>
            <a:r>
              <a:rPr lang="cs-CZ" b="1" dirty="0"/>
              <a:t>Může filmový tvar zprostředkovat paměť a procesy vzpomínání/rozpomínání?</a:t>
            </a:r>
          </a:p>
        </p:txBody>
      </p:sp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018C3F2A-98E4-2547-8E72-64D375984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1354545"/>
            <a:ext cx="2959724" cy="43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5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3DD66A-83C0-7645-8C07-799FF90268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3E506E-E0DF-2F4C-A42A-CDBAC288E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7" name="Obrázek 6" descr="Obsah obrázku slipy&#10;&#10;Popis byl vytvořen automaticky">
            <a:extLst>
              <a:ext uri="{FF2B5EF4-FFF2-40B4-BE49-F238E27FC236}">
                <a16:creationId xmlns:a16="http://schemas.microsoft.com/office/drawing/2014/main" id="{47A8A3BD-B87A-0442-89A7-6F58BD43B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155802"/>
            <a:ext cx="5649686" cy="3177948"/>
          </a:xfrm>
          <a:prstGeom prst="rect">
            <a:avLst/>
          </a:prstGeom>
        </p:spPr>
      </p:pic>
      <p:pic>
        <p:nvPicPr>
          <p:cNvPr id="9" name="Obrázek 8" descr="Obsah obrázku strop, interiér, patro, podzemní dráha&#10;&#10;Popis byl vytvořen automaticky">
            <a:extLst>
              <a:ext uri="{FF2B5EF4-FFF2-40B4-BE49-F238E27FC236}">
                <a16:creationId xmlns:a16="http://schemas.microsoft.com/office/drawing/2014/main" id="{2D5E4F40-1078-4D41-A750-97A52973D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78" y="3524251"/>
            <a:ext cx="4174671" cy="30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6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129FA8-D0C2-8244-B878-AAEAE2D812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B61A18-EDFF-DA43-ACEB-664020D73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5" name="Obrázek 4" descr="Obsah obrázku interiér, postel, zeď, ležící&#10;&#10;Popis byl vytvořen automaticky">
            <a:extLst>
              <a:ext uri="{FF2B5EF4-FFF2-40B4-BE49-F238E27FC236}">
                <a16:creationId xmlns:a16="http://schemas.microsoft.com/office/drawing/2014/main" id="{50F535FC-2A33-A445-968F-87B5611B9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71" y="136621"/>
            <a:ext cx="4299857" cy="3190566"/>
          </a:xfrm>
          <a:prstGeom prst="rect">
            <a:avLst/>
          </a:prstGeom>
        </p:spPr>
      </p:pic>
      <p:pic>
        <p:nvPicPr>
          <p:cNvPr id="7" name="Obrázek 6" descr="Obsah obrázku země, osoba&#10;&#10;Popis byl vytvořen automaticky">
            <a:extLst>
              <a:ext uri="{FF2B5EF4-FFF2-40B4-BE49-F238E27FC236}">
                <a16:creationId xmlns:a16="http://schemas.microsoft.com/office/drawing/2014/main" id="{2727C6DD-419A-B44D-93BE-C8B638F39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70" y="3530814"/>
            <a:ext cx="4299857" cy="32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70C62F-E377-9B40-828C-98EC324ECE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6D3776-120F-B04F-9021-C2EDAD6CEF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5" name="Obrázek 4" descr="Obsah obrázku text, exteriér, tmavé&#10;&#10;Popis byl vytvořen automaticky">
            <a:extLst>
              <a:ext uri="{FF2B5EF4-FFF2-40B4-BE49-F238E27FC236}">
                <a16:creationId xmlns:a16="http://schemas.microsoft.com/office/drawing/2014/main" id="{72336257-F3FA-404B-8025-2D3507BE4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4" y="203829"/>
            <a:ext cx="4781828" cy="2988642"/>
          </a:xfrm>
          <a:prstGeom prst="rect">
            <a:avLst/>
          </a:prstGeom>
        </p:spPr>
      </p:pic>
      <p:pic>
        <p:nvPicPr>
          <p:cNvPr id="7" name="Obrázek 6" descr="Obsah obrázku text, exteriér&#10;&#10;Popis byl vytvořen automaticky">
            <a:extLst>
              <a:ext uri="{FF2B5EF4-FFF2-40B4-BE49-F238E27FC236}">
                <a16:creationId xmlns:a16="http://schemas.microsoft.com/office/drawing/2014/main" id="{1D58DD07-8504-7440-AC5A-B2D1D9735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4" y="3332143"/>
            <a:ext cx="4781828" cy="29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81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1545</TotalTime>
  <Words>519</Words>
  <Application>Microsoft Macintosh PowerPoint</Application>
  <PresentationFormat>Předvádění na obrazovce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Paměť a nostalgie v audiovizuálních průmyslech  FAVh033</vt:lpstr>
      <vt:lpstr>Prezentace aplikace PowerPoint</vt:lpstr>
      <vt:lpstr>Tělesná paměť jako trvalá paměť?</vt:lpstr>
      <vt:lpstr>Afekt X Symbol </vt:lpstr>
      <vt:lpstr>Trauma</vt:lpstr>
      <vt:lpstr>Hirošima, má láska (1959, r. Alain Resnais)</vt:lpstr>
      <vt:lpstr>Prezentace aplikace PowerPoint</vt:lpstr>
      <vt:lpstr>Prezentace aplikace PowerPoint</vt:lpstr>
      <vt:lpstr>Prezentace aplikace PowerPoint</vt:lpstr>
      <vt:lpstr>Hirošima, má láska &gt;&gt;&gt; Láska  (2012, r. Michael Haneke)</vt:lpstr>
      <vt:lpstr>Film jako vzpomínka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 a nostalgie v audiovizuálních průmyslech  FAVh033</dc:title>
  <dc:creator>Šárka Gmiterková</dc:creator>
  <cp:lastModifiedBy>Šárka Gmiterková</cp:lastModifiedBy>
  <cp:revision>12</cp:revision>
  <dcterms:created xsi:type="dcterms:W3CDTF">2021-03-30T07:51:23Z</dcterms:created>
  <dcterms:modified xsi:type="dcterms:W3CDTF">2021-03-31T09:36:55Z</dcterms:modified>
</cp:coreProperties>
</file>