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7" d="100"/>
          <a:sy n="117" d="100"/>
        </p:scale>
        <p:origin x="1120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7swtl4dug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14. 4. 2021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122916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C1BD0C-A68D-E645-ACB4-F681E0627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DC4AC2-3BEA-5F4B-A181-0C2943B45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E68477-B680-9640-A55F-74E6AC1A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/>
              <a:t>Zpětná konstrukce hvězdného obrazu Lídy Baarové</a:t>
            </a:r>
            <a:br>
              <a:rPr lang="cs-CZ" sz="2400" dirty="0"/>
            </a:br>
            <a:r>
              <a:rPr lang="cs-CZ" sz="2400" dirty="0"/>
              <a:t>NAIVITA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A43518-9435-C546-B1EA-AC66CD295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„naivka zmítaná 20.stoletím“ X „svůdná kariéristka“ &gt;&gt; přijetí nebo ostrá kritika za snahu stočit příběh tímto směrem</a:t>
            </a:r>
          </a:p>
          <a:p>
            <a:endParaRPr lang="cs-CZ" dirty="0"/>
          </a:p>
          <a:p>
            <a:r>
              <a:rPr lang="cs-CZ" dirty="0"/>
              <a:t>Obraz naivní mladé ženy živila sama Baarová (první snahy už v roce 1938)</a:t>
            </a:r>
          </a:p>
          <a:p>
            <a:endParaRPr lang="cs-CZ" dirty="0"/>
          </a:p>
          <a:p>
            <a:r>
              <a:rPr lang="cs-CZ" dirty="0"/>
              <a:t>Dušan D. Pařízek, režisér a spoluautor hry Goebbels/Baarová: “Lída Baarová se nikdy nevyrovnala s tím, že žila s nacistou. Vykrucovala se a stále hledala nové a nové verze na téma nechtěla, nevěděla…“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65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50F774-0B1A-CA49-B307-48CA37915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FBACD1-A728-6944-A5BD-882DD55B3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 descr="Obsah obrázku text, hračka, panenka&#10;&#10;Popis byl vytvořen automaticky">
            <a:extLst>
              <a:ext uri="{FF2B5EF4-FFF2-40B4-BE49-F238E27FC236}">
                <a16:creationId xmlns:a16="http://schemas.microsoft.com/office/drawing/2014/main" id="{0A6D77EF-3AC1-444E-9467-D1828FDF8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9976" y="927976"/>
            <a:ext cx="4399808" cy="3299856"/>
          </a:xfrm>
          <a:prstGeom prst="rect">
            <a:avLst/>
          </a:prstGeom>
        </p:spPr>
      </p:pic>
      <p:pic>
        <p:nvPicPr>
          <p:cNvPr id="9" name="Obrázek 8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3D96D7DD-8B82-1940-9B67-53BD92EB9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0167" y="927976"/>
            <a:ext cx="4399807" cy="3299855"/>
          </a:xfrm>
          <a:prstGeom prst="rect">
            <a:avLst/>
          </a:prstGeom>
        </p:spPr>
      </p:pic>
      <p:pic>
        <p:nvPicPr>
          <p:cNvPr id="11" name="Obrázek 10" descr="Obsah obrázku text, interiér&#10;&#10;Popis byl vytvořen automaticky">
            <a:extLst>
              <a:ext uri="{FF2B5EF4-FFF2-40B4-BE49-F238E27FC236}">
                <a16:creationId xmlns:a16="http://schemas.microsoft.com/office/drawing/2014/main" id="{8350FC40-A97F-A842-8614-BC22EAC8A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4167" y="927977"/>
            <a:ext cx="4399809" cy="32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5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A0427-B577-7D4C-94F2-40D07BEA6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B2B75C-A39E-F24B-9CBE-D33D0C735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6E9581-2476-A345-870A-5AA00B93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/>
              <a:t>Zpětná konstrukce hvězdného obrazu Lídy Baarové</a:t>
            </a:r>
            <a:br>
              <a:rPr lang="cs-CZ" sz="2400" dirty="0"/>
            </a:br>
            <a:r>
              <a:rPr lang="cs-CZ" sz="2400" dirty="0"/>
              <a:t>STÁŘÍ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D5C87E-EEF5-9F45-9056-FE652495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Odvrácená strana krásy (prchavá, pomíjivá)</a:t>
            </a:r>
          </a:p>
          <a:p>
            <a:r>
              <a:rPr lang="cs-CZ" dirty="0"/>
              <a:t>Obraz zestárlé herečky notně vytěžovaný ve vzpomínkových aktivitách po roce 2000</a:t>
            </a:r>
          </a:p>
          <a:p>
            <a:r>
              <a:rPr lang="cs-CZ" dirty="0"/>
              <a:t>Neutěšený obraz rámovaný jako přímý důsledek jejích životních rozhodnutí &gt;&gt; není schopná vymanit se z činů svého mládí</a:t>
            </a:r>
          </a:p>
          <a:p>
            <a:r>
              <a:rPr lang="cs-CZ" dirty="0"/>
              <a:t>zasvětila život špatným věcem (kariéra, sláva, profesní vazby)</a:t>
            </a:r>
          </a:p>
        </p:txBody>
      </p:sp>
      <p:pic>
        <p:nvPicPr>
          <p:cNvPr id="7" name="Obrázek 6" descr="Obsah obrázku text, osoba, pózování, skupina&#10;&#10;Popis byl vytvořen automaticky">
            <a:extLst>
              <a:ext uri="{FF2B5EF4-FFF2-40B4-BE49-F238E27FC236}">
                <a16:creationId xmlns:a16="http://schemas.microsoft.com/office/drawing/2014/main" id="{11FDDA37-1D27-DD43-B2DA-8C3DDBAC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21" y="3951141"/>
            <a:ext cx="4718958" cy="26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54B2FC-7A54-CB42-9E1F-A08F5A849B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5465F9-22B5-034B-B9A4-4A0859FD8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696513-3232-624B-BFA6-5D13DFB3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Spolu</a:t>
            </a:r>
            <a:r>
              <a:rPr lang="cs-CZ" dirty="0"/>
              <a:t> – autor Tomáš Vůjtek (2017)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17689A-8D98-594F-8EA9-055889249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https://www.youtube.com/watch?v=7swtl4dugJA</a:t>
            </a:r>
            <a:endParaRPr lang="cs-CZ" dirty="0"/>
          </a:p>
        </p:txBody>
      </p:sp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21E6E739-49CF-B84C-AEA7-137BC735E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2277806"/>
            <a:ext cx="6640286" cy="34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DAA05A-0E60-914C-BDD1-5CFE3B830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37A387-310C-E94D-B88B-28176877E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19FECFD-C60D-794F-9784-D073543F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26086"/>
            <a:ext cx="8064900" cy="451576"/>
          </a:xfrm>
        </p:spPr>
        <p:txBody>
          <a:bodyPr/>
          <a:lstStyle/>
          <a:p>
            <a:r>
              <a:rPr lang="cs-CZ" sz="2400" dirty="0" err="1"/>
              <a:t>What</a:t>
            </a:r>
            <a:r>
              <a:rPr lang="cs-CZ" sz="2400" dirty="0"/>
              <a:t> to do </a:t>
            </a:r>
            <a:r>
              <a:rPr lang="cs-CZ" sz="2400" dirty="0" err="1"/>
              <a:t>With</a:t>
            </a:r>
            <a:r>
              <a:rPr lang="cs-CZ" sz="2400" dirty="0"/>
              <a:t> a </a:t>
            </a:r>
            <a:r>
              <a:rPr lang="cs-CZ" sz="2400" dirty="0" err="1"/>
              <a:t>Coffin</a:t>
            </a:r>
            <a:r>
              <a:rPr lang="cs-CZ" sz="2400" dirty="0"/>
              <a:t> Full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Sugar</a:t>
            </a:r>
            <a:r>
              <a:rPr lang="cs-CZ" sz="2400" dirty="0"/>
              <a:t>: Gloria </a:t>
            </a:r>
            <a:r>
              <a:rPr lang="cs-CZ" sz="2400" dirty="0" err="1"/>
              <a:t>Swanson</a:t>
            </a:r>
            <a:r>
              <a:rPr lang="cs-CZ" sz="2400" dirty="0"/>
              <a:t>, Kenneth </a:t>
            </a:r>
            <a:r>
              <a:rPr lang="cs-CZ" sz="2400" dirty="0" err="1"/>
              <a:t>Anger</a:t>
            </a:r>
            <a:r>
              <a:rPr lang="cs-CZ" sz="2400" dirty="0"/>
              <a:t> and </a:t>
            </a:r>
            <a:r>
              <a:rPr lang="cs-CZ" sz="2400" dirty="0" err="1"/>
              <a:t>Self-Authorship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Star </a:t>
            </a:r>
            <a:r>
              <a:rPr lang="cs-CZ" sz="2400" dirty="0" err="1"/>
              <a:t>Collection</a:t>
            </a:r>
            <a:r>
              <a:rPr lang="cs-CZ" sz="2400" dirty="0"/>
              <a:t> (Anne Helen </a:t>
            </a:r>
            <a:r>
              <a:rPr lang="cs-CZ" sz="2400" dirty="0" err="1"/>
              <a:t>Petersen</a:t>
            </a:r>
            <a:r>
              <a:rPr lang="cs-CZ" sz="2400" dirty="0"/>
              <a:t>)</a:t>
            </a:r>
          </a:p>
        </p:txBody>
      </p:sp>
      <p:pic>
        <p:nvPicPr>
          <p:cNvPr id="13" name="Zástupný obsah 12" descr="Obsah obrázku box, modrá, kontejner, plast&#10;&#10;Popis byl vytvořen automaticky">
            <a:extLst>
              <a:ext uri="{FF2B5EF4-FFF2-40B4-BE49-F238E27FC236}">
                <a16:creationId xmlns:a16="http://schemas.microsoft.com/office/drawing/2014/main" id="{1FE00F3C-060C-E341-8B00-5F480AFBB4A4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03859"/>
            <a:ext cx="3914775" cy="2936081"/>
          </a:xfrm>
        </p:spPr>
      </p:pic>
      <p:pic>
        <p:nvPicPr>
          <p:cNvPr id="15" name="Zástupný obsah 14" descr="Obsah obrázku osoba, dav&#10;&#10;Popis byl vytvořen automaticky">
            <a:extLst>
              <a:ext uri="{FF2B5EF4-FFF2-40B4-BE49-F238E27FC236}">
                <a16:creationId xmlns:a16="http://schemas.microsoft.com/office/drawing/2014/main" id="{B4E04ACD-0F82-9B4B-B9F5-5287A49DD5F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9" y="2000250"/>
            <a:ext cx="2984500" cy="3543300"/>
          </a:xfrm>
        </p:spPr>
      </p:pic>
    </p:spTree>
    <p:extLst>
      <p:ext uri="{BB962C8B-B14F-4D97-AF65-F5344CB8AC3E}">
        <p14:creationId xmlns:p14="http://schemas.microsoft.com/office/powerpoint/2010/main" val="205437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D142E-63AE-D44B-BA9A-01ED7B34F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0400DE-712E-6B4D-8218-DC0FAE83A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14EC698-7470-5846-A007-2345D945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Autobiografie a paměti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A5209089-B5E6-8449-8BD2-BA3C148E2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06995"/>
            <a:ext cx="8064900" cy="4139998"/>
          </a:xfrm>
        </p:spPr>
        <p:txBody>
          <a:bodyPr/>
          <a:lstStyle/>
          <a:p>
            <a:r>
              <a:rPr lang="cs-CZ" dirty="0"/>
              <a:t>„Memoáry jsou asi nejvýraznějším projevem autorství sebe sama – snaha ovlivnit, jak na pisatele bude jednoho dne veřejnost vzpomínat.“ „ […] memoáry jsou jedním z nejpronikavějších nástrojů feministické historiografie, protože ženám dovolují nejen reflektovat své životy, ale taky přicházet s vlastními teoretickými a historickými modely své práce a průmyslů, v nichž se pohybovaly.“</a:t>
            </a: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28F00E7-0A63-0345-AA8A-1CC249B2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70" y="3762001"/>
            <a:ext cx="2088213" cy="2943555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0930C179-4872-5F41-9EDE-48A449C01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44" y="3762000"/>
            <a:ext cx="1987166" cy="294355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6DED3BB-8C27-A743-86E9-6E69705DD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95" y="3761996"/>
            <a:ext cx="1846512" cy="294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BADFC2-BECF-A643-877F-C9A81B786E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09B2DD-0544-2E4F-95F1-221A3B98C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412983-230A-D446-8E51-BBB588A1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Osa Lidice–Baarová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805F62-E3DC-E845-82BB-B5F2FDEC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Lída Baarová (občanským jménem Ludmila </a:t>
            </a:r>
            <a:r>
              <a:rPr lang="cs-CZ" dirty="0" err="1"/>
              <a:t>Lundwall</a:t>
            </a:r>
            <a:r>
              <a:rPr lang="cs-CZ" dirty="0"/>
              <a:t>) zemřela 27. 10. 2000</a:t>
            </a:r>
          </a:p>
          <a:p>
            <a:endParaRPr lang="cs-CZ" dirty="0"/>
          </a:p>
          <a:p>
            <a:r>
              <a:rPr lang="cs-CZ" dirty="0"/>
              <a:t>Ostatky převezeny do Čech zkraje roku 2001</a:t>
            </a:r>
          </a:p>
          <a:p>
            <a:endParaRPr lang="cs-CZ" dirty="0"/>
          </a:p>
          <a:p>
            <a:r>
              <a:rPr lang="cs-CZ" dirty="0"/>
              <a:t>Pohřbu se účastní jen hrstka kolegů. Ministr kultury Pavel Dostál se odmítá zúčastnit smutečních aktivit na počest Baarové, neboť zrovna buduje lidický památník a nebylo by vhodné zároveň uctít památku ženy spojené s nacismem. 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26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4FF57B-59BD-AB4C-B0EE-D92E9189C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228521-65CE-F245-BD74-527F3208F4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F737FA-5665-5D48-B02C-86222C81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Hvězdy jako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F1A6FC-9CF0-AC46-BE65-87F19EDD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7" y="1692002"/>
            <a:ext cx="6620821" cy="4139998"/>
          </a:xfrm>
        </p:spPr>
        <p:txBody>
          <a:bodyPr/>
          <a:lstStyle/>
          <a:p>
            <a:r>
              <a:rPr lang="cs-CZ" dirty="0"/>
              <a:t>Udržování hvězdného obrazu i po smrti </a:t>
            </a:r>
            <a:r>
              <a:rPr lang="cs-CZ" dirty="0" err="1"/>
              <a:t>star</a:t>
            </a:r>
            <a:r>
              <a:rPr lang="cs-CZ" dirty="0"/>
              <a:t> &gt;&gt; status legendy</a:t>
            </a:r>
          </a:p>
          <a:p>
            <a:endParaRPr lang="cs-CZ" dirty="0"/>
          </a:p>
          <a:p>
            <a:r>
              <a:rPr lang="cs-CZ" dirty="0"/>
              <a:t>Kulturní instituce – zdůrazňování trvalých hodnot na úkor popularity nebo výdělečnosti </a:t>
            </a:r>
          </a:p>
          <a:p>
            <a:endParaRPr lang="cs-CZ" dirty="0"/>
          </a:p>
          <a:p>
            <a:r>
              <a:rPr lang="cs-CZ" dirty="0"/>
              <a:t>X Lída Baarová – středobodem její hvězdné „post-image“ je vztah s ministrem propagandy Josephem Goebbelsem </a:t>
            </a:r>
          </a:p>
          <a:p>
            <a:endParaRPr lang="cs-CZ" dirty="0"/>
          </a:p>
          <a:p>
            <a:r>
              <a:rPr lang="cs-CZ" dirty="0"/>
              <a:t>Namísto trvalého odkazu diskuze o umělecké odpovědnosti v době národního ohrožení, stran etiky a téma historické viny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C6ACBBB-039B-1D43-BEA2-98534044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97" y="1444709"/>
            <a:ext cx="2007976" cy="30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4ED93B-72C8-7E45-B629-481068297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67E96D-C4F9-DD4C-B801-9687FDC5A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12DDD3-F9E2-0B4A-8E9D-AD5A1069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způsoby vzpomínání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3BFA99-8065-6044-A0D3-28C6C2CA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25" y="1288244"/>
            <a:ext cx="4768270" cy="4139998"/>
          </a:xfrm>
        </p:spPr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/>
              <a:t>rekapitulace historických faktů, snaha seznamovat veřejnost s novými poznatky a výpověďmi, snaha o distanci, chce činy herečky a její rozhodnutí uvádět do souvislostí, vysvětlovat, případně pochopit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/>
              <a:t>emocionálně zabarvené vzpomínání, afektivní, z historických reálií se přesouvá k melodramatičtější rovině: prisma lásky, osudu, zaslepenosti a pozdní lítosti &gt;&gt; nadčasové, tragické vyprávění o velkých citech.</a:t>
            </a:r>
          </a:p>
        </p:txBody>
      </p:sp>
      <p:pic>
        <p:nvPicPr>
          <p:cNvPr id="7" name="Obrázek 6" descr="Obsah obrázku osoba, muž, vázanka&#10;&#10;Popis byl vytvořen automaticky">
            <a:extLst>
              <a:ext uri="{FF2B5EF4-FFF2-40B4-BE49-F238E27FC236}">
                <a16:creationId xmlns:a16="http://schemas.microsoft.com/office/drawing/2014/main" id="{1B779D4B-BB20-6C4F-8C68-E214D147E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40" y="945788"/>
            <a:ext cx="3128901" cy="2040588"/>
          </a:xfrm>
          <a:prstGeom prst="rect">
            <a:avLst/>
          </a:prstGeom>
        </p:spPr>
      </p:pic>
      <p:pic>
        <p:nvPicPr>
          <p:cNvPr id="9" name="Obrázek 8" descr="Obsah obrázku osoba, interiér, sport&#10;&#10;Popis byl vytvořen automaticky">
            <a:extLst>
              <a:ext uri="{FF2B5EF4-FFF2-40B4-BE49-F238E27FC236}">
                <a16:creationId xmlns:a16="http://schemas.microsoft.com/office/drawing/2014/main" id="{2F1F44B7-A7B1-0A47-922D-49FEAF6C8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40" y="3231494"/>
            <a:ext cx="3127134" cy="20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BB209E-5323-9E43-B9F4-5B6F59466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84768C-0F17-B341-B4A2-92C88835F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48CAE3-223E-2044-B659-EED88A6B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Lída Baarová (1914–2000)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C8C24A-42D4-9C40-971E-C8361BCF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92002"/>
            <a:ext cx="7808353" cy="4139998"/>
          </a:xfrm>
        </p:spPr>
        <p:txBody>
          <a:bodyPr/>
          <a:lstStyle/>
          <a:p>
            <a:r>
              <a:rPr lang="cs-CZ" dirty="0"/>
              <a:t>Matka Ludmila Babková si skrz dcery (+ Zorka Janů) plní vlastní umělecké ambice</a:t>
            </a:r>
          </a:p>
          <a:p>
            <a:r>
              <a:rPr lang="cs-CZ" dirty="0"/>
              <a:t>Po debutu ve filmu </a:t>
            </a:r>
            <a:r>
              <a:rPr lang="cs-CZ" i="1" dirty="0"/>
              <a:t>Kariéra Pavla Čamrdy </a:t>
            </a:r>
            <a:r>
              <a:rPr lang="cs-CZ" dirty="0"/>
              <a:t>a vyhazovu z konzervatoře Baarová začíná konzistentní filmovou kariéru</a:t>
            </a:r>
          </a:p>
          <a:p>
            <a:r>
              <a:rPr lang="cs-CZ" dirty="0"/>
              <a:t>Zpočátku hraje komediální role, v Německu se přehrává do melodramatických partů</a:t>
            </a:r>
          </a:p>
          <a:p>
            <a:r>
              <a:rPr lang="cs-CZ" dirty="0"/>
              <a:t>Do roku 1945 působí v ČSR, Německu a Itálii &gt;&gt; mezinárodní </a:t>
            </a:r>
            <a:r>
              <a:rPr lang="cs-CZ" dirty="0" err="1"/>
              <a:t>star</a:t>
            </a:r>
            <a:endParaRPr lang="cs-CZ" dirty="0"/>
          </a:p>
          <a:p>
            <a:r>
              <a:rPr lang="cs-CZ" dirty="0"/>
              <a:t>Emigrace roku 1948, poslední film točí roku 1957</a:t>
            </a:r>
          </a:p>
          <a:p>
            <a:r>
              <a:rPr lang="cs-CZ" dirty="0"/>
              <a:t>Bez možnosti profesního návratu i nostalgického vzpomínání v 60. letech</a:t>
            </a:r>
          </a:p>
        </p:txBody>
      </p:sp>
    </p:spTree>
    <p:extLst>
      <p:ext uri="{BB962C8B-B14F-4D97-AF65-F5344CB8AC3E}">
        <p14:creationId xmlns:p14="http://schemas.microsoft.com/office/powerpoint/2010/main" val="275754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A6564-FEBF-2D40-9FF6-0C0DCFF075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3BCDBB-06FC-8046-AF13-BBD087C1E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5F5D11-8EC5-7843-AF2D-474319A0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Útěky</a:t>
            </a:r>
            <a:r>
              <a:rPr lang="cs-CZ" dirty="0"/>
              <a:t> (1984) X </a:t>
            </a:r>
            <a:r>
              <a:rPr lang="cs-CZ" i="1" dirty="0"/>
              <a:t>Života sladké hořkosti </a:t>
            </a:r>
            <a:r>
              <a:rPr lang="cs-CZ" dirty="0"/>
              <a:t>(1991)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AA48BF-8312-1F4D-AE67-ACF81D8C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Útěky</a:t>
            </a:r>
            <a:r>
              <a:rPr lang="cs-CZ" dirty="0"/>
              <a:t> vydává exilové nakladatelství 68 </a:t>
            </a:r>
            <a:r>
              <a:rPr lang="cs-CZ" dirty="0" err="1"/>
              <a:t>Publishers</a:t>
            </a:r>
            <a:r>
              <a:rPr lang="cs-CZ" dirty="0"/>
              <a:t>, po úspěchu s memoáry Adiny Mandlové </a:t>
            </a:r>
            <a:r>
              <a:rPr lang="cs-CZ" i="1" dirty="0"/>
              <a:t>Dneska už se tomu směju </a:t>
            </a:r>
            <a:r>
              <a:rPr lang="cs-CZ" dirty="0"/>
              <a:t>(1976), česky Útěky vycházejí 2009</a:t>
            </a:r>
          </a:p>
          <a:p>
            <a:r>
              <a:rPr lang="cs-CZ" i="1" dirty="0"/>
              <a:t>Útěky</a:t>
            </a:r>
            <a:r>
              <a:rPr lang="cs-CZ" dirty="0"/>
              <a:t> považované za autentičtější paměti, upřímnější X Škvorecký vnímaný jako autor knihy (to on vnáší do vyprávění Baarové švih, lehkost a vypravěčskou obratnost)</a:t>
            </a:r>
          </a:p>
          <a:p>
            <a:r>
              <a:rPr lang="cs-CZ" dirty="0"/>
              <a:t>Baarová s verzí svého života v </a:t>
            </a:r>
            <a:r>
              <a:rPr lang="cs-CZ" i="1" dirty="0"/>
              <a:t>Útěcích</a:t>
            </a:r>
            <a:r>
              <a:rPr lang="cs-CZ" dirty="0"/>
              <a:t> nesouhlasila, pro české publikum vydává revidované paměti </a:t>
            </a:r>
            <a:r>
              <a:rPr lang="cs-CZ" i="1" dirty="0"/>
              <a:t>Života sladké hořkosti </a:t>
            </a:r>
            <a:r>
              <a:rPr lang="cs-CZ" dirty="0"/>
              <a:t>(spoluautorem František Kožík, v tiráži neuveden)</a:t>
            </a:r>
          </a:p>
          <a:p>
            <a:r>
              <a:rPr lang="cs-CZ" dirty="0"/>
              <a:t>Rozdíly zejména ve vykreslení vztahu s Goebbelsem – pro české publikum jej Baarová líčí jako jednostranné poblouznění na straně ministra</a:t>
            </a:r>
          </a:p>
        </p:txBody>
      </p:sp>
    </p:spTree>
    <p:extLst>
      <p:ext uri="{BB962C8B-B14F-4D97-AF65-F5344CB8AC3E}">
        <p14:creationId xmlns:p14="http://schemas.microsoft.com/office/powerpoint/2010/main" val="129695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08F2E2-22E7-6348-82AC-93BFC5FC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E44706-016C-DE46-8425-D9B430AE9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B64F3-A8AF-C94D-AD84-DD45D7D6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/>
              <a:t>Zpětná konstrukce hvězdného obrazu Lídy Baarové</a:t>
            </a:r>
            <a:br>
              <a:rPr lang="cs-CZ" sz="2400" dirty="0"/>
            </a:br>
            <a:r>
              <a:rPr lang="cs-CZ" sz="2400" dirty="0"/>
              <a:t>KRÁSA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A28956-D431-6F48-9460-722F53BA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86" y="1692002"/>
            <a:ext cx="7471885" cy="4139998"/>
          </a:xfrm>
        </p:spPr>
        <p:txBody>
          <a:bodyPr/>
          <a:lstStyle/>
          <a:p>
            <a:r>
              <a:rPr lang="cs-CZ" dirty="0"/>
              <a:t>„Zkáza krásou“ „Prokletá krása“ „Krásou trestaná“</a:t>
            </a:r>
          </a:p>
          <a:p>
            <a:r>
              <a:rPr lang="cs-CZ" dirty="0"/>
              <a:t>Krása je pro hvězdy nezbytná, ale její nadbytek se ukazuje jako destruktivní</a:t>
            </a:r>
          </a:p>
          <a:p>
            <a:r>
              <a:rPr lang="cs-CZ" dirty="0"/>
              <a:t>Znemožňuje žít obyčejný život</a:t>
            </a:r>
          </a:p>
          <a:p>
            <a:r>
              <a:rPr lang="cs-CZ" dirty="0"/>
              <a:t>Nikoliv sex-appeal nebo vřelá smyslnost, ale chladný a distancovaný erotismus</a:t>
            </a:r>
          </a:p>
          <a:p>
            <a:r>
              <a:rPr lang="cs-CZ" dirty="0"/>
              <a:t>„Film </a:t>
            </a:r>
            <a:r>
              <a:rPr lang="cs-CZ" i="1" dirty="0"/>
              <a:t>Ohnivé léto </a:t>
            </a:r>
            <a:r>
              <a:rPr lang="cs-CZ" dirty="0"/>
              <a:t>je plný záběrů trpících i šťastných nahých mladých těl, obklopených dokonalou přírodou, jejíž původní řád narušuje až vpád lidské sebestřednosti. Lída Baarová je pořád dokonale fotogenicky krásná a mladá. Do tohoto pevného a horkého těla ještě před pár měsíci vnikal milovník umění a skvělý klavírista Joseph Goebbels.“ („Panenství Lídy Baarové“, </a:t>
            </a:r>
            <a:r>
              <a:rPr lang="cs-CZ" i="1" dirty="0"/>
              <a:t>Gottland</a:t>
            </a:r>
            <a:r>
              <a:rPr lang="cs-CZ" dirty="0"/>
              <a:t>)</a:t>
            </a:r>
          </a:p>
          <a:p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EEF0B12-5DC1-914D-BB5C-2BCD6F0E1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40" y="1171576"/>
            <a:ext cx="1597952" cy="22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766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1499</TotalTime>
  <Words>803</Words>
  <Application>Microsoft Macintosh PowerPoint</Application>
  <PresentationFormat>Předvádění na obrazovce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Paměť a nostalgie v audiovizuálních průmyslech  FAVh033</vt:lpstr>
      <vt:lpstr>What to do With a Coffin Full of Sugar: Gloria Swanson, Kenneth Anger and Self-Authorship in the Star Collection (Anne Helen Petersen)</vt:lpstr>
      <vt:lpstr>Autobiografie a paměti</vt:lpstr>
      <vt:lpstr>Osa Lidice–Baarová </vt:lpstr>
      <vt:lpstr>Hvězdy jako legendy</vt:lpstr>
      <vt:lpstr>Dva způsoby vzpomínání</vt:lpstr>
      <vt:lpstr>Lída Baarová (1914–2000) </vt:lpstr>
      <vt:lpstr>Útěky (1984) X Života sladké hořkosti (1991)</vt:lpstr>
      <vt:lpstr>Zpětná konstrukce hvězdného obrazu Lídy Baarové KRÁSA</vt:lpstr>
      <vt:lpstr>Zpětná konstrukce hvězdného obrazu Lídy Baarové NAIVITA</vt:lpstr>
      <vt:lpstr>Prezentace aplikace PowerPoint</vt:lpstr>
      <vt:lpstr>Zpětná konstrukce hvězdného obrazu Lídy Baarové STÁŘÍ</vt:lpstr>
      <vt:lpstr>Spolu – autor Tomáš Vůjtek (2017)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16</cp:revision>
  <dcterms:created xsi:type="dcterms:W3CDTF">2021-04-13T07:59:43Z</dcterms:created>
  <dcterms:modified xsi:type="dcterms:W3CDTF">2021-04-14T08:58:46Z</dcterms:modified>
</cp:coreProperties>
</file>