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116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FD17-8ADC-5F4D-9B52-6B4318EC27D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E35B-5EC1-F54D-899E-37E00766E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6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FD17-8ADC-5F4D-9B52-6B4318EC27D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E35B-5EC1-F54D-899E-37E00766E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3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19. 5. 2021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259836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9AB956-062A-F642-920E-541B82764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BD4BE7-47A8-7A44-8DCB-FA06C0165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5" name="Obrázek 4" descr="Obsah obrázku text, podepsat&#10;&#10;Popis byl vytvořen automaticky">
            <a:extLst>
              <a:ext uri="{FF2B5EF4-FFF2-40B4-BE49-F238E27FC236}">
                <a16:creationId xmlns:a16="http://schemas.microsoft.com/office/drawing/2014/main" id="{FFB18CA4-7955-0B4A-9A6E-3D1F505AB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952076"/>
            <a:ext cx="2666413" cy="41662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0C523E-AA84-5A47-BF41-01AD3C4DD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38" y="997527"/>
            <a:ext cx="2666413" cy="412082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F2DA9A99-6B24-0F4F-92EE-FEF293D92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89" y="997527"/>
            <a:ext cx="2749967" cy="41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4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44C2ED-A1CB-0047-8B84-BBBFBA8BF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2358E4-3DE0-A54A-A9C5-32466D1CF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C3AC0E-725E-6E47-84BE-C1B4C771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Vzpomínky na kino / filmy / hvězdy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C4C801-D541-FA46-878C-C020F3EC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Rekonstrukce chození do kina ve smyslu sociální praxe i hůře uchopitelných emocí a aspirací &gt;&gt; vtělené vzpomínky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Nostalgické rekonstrukce a návraty do dětství / dospívání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Výzkumy ženské recepce &gt;&gt; klasická kinematografie cílí na ženské publikum + viditelnější recepce (šaty, účesy, předměty)</a:t>
            </a:r>
          </a:p>
          <a:p>
            <a:endParaRPr lang="cs-CZ" dirty="0"/>
          </a:p>
          <a:p>
            <a:r>
              <a:rPr lang="cs-CZ" dirty="0"/>
              <a:t>Ve zvýšené míře od 90. let 20. století, jako důsledek obnoveného zájmu o skutečného diváka, o reálné prožitky diváků a divaček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05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Jackie Stacey: </a:t>
            </a:r>
            <a:r>
              <a:rPr lang="en-US" i="1" dirty="0"/>
              <a:t>Star gazing </a:t>
            </a:r>
            <a:r>
              <a:rPr lang="en-US" dirty="0"/>
              <a:t>(1994</a:t>
            </a:r>
            <a:r>
              <a:rPr lang="en-US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1" y="1463434"/>
            <a:ext cx="5778349" cy="487680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/>
              <a:t>Vymezování</a:t>
            </a:r>
            <a:r>
              <a:rPr lang="en-US" sz="2000" dirty="0"/>
              <a:t> se jak </a:t>
            </a:r>
            <a:r>
              <a:rPr lang="en-US" sz="2000" dirty="0" err="1"/>
              <a:t>vůči</a:t>
            </a:r>
            <a:r>
              <a:rPr lang="en-US" sz="2000" dirty="0"/>
              <a:t> </a:t>
            </a:r>
            <a:r>
              <a:rPr lang="en-US" sz="2000" dirty="0" err="1"/>
              <a:t>dominatnímu</a:t>
            </a:r>
            <a:r>
              <a:rPr lang="en-US" sz="2000" dirty="0"/>
              <a:t> </a:t>
            </a:r>
            <a:r>
              <a:rPr lang="en-US" sz="2000" dirty="0" err="1"/>
              <a:t>pojetí</a:t>
            </a:r>
            <a:r>
              <a:rPr lang="en-US" sz="2000" dirty="0"/>
              <a:t> </a:t>
            </a:r>
            <a:r>
              <a:rPr lang="en-US" sz="2000" dirty="0" err="1"/>
              <a:t>konzumpce</a:t>
            </a:r>
            <a:r>
              <a:rPr lang="en-US" sz="2000" dirty="0"/>
              <a:t>, </a:t>
            </a:r>
            <a:r>
              <a:rPr lang="en-US" sz="2000" dirty="0" err="1"/>
              <a:t>chápané</a:t>
            </a:r>
            <a:r>
              <a:rPr lang="en-US" sz="2000" dirty="0"/>
              <a:t> v </a:t>
            </a:r>
            <a:r>
              <a:rPr lang="en-US" sz="2000" dirty="0" err="1"/>
              <a:t>binárních</a:t>
            </a:r>
            <a:r>
              <a:rPr lang="en-US" sz="2000" dirty="0"/>
              <a:t> </a:t>
            </a:r>
            <a:r>
              <a:rPr lang="en-US" sz="2000" dirty="0" err="1"/>
              <a:t>kategoriích</a:t>
            </a:r>
            <a:r>
              <a:rPr lang="en-US" sz="2000" dirty="0"/>
              <a:t> (</a:t>
            </a:r>
            <a:r>
              <a:rPr lang="en-US" sz="2000" dirty="0" err="1"/>
              <a:t>aktivní</a:t>
            </a:r>
            <a:r>
              <a:rPr lang="en-US" sz="2000" dirty="0"/>
              <a:t> top-down, </a:t>
            </a:r>
            <a:r>
              <a:rPr lang="en-US" sz="2000" dirty="0" err="1"/>
              <a:t>pasivní</a:t>
            </a:r>
            <a:r>
              <a:rPr lang="en-US" sz="2000" dirty="0"/>
              <a:t> </a:t>
            </a:r>
            <a:r>
              <a:rPr lang="en-US" sz="2000" dirty="0" err="1"/>
              <a:t>recepce</a:t>
            </a:r>
            <a:r>
              <a:rPr lang="en-US" sz="2000" dirty="0"/>
              <a:t> bottom-up),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vůči</a:t>
            </a:r>
            <a:r>
              <a:rPr lang="en-US" sz="2000" dirty="0"/>
              <a:t> </a:t>
            </a:r>
            <a:r>
              <a:rPr lang="en-US" sz="2000" dirty="0" err="1"/>
              <a:t>převládajícím</a:t>
            </a:r>
            <a:r>
              <a:rPr lang="en-US" sz="2000" dirty="0"/>
              <a:t> </a:t>
            </a:r>
            <a:r>
              <a:rPr lang="en-US" sz="2000" dirty="0" err="1"/>
              <a:t>feministickým</a:t>
            </a:r>
            <a:r>
              <a:rPr lang="en-US" sz="2000" dirty="0"/>
              <a:t> </a:t>
            </a:r>
            <a:r>
              <a:rPr lang="en-US" sz="2000" dirty="0" err="1"/>
              <a:t>paradigmatům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Do </a:t>
            </a:r>
            <a:r>
              <a:rPr lang="en-US" sz="2000" dirty="0" err="1"/>
              <a:t>počátku</a:t>
            </a:r>
            <a:r>
              <a:rPr lang="en-US" sz="2000" dirty="0"/>
              <a:t> 80. let </a:t>
            </a:r>
            <a:r>
              <a:rPr lang="en-US" sz="2000" dirty="0" err="1"/>
              <a:t>diváctví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diferencované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bázi</a:t>
            </a:r>
            <a:r>
              <a:rPr lang="en-US" sz="2000" dirty="0"/>
              <a:t> </a:t>
            </a:r>
            <a:r>
              <a:rPr lang="en-US" sz="2000" dirty="0" err="1"/>
              <a:t>genderu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Aktivní</a:t>
            </a:r>
            <a:r>
              <a:rPr lang="en-US" sz="2000" dirty="0"/>
              <a:t> (</a:t>
            </a:r>
            <a:r>
              <a:rPr lang="en-US" sz="2000" dirty="0" err="1"/>
              <a:t>mužské</a:t>
            </a:r>
            <a:r>
              <a:rPr lang="en-US" sz="2000" dirty="0"/>
              <a:t>) vs </a:t>
            </a:r>
            <a:r>
              <a:rPr lang="en-US" sz="2000" dirty="0" err="1"/>
              <a:t>pasivní</a:t>
            </a:r>
            <a:r>
              <a:rPr lang="en-US" sz="2000" dirty="0"/>
              <a:t> (</a:t>
            </a:r>
            <a:r>
              <a:rPr lang="en-US" sz="2000" dirty="0" err="1"/>
              <a:t>ženské</a:t>
            </a:r>
            <a:r>
              <a:rPr lang="en-US" sz="2000" dirty="0"/>
              <a:t>) </a:t>
            </a:r>
            <a:r>
              <a:rPr lang="en-US" sz="2000" dirty="0" err="1"/>
              <a:t>diváctví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Bytí</a:t>
            </a:r>
            <a:r>
              <a:rPr lang="en-US" sz="2000" dirty="0"/>
              <a:t>-pro-</a:t>
            </a:r>
            <a:r>
              <a:rPr lang="en-US" sz="2000" dirty="0" err="1"/>
              <a:t>pohled</a:t>
            </a:r>
            <a:r>
              <a:rPr lang="en-US" sz="2000" dirty="0"/>
              <a:t> (to-be-looked-at-ness)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Obrázek 6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0DC67A85-4590-5744-87B6-866648D8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64" y="1931930"/>
            <a:ext cx="3302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A72EE1-2802-DB40-B6DF-C60A07EEF6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4D038D-9947-DB44-B5ED-8A47064FF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92BE7B-D245-7743-B632-DA9023BC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Historická a geografická situovanost recepce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626BB6-BF4C-374D-B8B1-7888D47DE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32" y="1339461"/>
            <a:ext cx="6698082" cy="4139998"/>
          </a:xfrm>
        </p:spPr>
        <p:txBody>
          <a:bodyPr/>
          <a:lstStyle/>
          <a:p>
            <a:r>
              <a:rPr lang="en-US" sz="2000" dirty="0" err="1"/>
              <a:t>Recepce</a:t>
            </a:r>
            <a:r>
              <a:rPr lang="en-US" sz="2000" dirty="0"/>
              <a:t> </a:t>
            </a:r>
            <a:r>
              <a:rPr lang="en-US" sz="2000" dirty="0" err="1"/>
              <a:t>hvězdných</a:t>
            </a:r>
            <a:r>
              <a:rPr lang="en-US" sz="2000" dirty="0"/>
              <a:t> </a:t>
            </a:r>
            <a:r>
              <a:rPr lang="en-US" sz="2000" dirty="0" err="1"/>
              <a:t>obrazů</a:t>
            </a:r>
            <a:r>
              <a:rPr lang="en-US" sz="2000" dirty="0"/>
              <a:t> (</a:t>
            </a:r>
            <a:r>
              <a:rPr lang="en-US" sz="2000" dirty="0" err="1"/>
              <a:t>stylů</a:t>
            </a:r>
            <a:r>
              <a:rPr lang="en-US" sz="2000" dirty="0"/>
              <a:t>) je </a:t>
            </a:r>
            <a:r>
              <a:rPr lang="en-US" sz="2000" dirty="0" err="1"/>
              <a:t>geograficky</a:t>
            </a:r>
            <a:r>
              <a:rPr lang="en-US" sz="2000" dirty="0"/>
              <a:t> a </a:t>
            </a:r>
            <a:r>
              <a:rPr lang="en-US" sz="2000" dirty="0" err="1"/>
              <a:t>historicky</a:t>
            </a:r>
            <a:r>
              <a:rPr lang="en-US" sz="2000" dirty="0"/>
              <a:t> </a:t>
            </a:r>
            <a:r>
              <a:rPr lang="en-US" sz="2000" dirty="0" err="1"/>
              <a:t>podmíněná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Recipientky</a:t>
            </a:r>
            <a:r>
              <a:rPr lang="en-US" sz="2000" dirty="0"/>
              <a:t> </a:t>
            </a:r>
            <a:r>
              <a:rPr lang="en-US" sz="2000" dirty="0" err="1"/>
              <a:t>vstupují</a:t>
            </a:r>
            <a:r>
              <a:rPr lang="en-US" sz="2000" dirty="0"/>
              <a:t> do </a:t>
            </a:r>
            <a:r>
              <a:rPr lang="en-US" sz="2000" dirty="0" err="1"/>
              <a:t>hvězdných</a:t>
            </a:r>
            <a:r>
              <a:rPr lang="en-US" sz="2000" dirty="0"/>
              <a:t> </a:t>
            </a:r>
            <a:r>
              <a:rPr lang="en-US" sz="2000" dirty="0" err="1"/>
              <a:t>stylů</a:t>
            </a:r>
            <a:r>
              <a:rPr lang="en-US" sz="2000" dirty="0"/>
              <a:t> </a:t>
            </a:r>
            <a:r>
              <a:rPr lang="en-US" sz="2000" dirty="0" err="1"/>
              <a:t>formou</a:t>
            </a:r>
            <a:r>
              <a:rPr lang="en-US" sz="2000" dirty="0"/>
              <a:t> </a:t>
            </a:r>
            <a:r>
              <a:rPr lang="en-US" sz="2000" dirty="0" err="1"/>
              <a:t>tzv</a:t>
            </a:r>
            <a:r>
              <a:rPr lang="en-US" sz="2000" dirty="0"/>
              <a:t>. “poaching” (</a:t>
            </a:r>
            <a:r>
              <a:rPr lang="en-US" sz="2000" dirty="0" err="1"/>
              <a:t>napichování</a:t>
            </a:r>
            <a:r>
              <a:rPr lang="en-US" sz="2000" dirty="0"/>
              <a:t>); </a:t>
            </a:r>
            <a:r>
              <a:rPr lang="en-US" sz="2000" dirty="0" err="1"/>
              <a:t>jednotlivé</a:t>
            </a:r>
            <a:r>
              <a:rPr lang="en-US" sz="2000" dirty="0"/>
              <a:t> </a:t>
            </a:r>
            <a:r>
              <a:rPr lang="en-US" sz="2000" dirty="0" err="1"/>
              <a:t>styly</a:t>
            </a:r>
            <a:r>
              <a:rPr lang="en-US" sz="2000" dirty="0"/>
              <a:t> </a:t>
            </a:r>
            <a:r>
              <a:rPr lang="en-US" sz="2000" dirty="0" err="1"/>
              <a:t>nejsou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pasivně</a:t>
            </a:r>
            <a:r>
              <a:rPr lang="en-US" sz="2000" dirty="0"/>
              <a:t> </a:t>
            </a:r>
            <a:r>
              <a:rPr lang="en-US" sz="2000" dirty="0" err="1"/>
              <a:t>kopírované</a:t>
            </a:r>
            <a:r>
              <a:rPr lang="en-US" sz="2000" dirty="0"/>
              <a:t>, ale </a:t>
            </a:r>
            <a:r>
              <a:rPr lang="en-US" sz="2000" dirty="0" err="1"/>
              <a:t>vždy</a:t>
            </a:r>
            <a:r>
              <a:rPr lang="en-US" sz="2000" dirty="0"/>
              <a:t> je z </a:t>
            </a:r>
            <a:r>
              <a:rPr lang="en-US" sz="2000" dirty="0" err="1"/>
              <a:t>nich</a:t>
            </a:r>
            <a:r>
              <a:rPr lang="en-US" sz="2000" dirty="0"/>
              <a:t> </a:t>
            </a:r>
            <a:r>
              <a:rPr lang="en-US" sz="2000" dirty="0" err="1"/>
              <a:t>selektováno</a:t>
            </a:r>
            <a:r>
              <a:rPr lang="en-US" sz="2000" dirty="0"/>
              <a:t> a </a:t>
            </a:r>
            <a:r>
              <a:rPr lang="en-US" sz="2000" dirty="0" err="1"/>
              <a:t>jednotlivé</a:t>
            </a:r>
            <a:r>
              <a:rPr lang="en-US" sz="2000" dirty="0"/>
              <a:t> </a:t>
            </a:r>
            <a:r>
              <a:rPr lang="en-US" sz="2000" dirty="0" err="1"/>
              <a:t>prvky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adaptovány</a:t>
            </a:r>
            <a:r>
              <a:rPr lang="en-US" sz="2000" dirty="0"/>
              <a:t> a </a:t>
            </a:r>
            <a:r>
              <a:rPr lang="en-US" sz="2000" dirty="0" err="1"/>
              <a:t>transformovány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míru</a:t>
            </a:r>
            <a:r>
              <a:rPr lang="en-US" sz="2000" dirty="0"/>
              <a:t> </a:t>
            </a:r>
            <a:r>
              <a:rPr lang="en-US" sz="2000" dirty="0" err="1"/>
              <a:t>konkrétním</a:t>
            </a:r>
            <a:r>
              <a:rPr lang="en-US" sz="2000" dirty="0"/>
              <a:t> </a:t>
            </a:r>
            <a:r>
              <a:rPr lang="en-US" sz="2000" dirty="0" err="1"/>
              <a:t>potřebám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Respondentky</a:t>
            </a:r>
            <a:r>
              <a:rPr lang="en-US" sz="2000" dirty="0"/>
              <a:t> </a:t>
            </a:r>
            <a:r>
              <a:rPr lang="en-US" sz="2000" dirty="0" err="1"/>
              <a:t>vzpomínají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dobu</a:t>
            </a:r>
            <a:r>
              <a:rPr lang="en-US" sz="2000" dirty="0"/>
              <a:t> </a:t>
            </a:r>
            <a:r>
              <a:rPr lang="en-US" sz="2000" dirty="0" err="1"/>
              <a:t>dospívání</a:t>
            </a:r>
            <a:r>
              <a:rPr lang="en-US" sz="2000" dirty="0"/>
              <a:t> – </a:t>
            </a:r>
            <a:r>
              <a:rPr lang="en-US" sz="2000" dirty="0" err="1"/>
              <a:t>Hollywoodské</a:t>
            </a:r>
            <a:r>
              <a:rPr lang="en-US" sz="2000" dirty="0"/>
              <a:t> </a:t>
            </a:r>
            <a:r>
              <a:rPr lang="en-US" sz="2000" dirty="0" err="1"/>
              <a:t>hvězdy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alternativní</a:t>
            </a:r>
            <a:r>
              <a:rPr lang="en-US" sz="2000" dirty="0"/>
              <a:t> </a:t>
            </a:r>
            <a:r>
              <a:rPr lang="en-US" sz="2000" dirty="0" err="1"/>
              <a:t>vzory</a:t>
            </a:r>
            <a:r>
              <a:rPr lang="en-US" sz="2000" dirty="0"/>
              <a:t> pro </a:t>
            </a:r>
            <a:r>
              <a:rPr lang="en-US" sz="2000" dirty="0" err="1"/>
              <a:t>učení</a:t>
            </a:r>
            <a:r>
              <a:rPr lang="en-US" sz="2000" dirty="0"/>
              <a:t> se “</a:t>
            </a:r>
            <a:r>
              <a:rPr lang="en-US" sz="2000" dirty="0" err="1"/>
              <a:t>ženské</a:t>
            </a:r>
            <a:r>
              <a:rPr lang="en-US" sz="2000" dirty="0"/>
              <a:t> </a:t>
            </a:r>
            <a:r>
              <a:rPr lang="en-US" sz="2000" dirty="0" err="1"/>
              <a:t>kulturní</a:t>
            </a:r>
            <a:r>
              <a:rPr lang="en-US" sz="2000" dirty="0"/>
              <a:t> </a:t>
            </a:r>
            <a:r>
              <a:rPr lang="en-US" sz="2000" dirty="0" err="1"/>
              <a:t>kompetenci</a:t>
            </a:r>
            <a:r>
              <a:rPr lang="en-US" sz="2000" dirty="0"/>
              <a:t>” (jak se </a:t>
            </a:r>
            <a:r>
              <a:rPr lang="en-US" sz="2000" dirty="0" err="1"/>
              <a:t>vhodně</a:t>
            </a:r>
            <a:r>
              <a:rPr lang="en-US" sz="2000" dirty="0"/>
              <a:t> </a:t>
            </a:r>
            <a:r>
              <a:rPr lang="en-US" sz="2000" dirty="0" err="1"/>
              <a:t>obléct</a:t>
            </a:r>
            <a:r>
              <a:rPr lang="en-US" sz="2000" dirty="0"/>
              <a:t> pro </a:t>
            </a:r>
            <a:r>
              <a:rPr lang="en-US" sz="2000" dirty="0" err="1"/>
              <a:t>různé</a:t>
            </a:r>
            <a:r>
              <a:rPr lang="en-US" sz="2000" dirty="0"/>
              <a:t> </a:t>
            </a:r>
            <a:r>
              <a:rPr lang="en-US" sz="2000" dirty="0" err="1"/>
              <a:t>příležitosti</a:t>
            </a:r>
            <a:r>
              <a:rPr lang="en-US" sz="2000" dirty="0"/>
              <a:t>, jak </a:t>
            </a:r>
            <a:r>
              <a:rPr lang="en-US" sz="2000" dirty="0" err="1"/>
              <a:t>správně</a:t>
            </a:r>
            <a:r>
              <a:rPr lang="en-US" sz="2000" dirty="0"/>
              <a:t> </a:t>
            </a:r>
            <a:r>
              <a:rPr lang="en-US" sz="2000" dirty="0" err="1"/>
              <a:t>vystupovat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veřejnosti</a:t>
            </a:r>
            <a:r>
              <a:rPr lang="en-US" sz="2000" dirty="0"/>
              <a:t>, jak se </a:t>
            </a:r>
            <a:r>
              <a:rPr lang="en-US" sz="2000" dirty="0" err="1"/>
              <a:t>česat</a:t>
            </a:r>
            <a:r>
              <a:rPr lang="en-US" sz="2000" dirty="0"/>
              <a:t> a </a:t>
            </a:r>
            <a:r>
              <a:rPr lang="en-US" sz="2000" dirty="0" err="1"/>
              <a:t>líčit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cs-CZ" sz="2000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6619B26-9ABD-1649-9828-23C64757B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41" y="1171576"/>
            <a:ext cx="1715421" cy="2627523"/>
          </a:xfrm>
          <a:prstGeom prst="rect">
            <a:avLst/>
          </a:prstGeom>
        </p:spPr>
      </p:pic>
      <p:pic>
        <p:nvPicPr>
          <p:cNvPr id="9" name="Obrázek 8" descr="Obsah obrázku text, kniha, staré&#10;&#10;Popis byl vytvořen automaticky">
            <a:extLst>
              <a:ext uri="{FF2B5EF4-FFF2-40B4-BE49-F238E27FC236}">
                <a16:creationId xmlns:a16="http://schemas.microsoft.com/office/drawing/2014/main" id="{BD6D818D-489F-5144-AF64-44C9064EF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14" y="3799099"/>
            <a:ext cx="1545136" cy="21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63FB18-3F64-0041-A580-F6F953D666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0D7546-D95A-3A48-9D4C-D9B21B76B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B9BC9A-CC79-B44E-B16A-CE1DF3BC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Growing</a:t>
            </a:r>
            <a:r>
              <a:rPr lang="cs-CZ" i="1" dirty="0"/>
              <a:t> up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Audrey</a:t>
            </a:r>
            <a:r>
              <a:rPr lang="cs-CZ" i="1" dirty="0"/>
              <a:t> </a:t>
            </a:r>
            <a:r>
              <a:rPr lang="cs-CZ" i="1" dirty="0" err="1"/>
              <a:t>Hepburn</a:t>
            </a:r>
            <a:r>
              <a:rPr lang="cs-CZ" i="1" dirty="0"/>
              <a:t> </a:t>
            </a:r>
            <a:r>
              <a:rPr lang="cs-CZ" dirty="0"/>
              <a:t>(2002)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422AC09-ECFF-0C4B-8EB3-62D52C957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generace žen, které s hvězdným obrazem </a:t>
            </a:r>
            <a:r>
              <a:rPr lang="cs-CZ" dirty="0" err="1"/>
              <a:t>Audrey</a:t>
            </a:r>
            <a:r>
              <a:rPr lang="cs-CZ" dirty="0"/>
              <a:t> </a:t>
            </a:r>
            <a:r>
              <a:rPr lang="cs-CZ" dirty="0" err="1"/>
              <a:t>Hepburn</a:t>
            </a:r>
            <a:r>
              <a:rPr lang="cs-CZ" dirty="0"/>
              <a:t> vyrůstaly</a:t>
            </a:r>
          </a:p>
          <a:p>
            <a:r>
              <a:rPr lang="cs-CZ" b="1" dirty="0"/>
              <a:t>Skupina 1</a:t>
            </a:r>
            <a:r>
              <a:rPr lang="cs-CZ" dirty="0"/>
              <a:t>: starší divačky, které s </a:t>
            </a:r>
            <a:r>
              <a:rPr lang="cs-CZ" dirty="0" err="1"/>
              <a:t>Hepburn</a:t>
            </a:r>
            <a:r>
              <a:rPr lang="cs-CZ" dirty="0"/>
              <a:t> vyrůstaly v 50. a 60. letech </a:t>
            </a:r>
          </a:p>
          <a:p>
            <a:pPr lvl="1"/>
            <a:r>
              <a:rPr lang="cs-CZ" dirty="0"/>
              <a:t>Motiv proměny vlastního zevnějšku pomocí šatů a účesů</a:t>
            </a:r>
          </a:p>
          <a:p>
            <a:pPr lvl="1"/>
            <a:r>
              <a:rPr lang="cs-CZ" dirty="0"/>
              <a:t>Neoznačují se za fanynky </a:t>
            </a:r>
          </a:p>
          <a:p>
            <a:pPr lvl="1"/>
            <a:r>
              <a:rPr lang="cs-CZ" dirty="0"/>
              <a:t>K </a:t>
            </a:r>
            <a:r>
              <a:rPr lang="cs-CZ" dirty="0" err="1"/>
              <a:t>Hepburn</a:t>
            </a:r>
            <a:r>
              <a:rPr lang="cs-CZ" dirty="0"/>
              <a:t> se dostávají skrz ženské časopisy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b="1" dirty="0"/>
              <a:t>Skupina 2</a:t>
            </a:r>
            <a:r>
              <a:rPr lang="cs-CZ" dirty="0"/>
              <a:t>: mladší respondentky, které si </a:t>
            </a:r>
            <a:r>
              <a:rPr lang="cs-CZ" dirty="0" err="1"/>
              <a:t>Hepburn</a:t>
            </a:r>
            <a:r>
              <a:rPr lang="cs-CZ" dirty="0"/>
              <a:t> objevily během dospívání v 80. a 90. letech (herečka na konci kariéry/po smrti)</a:t>
            </a:r>
          </a:p>
          <a:p>
            <a:pPr lvl="1"/>
            <a:r>
              <a:rPr lang="cs-CZ" dirty="0"/>
              <a:t>Analytičtější a </a:t>
            </a:r>
            <a:r>
              <a:rPr lang="cs-CZ" dirty="0" err="1"/>
              <a:t>performativnější</a:t>
            </a:r>
            <a:r>
              <a:rPr lang="cs-CZ" dirty="0"/>
              <a:t> vztahování se k </a:t>
            </a:r>
            <a:r>
              <a:rPr lang="cs-CZ" dirty="0" err="1"/>
              <a:t>Hepburn</a:t>
            </a:r>
            <a:endParaRPr lang="cs-CZ" dirty="0"/>
          </a:p>
          <a:p>
            <a:pPr lvl="1"/>
            <a:r>
              <a:rPr lang="cs-CZ" dirty="0"/>
              <a:t>Hlubší znalost samotných filmů</a:t>
            </a:r>
          </a:p>
          <a:p>
            <a:pPr lvl="1"/>
            <a:r>
              <a:rPr lang="cs-CZ" dirty="0"/>
              <a:t>Odmítají biografické materiály o samotné </a:t>
            </a:r>
            <a:r>
              <a:rPr lang="cs-CZ" dirty="0" err="1"/>
              <a:t>Hepburn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66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413982-EB6A-DB46-9CC2-F87073279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96F3C3-5F32-0646-A949-0C21E5CA4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A87840-71A5-5B4E-B506-C916622C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Hvězdný obraz </a:t>
            </a:r>
            <a:r>
              <a:rPr lang="cs-CZ" dirty="0" err="1"/>
              <a:t>Audrey</a:t>
            </a:r>
            <a:r>
              <a:rPr lang="cs-CZ" dirty="0"/>
              <a:t> </a:t>
            </a:r>
            <a:r>
              <a:rPr lang="cs-CZ" dirty="0" err="1"/>
              <a:t>Hepburn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98F2D2-B46E-994D-BFFC-132800CDC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77" y="1692002"/>
            <a:ext cx="5834024" cy="4139998"/>
          </a:xfrm>
        </p:spPr>
        <p:txBody>
          <a:bodyPr/>
          <a:lstStyle/>
          <a:p>
            <a:pPr marL="54000" indent="0">
              <a:buNone/>
            </a:pPr>
            <a:endParaRPr lang="en-US" sz="2000" dirty="0"/>
          </a:p>
          <a:p>
            <a:r>
              <a:rPr lang="en-US" sz="2000" dirty="0"/>
              <a:t>Absence </a:t>
            </a:r>
            <a:r>
              <a:rPr lang="en-US" sz="2000" dirty="0" err="1"/>
              <a:t>sexuální</a:t>
            </a:r>
            <a:r>
              <a:rPr lang="en-US" sz="2000" dirty="0"/>
              <a:t> </a:t>
            </a:r>
            <a:r>
              <a:rPr lang="en-US" sz="2000" dirty="0" err="1"/>
              <a:t>vyzývavosti</a:t>
            </a:r>
            <a:r>
              <a:rPr lang="en-US" sz="2000" dirty="0"/>
              <a:t> (</a:t>
            </a:r>
            <a:r>
              <a:rPr lang="en-US" sz="2000" dirty="0" err="1"/>
              <a:t>vřelost</a:t>
            </a:r>
            <a:r>
              <a:rPr lang="en-US" sz="2000" dirty="0"/>
              <a:t>, </a:t>
            </a:r>
            <a:r>
              <a:rPr lang="en-US" sz="2000" dirty="0" err="1"/>
              <a:t>romantika</a:t>
            </a:r>
            <a:r>
              <a:rPr lang="en-US" sz="2000" dirty="0"/>
              <a:t>)</a:t>
            </a:r>
          </a:p>
          <a:p>
            <a:pPr marL="54000" indent="0">
              <a:buNone/>
            </a:pPr>
            <a:endParaRPr lang="en-US" sz="2000" dirty="0"/>
          </a:p>
          <a:p>
            <a:r>
              <a:rPr lang="en-US" sz="2000" dirty="0" err="1"/>
              <a:t>Nevinnost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je </a:t>
            </a:r>
            <a:r>
              <a:rPr lang="en-US" sz="2000" dirty="0" err="1"/>
              <a:t>idealistická</a:t>
            </a:r>
            <a:r>
              <a:rPr lang="en-US" sz="2000" dirty="0"/>
              <a:t>, ale </a:t>
            </a:r>
            <a:r>
              <a:rPr lang="en-US" sz="2000" dirty="0" err="1"/>
              <a:t>nikdy</a:t>
            </a:r>
            <a:r>
              <a:rPr lang="en-US" sz="2000" dirty="0"/>
              <a:t> </a:t>
            </a:r>
            <a:r>
              <a:rPr lang="en-US" sz="2000" dirty="0" err="1"/>
              <a:t>hloupá</a:t>
            </a:r>
            <a:endParaRPr lang="en-US" sz="2000" dirty="0"/>
          </a:p>
          <a:p>
            <a:pPr marL="54000" indent="0">
              <a:buNone/>
            </a:pPr>
            <a:endParaRPr lang="en-US" sz="2000" dirty="0"/>
          </a:p>
          <a:p>
            <a:r>
              <a:rPr lang="en-US" sz="2000" dirty="0" err="1"/>
              <a:t>Hvězda</a:t>
            </a:r>
            <a:r>
              <a:rPr lang="en-US" sz="2000" dirty="0"/>
              <a:t> </a:t>
            </a:r>
            <a:r>
              <a:rPr lang="en-US" sz="2000" dirty="0" err="1"/>
              <a:t>určená</a:t>
            </a:r>
            <a:r>
              <a:rPr lang="en-US" sz="2000" dirty="0"/>
              <a:t> </a:t>
            </a:r>
            <a:r>
              <a:rPr lang="en-US" sz="2000" dirty="0" err="1"/>
              <a:t>spíš</a:t>
            </a:r>
            <a:r>
              <a:rPr lang="en-US" sz="2000" dirty="0"/>
              <a:t> </a:t>
            </a:r>
            <a:r>
              <a:rPr lang="en-US" sz="2000" dirty="0" err="1"/>
              <a:t>ženskému</a:t>
            </a:r>
            <a:r>
              <a:rPr lang="en-US" sz="2000" dirty="0"/>
              <a:t> </a:t>
            </a:r>
            <a:r>
              <a:rPr lang="en-US" sz="2000" dirty="0" err="1"/>
              <a:t>publiku</a:t>
            </a:r>
            <a:endParaRPr lang="en-US" sz="2000" dirty="0"/>
          </a:p>
          <a:p>
            <a:pPr marL="54000" indent="0">
              <a:buNone/>
            </a:pPr>
            <a:endParaRPr lang="en-US" sz="2000" dirty="0"/>
          </a:p>
          <a:p>
            <a:r>
              <a:rPr lang="en-US" sz="2000" dirty="0" err="1"/>
              <a:t>Popelkovský</a:t>
            </a:r>
            <a:r>
              <a:rPr lang="en-US" sz="2000" dirty="0"/>
              <a:t> </a:t>
            </a:r>
            <a:r>
              <a:rPr lang="en-US" sz="2000" dirty="0" err="1"/>
              <a:t>narativ</a:t>
            </a:r>
            <a:r>
              <a:rPr lang="en-US" sz="2000" dirty="0"/>
              <a:t> &gt;&gt; </a:t>
            </a:r>
            <a:r>
              <a:rPr lang="en-US" sz="2000" dirty="0" err="1"/>
              <a:t>šaty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základní</a:t>
            </a:r>
            <a:r>
              <a:rPr lang="en-US" sz="2000" dirty="0"/>
              <a:t> </a:t>
            </a:r>
            <a:r>
              <a:rPr lang="en-US" sz="2000" dirty="0" err="1"/>
              <a:t>prvek</a:t>
            </a:r>
            <a:r>
              <a:rPr lang="en-US" sz="2000" dirty="0"/>
              <a:t> </a:t>
            </a:r>
            <a:r>
              <a:rPr lang="en-US" sz="2000" dirty="0" err="1"/>
              <a:t>fabule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vizuální</a:t>
            </a:r>
            <a:r>
              <a:rPr lang="en-US" sz="2000" dirty="0"/>
              <a:t> </a:t>
            </a:r>
            <a:r>
              <a:rPr lang="en-US" sz="2000" dirty="0" err="1"/>
              <a:t>slasti</a:t>
            </a:r>
            <a:r>
              <a:rPr lang="en-US" sz="2000" dirty="0"/>
              <a:t> (</a:t>
            </a:r>
            <a:r>
              <a:rPr lang="en-US" sz="2000" dirty="0" err="1"/>
              <a:t>včetně</a:t>
            </a:r>
            <a:r>
              <a:rPr lang="en-US" sz="2000" dirty="0"/>
              <a:t> </a:t>
            </a:r>
            <a:r>
              <a:rPr lang="en-US" sz="2000" dirty="0" err="1"/>
              <a:t>transformace</a:t>
            </a:r>
            <a:r>
              <a:rPr lang="en-US" sz="2000" dirty="0"/>
              <a:t> </a:t>
            </a:r>
            <a:r>
              <a:rPr lang="en-US" sz="2000" dirty="0" err="1"/>
              <a:t>naruby</a:t>
            </a:r>
            <a:r>
              <a:rPr lang="en-US" sz="2000" dirty="0"/>
              <a:t>) </a:t>
            </a:r>
          </a:p>
          <a:p>
            <a:endParaRPr lang="cs-CZ" dirty="0"/>
          </a:p>
        </p:txBody>
      </p:sp>
      <p:pic>
        <p:nvPicPr>
          <p:cNvPr id="7" name="Obrázek 6" descr="Obsah obrázku osoba, bílá&#10;&#10;Popis byl vytvořen automaticky">
            <a:extLst>
              <a:ext uri="{FF2B5EF4-FFF2-40B4-BE49-F238E27FC236}">
                <a16:creationId xmlns:a16="http://schemas.microsoft.com/office/drawing/2014/main" id="{E214F23F-814F-7E44-B98B-3D4FA18E9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2561851"/>
            <a:ext cx="3111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cessdia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8" y="3940749"/>
            <a:ext cx="4269755" cy="2846503"/>
          </a:xfrm>
          <a:prstGeom prst="rect">
            <a:avLst/>
          </a:prstGeom>
        </p:spPr>
      </p:pic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87" y="3933632"/>
            <a:ext cx="4470629" cy="2853213"/>
          </a:xfrm>
          <a:prstGeom prst="rect">
            <a:avLst/>
          </a:prstGeom>
        </p:spPr>
      </p:pic>
      <p:pic>
        <p:nvPicPr>
          <p:cNvPr id="6" name="Picture 5" descr="julia-roberts-pretty-wo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6" y="501572"/>
            <a:ext cx="4269755" cy="3287758"/>
          </a:xfrm>
          <a:prstGeom prst="rect">
            <a:avLst/>
          </a:prstGeom>
        </p:spPr>
      </p:pic>
      <p:pic>
        <p:nvPicPr>
          <p:cNvPr id="7" name="Picture 6" descr="a1ff7bb916aba3245ae55306eafbd7f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87" y="501572"/>
            <a:ext cx="4470629" cy="32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43E706-A8A6-9F46-91AD-60DB47825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74140D-7361-1349-B3B5-2807DF5C7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BFFE5C-923A-9C4B-AF1C-7F58289D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Dvojí čtení v čase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587464-AA34-BD48-ACDD-BFA1877F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Přirozenost</a:t>
            </a:r>
            <a:r>
              <a:rPr lang="cs-CZ" dirty="0"/>
              <a:t> – klíčový rys pro obě skupiny, ale</a:t>
            </a:r>
          </a:p>
          <a:p>
            <a:r>
              <a:rPr lang="cs-CZ" dirty="0"/>
              <a:t>Skupina 1: cení odlišnost od dobových sexbomb</a:t>
            </a:r>
          </a:p>
          <a:p>
            <a:r>
              <a:rPr lang="cs-CZ" dirty="0"/>
              <a:t>Skupina 2: </a:t>
            </a:r>
            <a:r>
              <a:rPr lang="cs-CZ" dirty="0" err="1"/>
              <a:t>postfeminismus</a:t>
            </a:r>
            <a:r>
              <a:rPr lang="cs-CZ" dirty="0"/>
              <a:t> a utopie &gt;&gt; kombinace fyzické křehkosti a psychické síly (hvězdné obrazy jako kombinace nesourodých hodnot)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Skupina 2: nostalgie a únik od chaotické současnosti.</a:t>
            </a:r>
          </a:p>
          <a:p>
            <a:pPr lvl="1"/>
            <a:r>
              <a:rPr lang="cs-CZ" dirty="0"/>
              <a:t>Nevinnost a tradiční heterosexuální romance</a:t>
            </a:r>
          </a:p>
          <a:p>
            <a:pPr lvl="1"/>
            <a:r>
              <a:rPr lang="cs-CZ" dirty="0"/>
              <a:t>Nadčasovost hvězdného obrazu – styling ala </a:t>
            </a:r>
            <a:r>
              <a:rPr lang="cs-CZ" dirty="0" err="1"/>
              <a:t>Audrey</a:t>
            </a:r>
            <a:r>
              <a:rPr lang="cs-CZ" dirty="0"/>
              <a:t> </a:t>
            </a:r>
            <a:r>
              <a:rPr lang="cs-CZ" dirty="0" err="1"/>
              <a:t>Hepburn</a:t>
            </a:r>
            <a:r>
              <a:rPr lang="cs-CZ" dirty="0"/>
              <a:t> kombinují s dobovými módními a kosmetickými trendy</a:t>
            </a:r>
          </a:p>
        </p:txBody>
      </p:sp>
    </p:spTree>
    <p:extLst>
      <p:ext uri="{BB962C8B-B14F-4D97-AF65-F5344CB8AC3E}">
        <p14:creationId xmlns:p14="http://schemas.microsoft.com/office/powerpoint/2010/main" val="12343953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1237</TotalTime>
  <Words>485</Words>
  <Application>Microsoft Macintosh PowerPoint</Application>
  <PresentationFormat>Předvádění na obrazovce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Paměť a nostalgie v audiovizuálních průmyslech  FAVh033</vt:lpstr>
      <vt:lpstr>Prezentace aplikace PowerPoint</vt:lpstr>
      <vt:lpstr>Vzpomínky na kino / filmy / hvězdy</vt:lpstr>
      <vt:lpstr>Jackie Stacey: Star gazing (1994)</vt:lpstr>
      <vt:lpstr>Historická a geografická situovanost recepce</vt:lpstr>
      <vt:lpstr>Growing up with Audrey Hepburn (2002)</vt:lpstr>
      <vt:lpstr>Hvězdný obraz Audrey Hepburn</vt:lpstr>
      <vt:lpstr>Prezentace aplikace PowerPoint</vt:lpstr>
      <vt:lpstr>Dvojí čtení v čase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13</cp:revision>
  <dcterms:created xsi:type="dcterms:W3CDTF">2021-05-18T14:21:20Z</dcterms:created>
  <dcterms:modified xsi:type="dcterms:W3CDTF">2021-05-19T10:59:15Z</dcterms:modified>
</cp:coreProperties>
</file>