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4BC8FF"/>
    <a:srgbClr val="9100DC"/>
    <a:srgbClr val="0000DC"/>
    <a:srgbClr val="F01928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7" d="100"/>
          <a:sy n="117" d="100"/>
        </p:scale>
        <p:origin x="1120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1mqomDnAM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17. 3. 2021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26985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933672-D68F-E040-AF4D-B1816B2A3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EDD422-1383-1C4A-857B-F54BC81F6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173334-61F2-A849-8ED2-6BBA50D6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Zamyslete se…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B4155F-F097-0E4D-8E85-BC39CC3B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Jakými prostředky film svoji hrdinku modernizuje – ať už co do její konstrukce (charakterové vlastnosti, motivace, emoce), promluv (jde o slovník naší době blízký nebo archaický) vzhledu nebo hereckých prostředků (nácvik proslovu)?</a:t>
            </a:r>
          </a:p>
          <a:p>
            <a:endParaRPr lang="cs-CZ" b="1" dirty="0"/>
          </a:p>
          <a:p>
            <a:r>
              <a:rPr lang="cs-CZ" b="1" dirty="0"/>
              <a:t>Lze ve filmu jednoduše oddělit rovinu osobní, národní a politickou? Zkuste vyjmenovat alespoň tři aspekty, kde se protíná soukromí Alžběty a její veřejná politická role. </a:t>
            </a:r>
          </a:p>
          <a:p>
            <a:endParaRPr lang="cs-CZ" b="1" dirty="0"/>
          </a:p>
          <a:p>
            <a:r>
              <a:rPr lang="cs-CZ" b="1" dirty="0"/>
              <a:t>Kam spadá film z hlediska žánru? Jde o historické drama / kostýmní drama / gotický thriller? Jak se každá z žánrových poloh a stylizací ve filmu projevuje?  </a:t>
            </a:r>
          </a:p>
        </p:txBody>
      </p:sp>
      <p:pic>
        <p:nvPicPr>
          <p:cNvPr id="7" name="Obrázek 6" descr="Obsah obrázku osoba, interiér, hledání, vlasy&#10;&#10;Popis byl vytvořen automaticky">
            <a:extLst>
              <a:ext uri="{FF2B5EF4-FFF2-40B4-BE49-F238E27FC236}">
                <a16:creationId xmlns:a16="http://schemas.microsoft.com/office/drawing/2014/main" id="{890A31CC-CA98-DE41-B111-AFF5C9C684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977E0C-7A09-1B41-95C6-2041BB3386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76ED61-10F9-2E45-8357-48DF0B2EF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E1B59C9-0DBF-1340-B664-206107050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0" y="843147"/>
            <a:ext cx="3043810" cy="45674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E02B7F-2383-9946-8723-87FF0F34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863930"/>
            <a:ext cx="2960687" cy="4551218"/>
          </a:xfrm>
          <a:prstGeom prst="rect">
            <a:avLst/>
          </a:prstGeom>
          <a:solidFill>
            <a:srgbClr val="969696"/>
          </a:solidFill>
        </p:spPr>
      </p:pic>
      <p:pic>
        <p:nvPicPr>
          <p:cNvPr id="11" name="Obrázek 10" descr="Obsah obrázku text, podepsat, exteriér&#10;&#10;Popis byl vytvořen automaticky">
            <a:extLst>
              <a:ext uri="{FF2B5EF4-FFF2-40B4-BE49-F238E27FC236}">
                <a16:creationId xmlns:a16="http://schemas.microsoft.com/office/drawing/2014/main" id="{4DC081B1-25C9-0E46-B49B-D648378A1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68" y="852050"/>
            <a:ext cx="2964220" cy="4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C3BF1-72EC-A64D-9F67-14FADC294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4A033B-981E-0B42-89F8-1A90F07B6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2AEBE8-62A5-004B-BBA3-99945813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paměť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E58D3E-AA72-6F4D-8726-CB463373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69" y="1692002"/>
            <a:ext cx="6240810" cy="4139998"/>
          </a:xfrm>
        </p:spPr>
        <p:txBody>
          <a:bodyPr/>
          <a:lstStyle/>
          <a:p>
            <a:r>
              <a:rPr lang="cs-CZ" b="1" dirty="0"/>
              <a:t>Paměť ve formě úložiště / archivu (prostorová metafora půdy)</a:t>
            </a:r>
          </a:p>
          <a:p>
            <a:endParaRPr lang="cs-CZ" b="1" dirty="0"/>
          </a:p>
          <a:p>
            <a:r>
              <a:rPr lang="cs-CZ" b="1" dirty="0"/>
              <a:t>Paměť funkční, selektivní, „obydlená“ (kánon)</a:t>
            </a:r>
          </a:p>
          <a:p>
            <a:endParaRPr lang="cs-CZ" b="1" dirty="0"/>
          </a:p>
          <a:p>
            <a:r>
              <a:rPr lang="cs-CZ" b="1" dirty="0"/>
              <a:t>Po staletí písmo jako metafora paměti (trvalé, nesmazatelné) =&gt; zkraje 20. století fotografický a filmový obraz jako věrný otisk reality (Walter Benjamin, André </a:t>
            </a:r>
            <a:r>
              <a:rPr lang="cs-CZ" b="1" dirty="0" err="1"/>
              <a:t>Bazin</a:t>
            </a:r>
            <a:r>
              <a:rPr lang="cs-CZ" b="1" dirty="0"/>
              <a:t>, Susan Sontagová)</a:t>
            </a:r>
          </a:p>
          <a:p>
            <a:endParaRPr lang="cs-CZ" b="1" dirty="0"/>
          </a:p>
          <a:p>
            <a:r>
              <a:rPr lang="cs-CZ" b="1" dirty="0"/>
              <a:t>S nástupem digitální éry paměť jako tvárná plastická hmota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F6DE55-186B-CE45-B8DC-0F8C9297F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10" y="1438502"/>
            <a:ext cx="2278913" cy="37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5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0A1939-DDD0-EA40-B712-EAC4A3547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04095A-505F-6E42-8704-65D5C3C54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DEF19E-F446-4C45-B3AC-5FE807D5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Kostýmní drama / Kostýmní film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6BF88A-8778-5542-A7A9-66FB889D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603169"/>
            <a:ext cx="6292180" cy="4228831"/>
          </a:xfrm>
        </p:spPr>
        <p:txBody>
          <a:bodyPr/>
          <a:lstStyle/>
          <a:p>
            <a:r>
              <a:rPr lang="cs-CZ" sz="2000" b="1" dirty="0"/>
              <a:t>Termín vědomě podrývající historickou autenticitu</a:t>
            </a:r>
          </a:p>
          <a:p>
            <a:pPr marL="54000" indent="0">
              <a:buNone/>
            </a:pPr>
            <a:endParaRPr lang="cs-CZ" sz="2000" b="1" dirty="0"/>
          </a:p>
          <a:p>
            <a:r>
              <a:rPr lang="cs-CZ" sz="2000" b="1" dirty="0"/>
              <a:t>Kostým v tomto případě asociuje „převlek“ </a:t>
            </a:r>
          </a:p>
          <a:p>
            <a:pPr lvl="1"/>
            <a:r>
              <a:rPr lang="cs-CZ" sz="2000" dirty="0"/>
              <a:t>„kostým jako </a:t>
            </a:r>
            <a:r>
              <a:rPr lang="cs-CZ" sz="2000" dirty="0" err="1"/>
              <a:t>semioticky</a:t>
            </a:r>
            <a:r>
              <a:rPr lang="cs-CZ" sz="2000" dirty="0"/>
              <a:t> zhuštěná a komplexní sociální forma“ (Renée </a:t>
            </a:r>
            <a:r>
              <a:rPr lang="cs-CZ" sz="2000" dirty="0" err="1"/>
              <a:t>Baert</a:t>
            </a:r>
            <a:r>
              <a:rPr lang="cs-CZ" sz="2000" dirty="0"/>
              <a:t>)</a:t>
            </a:r>
          </a:p>
          <a:p>
            <a:pPr marL="243000" lvl="1" indent="0">
              <a:buNone/>
            </a:pPr>
            <a:endParaRPr lang="cs-CZ" sz="2000" b="1" dirty="0"/>
          </a:p>
          <a:p>
            <a:r>
              <a:rPr lang="cs-CZ" sz="2000" b="1" dirty="0"/>
              <a:t>Drama – vzrušující, parabolický a excesivní příběh, vytvořený kondenzací všední reality</a:t>
            </a:r>
          </a:p>
          <a:p>
            <a:pPr marL="54000" indent="0">
              <a:buNone/>
            </a:pPr>
            <a:endParaRPr lang="cs-CZ" sz="2000" b="1" dirty="0"/>
          </a:p>
          <a:p>
            <a:r>
              <a:rPr lang="cs-CZ" sz="2000" b="1" dirty="0"/>
              <a:t> Kostýmní drama jako živoucí, intenzivní fragmenty každodennosti, zasazené v dobách minulých &gt;&gt; každodennost a mikroměřítko namísto epické šíře a historických milníků </a:t>
            </a:r>
          </a:p>
          <a:p>
            <a:endParaRPr lang="cs-CZ" sz="2000" b="1" dirty="0"/>
          </a:p>
        </p:txBody>
      </p:sp>
      <p:pic>
        <p:nvPicPr>
          <p:cNvPr id="7" name="Obrázek 6" descr="Obsah obrázku text, osoba, mladý&#10;&#10;Popis byl vytvořen automaticky">
            <a:extLst>
              <a:ext uri="{FF2B5EF4-FFF2-40B4-BE49-F238E27FC236}">
                <a16:creationId xmlns:a16="http://schemas.microsoft.com/office/drawing/2014/main" id="{29519A3D-361F-4749-83C8-9896E897E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0" y="1733804"/>
            <a:ext cx="2453757" cy="3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5F96BC-8BFB-074F-89B7-D2C062656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239063-B668-4E4A-87FA-6AA7252E8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AEC3FEC7-CB75-3049-802C-435C9B5B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5" y="25431"/>
            <a:ext cx="2365480" cy="3403569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5D075CA-D056-EC4F-B60B-FD2398BC2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53" y="0"/>
            <a:ext cx="2466258" cy="3403569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9EB11A7E-1A62-E149-B367-862414F5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36" y="25431"/>
            <a:ext cx="2365481" cy="3484253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D8352940-2480-8D41-A8A5-65543C7AB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5" y="3429000"/>
            <a:ext cx="2415788" cy="3467825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78D3B9A0-2789-0D43-BD41-853ADDFE3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03" y="3365489"/>
            <a:ext cx="2471618" cy="3489924"/>
          </a:xfrm>
          <a:prstGeom prst="rect">
            <a:avLst/>
          </a:prstGeom>
        </p:spPr>
      </p:pic>
      <p:pic>
        <p:nvPicPr>
          <p:cNvPr id="17" name="Obrázek 16" descr="Obsah obrázku text, kniha, noviny&#10;&#10;Popis byl vytvořen automaticky">
            <a:extLst>
              <a:ext uri="{FF2B5EF4-FFF2-40B4-BE49-F238E27FC236}">
                <a16:creationId xmlns:a16="http://schemas.microsoft.com/office/drawing/2014/main" id="{34CA62E0-EEFA-C749-94F5-47D8C63F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82" y="3279134"/>
            <a:ext cx="2415788" cy="36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A4C33D-06D1-9F46-82B7-F7FA9A215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279F0-384E-2C49-B456-01AA9DD5F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3D70B1-4DD0-4343-AF47-374FFA96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 minulostí a současností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D6E48F-074C-9E44-9CF3-7611C2BD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68" y="1490122"/>
            <a:ext cx="6062681" cy="4139998"/>
          </a:xfrm>
        </p:spPr>
        <p:txBody>
          <a:bodyPr/>
          <a:lstStyle/>
          <a:p>
            <a:r>
              <a:rPr lang="cs-CZ" dirty="0"/>
              <a:t>V 60. a 70. letech útlum kostýmních dramat, nový impuls zkraje 80. let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Romantické zápletky a „budoárová“ historie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Statické filmy – postavy s omezenou mobilitou (prostorovou, třídní i sociální)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Ženská perspektiva a </a:t>
            </a:r>
            <a:r>
              <a:rPr lang="cs-CZ" dirty="0" err="1"/>
              <a:t>queer</a:t>
            </a:r>
            <a:r>
              <a:rPr lang="cs-CZ" dirty="0"/>
              <a:t> čtení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Imaginární zóny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Dialog mezi přítomností a minulostí</a:t>
            </a:r>
          </a:p>
          <a:p>
            <a:endParaRPr lang="cs-CZ" dirty="0"/>
          </a:p>
        </p:txBody>
      </p:sp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7524DCF9-C148-6745-BA9F-351C43AD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1" y="972837"/>
            <a:ext cx="2377061" cy="2357252"/>
          </a:xfrm>
          <a:prstGeom prst="rect">
            <a:avLst/>
          </a:prstGeom>
        </p:spPr>
      </p:pic>
      <p:pic>
        <p:nvPicPr>
          <p:cNvPr id="9" name="Obrázek 8" descr="Obsah obrázku osoba, okno, interiér&#10;&#10;Popis byl vytvořen automaticky">
            <a:extLst>
              <a:ext uri="{FF2B5EF4-FFF2-40B4-BE49-F238E27FC236}">
                <a16:creationId xmlns:a16="http://schemas.microsoft.com/office/drawing/2014/main" id="{86319683-8B0A-D342-A90A-86CF894DB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51" y="3591414"/>
            <a:ext cx="3482991" cy="23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A40EA6-40B7-744E-9694-647CFCB633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E84D47-1F20-6C47-ADB0-D131441D4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45496-5923-D344-B57B-B8A55CC1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a exportní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9A6B50-1E44-BE43-8B47-1961419B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18" y="1692002"/>
            <a:ext cx="6395190" cy="4139998"/>
          </a:xfrm>
        </p:spPr>
        <p:txBody>
          <a:bodyPr/>
          <a:lstStyle/>
          <a:p>
            <a:r>
              <a:rPr lang="cs-CZ" b="1" dirty="0"/>
              <a:t>Titulková sekvence k filmu </a:t>
            </a:r>
            <a:r>
              <a:rPr lang="cs-CZ" b="1" i="1" dirty="0"/>
              <a:t>Portrét dámy </a:t>
            </a:r>
            <a:r>
              <a:rPr lang="cs-CZ" b="1" dirty="0"/>
              <a:t>(Jane </a:t>
            </a:r>
            <a:r>
              <a:rPr lang="cs-CZ" b="1" dirty="0" err="1"/>
              <a:t>Campion</a:t>
            </a:r>
            <a:r>
              <a:rPr lang="cs-CZ" b="1" dirty="0"/>
              <a:t>, 1996) &gt;&gt; otevřená tematizace kostýmních dramat jako dialogů minulosti se současností</a:t>
            </a:r>
          </a:p>
          <a:p>
            <a:r>
              <a:rPr lang="cs-CZ" dirty="0">
                <a:hlinkClick r:id="rId2"/>
              </a:rPr>
              <a:t>https://www.youtube.com/watch?v=1mqomDnAMEk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Světy uvnitř světů – hry, představení, prostory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b="1" dirty="0"/>
              <a:t>Kostýmní drama jako mezinárodní a exportní žánr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7" name="Obrázek 6" descr="Obsah obrázku text, budova, exteriér, cihla&#10;&#10;Popis byl vytvořen automaticky">
            <a:extLst>
              <a:ext uri="{FF2B5EF4-FFF2-40B4-BE49-F238E27FC236}">
                <a16:creationId xmlns:a16="http://schemas.microsoft.com/office/drawing/2014/main" id="{7FFC82EC-0212-7D40-A6C5-108EEC5D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88" y="70759"/>
            <a:ext cx="2161311" cy="3197205"/>
          </a:xfrm>
          <a:prstGeom prst="rect">
            <a:avLst/>
          </a:prstGeom>
        </p:spPr>
      </p:pic>
      <p:pic>
        <p:nvPicPr>
          <p:cNvPr id="9" name="Obrázek 8" descr="Obsah obrázku text, kniha&#10;&#10;Popis byl vytvořen automaticky">
            <a:extLst>
              <a:ext uri="{FF2B5EF4-FFF2-40B4-BE49-F238E27FC236}">
                <a16:creationId xmlns:a16="http://schemas.microsoft.com/office/drawing/2014/main" id="{F048A85D-491C-8247-BE7D-EEFB56935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16" y="3097268"/>
            <a:ext cx="2030683" cy="29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91EFEB-9D1C-D34C-81B6-082D87402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F2114A-6EB0-6847-918D-2EDF6D5B1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16A7448-8328-8D4D-A127-2D7411ADEF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975367"/>
            <a:ext cx="3915000" cy="271576"/>
          </a:xfrm>
        </p:spPr>
        <p:txBody>
          <a:bodyPr/>
          <a:lstStyle/>
          <a:p>
            <a:pPr algn="ctr"/>
            <a:r>
              <a:rPr lang="cs-CZ" sz="1800" b="1" i="1" dirty="0"/>
              <a:t>Královna Alžběta </a:t>
            </a:r>
          </a:p>
          <a:p>
            <a:pPr algn="ctr"/>
            <a:r>
              <a:rPr lang="cs-CZ" sz="1800" dirty="0"/>
              <a:t>(r. </a:t>
            </a:r>
            <a:r>
              <a:rPr lang="cs-CZ" sz="1800" dirty="0" err="1"/>
              <a:t>Shekhar</a:t>
            </a:r>
            <a:r>
              <a:rPr lang="cs-CZ" sz="1800" dirty="0"/>
              <a:t> </a:t>
            </a:r>
            <a:r>
              <a:rPr lang="cs-CZ" sz="1800" dirty="0" err="1"/>
              <a:t>Kapur</a:t>
            </a:r>
            <a:r>
              <a:rPr lang="cs-CZ" sz="1800" dirty="0"/>
              <a:t>, 1998, Velká Británie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DA0AF76-A55C-1A4D-8512-988CCC5E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1237"/>
            <a:ext cx="8064900" cy="451576"/>
          </a:xfrm>
        </p:spPr>
        <p:txBody>
          <a:bodyPr/>
          <a:lstStyle/>
          <a:p>
            <a:r>
              <a:rPr lang="cs-CZ" sz="2200" dirty="0"/>
              <a:t>Vědomé pohrávání si s kanonickými historickými </a:t>
            </a:r>
            <a:r>
              <a:rPr lang="cs-CZ" sz="2200" dirty="0" err="1"/>
              <a:t>narativy</a:t>
            </a:r>
            <a:endParaRPr lang="cs-CZ" sz="220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5A70650-42C9-E941-B2C2-8FE9413F5B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958009"/>
            <a:ext cx="3915000" cy="271576"/>
          </a:xfrm>
        </p:spPr>
        <p:txBody>
          <a:bodyPr/>
          <a:lstStyle/>
          <a:p>
            <a:pPr algn="ctr"/>
            <a:r>
              <a:rPr lang="cs-CZ" sz="1800" b="1" i="1" dirty="0"/>
              <a:t>Zamilovaný Shakespeare </a:t>
            </a:r>
          </a:p>
          <a:p>
            <a:pPr algn="ctr"/>
            <a:r>
              <a:rPr lang="cs-CZ" sz="1800" dirty="0"/>
              <a:t>(r. John </a:t>
            </a:r>
            <a:r>
              <a:rPr lang="cs-CZ" sz="1800" dirty="0" err="1"/>
              <a:t>Madden</a:t>
            </a:r>
            <a:r>
              <a:rPr lang="cs-CZ" sz="1800" dirty="0"/>
              <a:t>, 1998, Velká Británie a USA)</a:t>
            </a:r>
          </a:p>
        </p:txBody>
      </p:sp>
      <p:pic>
        <p:nvPicPr>
          <p:cNvPr id="12" name="Zástupný obsah 11" descr="Obsah obrázku text, kniha&#10;&#10;Popis byl vytvořen automaticky">
            <a:extLst>
              <a:ext uri="{FF2B5EF4-FFF2-40B4-BE49-F238E27FC236}">
                <a16:creationId xmlns:a16="http://schemas.microsoft.com/office/drawing/2014/main" id="{9CFBFD4E-A99D-994D-8F5D-7117C2BE8D96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7" y="1701800"/>
            <a:ext cx="2985721" cy="4140200"/>
          </a:xfrm>
        </p:spPr>
      </p:pic>
      <p:pic>
        <p:nvPicPr>
          <p:cNvPr id="14" name="Zástupný obsah 13" descr="Obsah obrázku text, osoba, osvětlené, tmavé&#10;&#10;Popis byl vytvořen automaticky">
            <a:extLst>
              <a:ext uri="{FF2B5EF4-FFF2-40B4-BE49-F238E27FC236}">
                <a16:creationId xmlns:a16="http://schemas.microsoft.com/office/drawing/2014/main" id="{E8D09135-A44F-A74B-A4A1-7E28EA26983C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07" y="1701800"/>
            <a:ext cx="2913923" cy="4140200"/>
          </a:xfrm>
        </p:spPr>
      </p:pic>
    </p:spTree>
    <p:extLst>
      <p:ext uri="{BB962C8B-B14F-4D97-AF65-F5344CB8AC3E}">
        <p14:creationId xmlns:p14="http://schemas.microsoft.com/office/powerpoint/2010/main" val="208029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7901F6-5FB1-CB49-A430-2C9E652C71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43B2A-A93D-8543-951E-A5E33AC8E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5119719-703D-F944-91E0-9EE79993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Královna Alžběta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6723B2D-051E-DD44-A63D-E8686BAB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93" y="1692002"/>
            <a:ext cx="5587668" cy="4139998"/>
          </a:xfrm>
        </p:spPr>
        <p:txBody>
          <a:bodyPr/>
          <a:lstStyle/>
          <a:p>
            <a:r>
              <a:rPr lang="cs-CZ" b="1" dirty="0"/>
              <a:t>Historické vyprávění o zrodu alžbětinské éry a/nebo mýtus o královně?</a:t>
            </a:r>
          </a:p>
          <a:p>
            <a:endParaRPr lang="cs-CZ" b="1" dirty="0"/>
          </a:p>
          <a:p>
            <a:r>
              <a:rPr lang="cs-CZ" b="1" dirty="0"/>
              <a:t>Tělo symbolické jako tělo fyzické</a:t>
            </a:r>
          </a:p>
          <a:p>
            <a:endParaRPr lang="cs-CZ" b="1" dirty="0"/>
          </a:p>
          <a:p>
            <a:r>
              <a:rPr lang="cs-CZ" b="1" dirty="0"/>
              <a:t>Řada obrazů bez konkrétního historického referentu, naopak rozehrávání smyslné a gotické atmosféry pomocí práce se světlem a stínem, barvami a látkami</a:t>
            </a:r>
          </a:p>
          <a:p>
            <a:endParaRPr lang="cs-CZ" b="1" dirty="0"/>
          </a:p>
          <a:p>
            <a:r>
              <a:rPr lang="cs-CZ" b="1" dirty="0"/>
              <a:t>Mezinárodní obsazení 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12" name="Obrázek 11" descr="Obsah obrázku text, osoba&#10;&#10;Popis byl vytvořen automaticky">
            <a:extLst>
              <a:ext uri="{FF2B5EF4-FFF2-40B4-BE49-F238E27FC236}">
                <a16:creationId xmlns:a16="http://schemas.microsoft.com/office/drawing/2014/main" id="{E75A6FFB-56DD-C340-AE06-828AF60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25" y="139535"/>
            <a:ext cx="2443163" cy="3429000"/>
          </a:xfrm>
          <a:prstGeom prst="rect">
            <a:avLst/>
          </a:prstGeom>
        </p:spPr>
      </p:pic>
      <p:pic>
        <p:nvPicPr>
          <p:cNvPr id="14" name="Obrázek 13" descr="Obsah obrázku plavání&#10;&#10;Popis byl vytvořen automaticky">
            <a:extLst>
              <a:ext uri="{FF2B5EF4-FFF2-40B4-BE49-F238E27FC236}">
                <a16:creationId xmlns:a16="http://schemas.microsoft.com/office/drawing/2014/main" id="{33173D49-4C0C-BC4F-A4CE-65592D52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25" y="3757117"/>
            <a:ext cx="3420000" cy="21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69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1592</TotalTime>
  <Words>475</Words>
  <Application>Microsoft Macintosh PowerPoint</Application>
  <PresentationFormat>Předvádění na obrazovce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Paměť a nostalgie v audiovizuálních průmyslech  FAVh033</vt:lpstr>
      <vt:lpstr>Prezentace aplikace PowerPoint</vt:lpstr>
      <vt:lpstr>Kulturní paměť </vt:lpstr>
      <vt:lpstr>Kostýmní drama / Kostýmní film</vt:lpstr>
      <vt:lpstr>Prezentace aplikace PowerPoint</vt:lpstr>
      <vt:lpstr>Mezi minulostí a současností</vt:lpstr>
      <vt:lpstr>Mezinárodní a exportní </vt:lpstr>
      <vt:lpstr>Vědomé pohrávání si s kanonickými historickými narativy</vt:lpstr>
      <vt:lpstr>Královna Alžběta</vt:lpstr>
      <vt:lpstr>Zamyslete 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18</cp:revision>
  <dcterms:created xsi:type="dcterms:W3CDTF">2021-03-16T09:31:57Z</dcterms:created>
  <dcterms:modified xsi:type="dcterms:W3CDTF">2021-03-17T14:18:09Z</dcterms:modified>
</cp:coreProperties>
</file>