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21"/>
  </p:notesMasterIdLst>
  <p:handoutMasterIdLst>
    <p:handoutMasterId r:id="rId22"/>
  </p:handoutMasterIdLst>
  <p:sldIdLst>
    <p:sldId id="257" r:id="rId2"/>
    <p:sldId id="258" r:id="rId3"/>
    <p:sldId id="259" r:id="rId4"/>
    <p:sldId id="262" r:id="rId5"/>
    <p:sldId id="260" r:id="rId6"/>
    <p:sldId id="261" r:id="rId7"/>
    <p:sldId id="263" r:id="rId8"/>
    <p:sldId id="264" r:id="rId9"/>
    <p:sldId id="265" r:id="rId10"/>
    <p:sldId id="266" r:id="rId11"/>
    <p:sldId id="25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4BC8FF"/>
    <a:srgbClr val="9100DC"/>
    <a:srgbClr val="0000DC"/>
    <a:srgbClr val="F01928"/>
    <a:srgbClr val="5AC8AF"/>
    <a:srgbClr val="002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51" autoAdjust="0"/>
    <p:restoredTop sz="96270" autoAdjust="0"/>
  </p:normalViewPr>
  <p:slideViewPr>
    <p:cSldViewPr snapToGrid="0">
      <p:cViewPr varScale="1">
        <p:scale>
          <a:sx n="117" d="100"/>
          <a:sy n="117" d="100"/>
        </p:scale>
        <p:origin x="1120" y="16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hyperlink" Target="https://www.youtube.com/watch?v=qSEVyzKmlyU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900365"/>
            <a:ext cx="8521200" cy="1399492"/>
          </a:xfrm>
        </p:spPr>
        <p:txBody>
          <a:bodyPr/>
          <a:lstStyle/>
          <a:p>
            <a:pPr algn="ctr"/>
            <a:r>
              <a:rPr lang="cs-CZ" sz="3600" dirty="0"/>
              <a:t>Paměť a nostalgie v audiovizuálních průmyslech </a:t>
            </a:r>
            <a:br>
              <a:rPr lang="cs-CZ" dirty="0"/>
            </a:br>
            <a:r>
              <a:rPr lang="cs-CZ" sz="2400" dirty="0"/>
              <a:t>FAVh033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4769547"/>
            <a:ext cx="8521200" cy="698497"/>
          </a:xfrm>
        </p:spPr>
        <p:txBody>
          <a:bodyPr/>
          <a:lstStyle/>
          <a:p>
            <a:pPr algn="ctr"/>
            <a:r>
              <a:rPr lang="cs-CZ" sz="2800" dirty="0"/>
              <a:t>24. 3. 2021</a:t>
            </a:r>
          </a:p>
          <a:p>
            <a:pPr algn="ctr"/>
            <a:r>
              <a:rPr lang="cs-CZ" sz="2000" dirty="0"/>
              <a:t>Mgr. Šárka </a:t>
            </a:r>
            <a:r>
              <a:rPr lang="cs-CZ" sz="2000" dirty="0" err="1"/>
              <a:t>Gmiterková</a:t>
            </a:r>
            <a:r>
              <a:rPr lang="cs-CZ" sz="2000" dirty="0"/>
              <a:t>, </a:t>
            </a:r>
            <a:r>
              <a:rPr lang="cs-CZ" sz="2000" dirty="0" err="1"/>
              <a:t>Ph</a:t>
            </a:r>
            <a:r>
              <a:rPr lang="cs-CZ" sz="2000" dirty="0"/>
              <a:t>. D. </a:t>
            </a:r>
          </a:p>
        </p:txBody>
      </p:sp>
    </p:spTree>
    <p:extLst>
      <p:ext uri="{BB962C8B-B14F-4D97-AF65-F5344CB8AC3E}">
        <p14:creationId xmlns:p14="http://schemas.microsoft.com/office/powerpoint/2010/main" val="3437608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9631535-8735-FC46-9C30-7751B63A7F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B761267-101E-C144-8FA2-EA9A231842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B94B8F47-BF9F-9041-94FC-278916863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Historický dekor</a:t>
            </a:r>
          </a:p>
        </p:txBody>
      </p:sp>
      <p:pic>
        <p:nvPicPr>
          <p:cNvPr id="13" name="Zástupný obsah 12" descr="Obsah obrázku interiér, patro&#10;&#10;Popis byl vytvořen automaticky">
            <a:extLst>
              <a:ext uri="{FF2B5EF4-FFF2-40B4-BE49-F238E27FC236}">
                <a16:creationId xmlns:a16="http://schemas.microsoft.com/office/drawing/2014/main" id="{E3B89524-F15F-7343-AACA-2693A7902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1303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Svatý Václav (1930)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FAVh033 Paměť a nostalgie v audiovizuálních průmyslech</a:t>
            </a:r>
          </a:p>
        </p:txBody>
      </p:sp>
    </p:spTree>
    <p:extLst>
      <p:ext uri="{BB962C8B-B14F-4D97-AF65-F5344CB8AC3E}">
        <p14:creationId xmlns:p14="http://schemas.microsoft.com/office/powerpoint/2010/main" val="2344684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4F297D-3662-456D-B636-38B9A970EC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8A8B16-B002-4F04-81B6-253DC4AA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Okolnosti příprav a výroby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8CFF900-0F44-47DD-8EB7-A9C862E52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2126251"/>
            <a:ext cx="8168994" cy="3104999"/>
          </a:xfrm>
        </p:spPr>
        <p:txBody>
          <a:bodyPr/>
          <a:lstStyle/>
          <a:p>
            <a:r>
              <a:rPr lang="cs-CZ" sz="1800" dirty="0"/>
              <a:t>film připravován od roku 1925 jako součást celostátních oslav tisíciletého výročí smrti sv. Václava, patrona českých zemí, v roce 1929 (zároveň jako reakce na husitské oslavy v roce 1925 konané pod záštitou státu)</a:t>
            </a:r>
          </a:p>
          <a:p>
            <a:r>
              <a:rPr lang="cs-CZ" sz="1800" dirty="0"/>
              <a:t>dvě roviny slavností: </a:t>
            </a:r>
            <a:br>
              <a:rPr lang="cs-CZ" sz="1800" dirty="0"/>
            </a:br>
            <a:r>
              <a:rPr lang="cs-CZ" sz="1800" i="1" dirty="0"/>
              <a:t>církevní</a:t>
            </a:r>
            <a:r>
              <a:rPr lang="cs-CZ" sz="1800" dirty="0"/>
              <a:t> (Václav jako křesťanský kníže) X </a:t>
            </a:r>
            <a:r>
              <a:rPr lang="cs-CZ" sz="1800" i="1" dirty="0"/>
              <a:t>národní</a:t>
            </a:r>
            <a:r>
              <a:rPr lang="cs-CZ" sz="1800" dirty="0"/>
              <a:t> (Václav jako státník)</a:t>
            </a:r>
            <a:br>
              <a:rPr lang="cs-CZ" sz="1800" dirty="0"/>
            </a:br>
            <a:r>
              <a:rPr lang="cs-CZ" sz="1800" dirty="0"/>
              <a:t>-&gt; vliv a střety těchto dvou sfér na koncepci, realizaci, propagaci i přijetí filmu</a:t>
            </a:r>
          </a:p>
          <a:p>
            <a:r>
              <a:rPr lang="cs-CZ" sz="1800" dirty="0"/>
              <a:t>produkce za přímé finanční podpory státu (2x milionová bezúročná zápůjčka); celkové náklady na výrobu více než 4 miliony (průměrné náklady na výrobu filmu cca 200 tisíc)</a:t>
            </a:r>
          </a:p>
          <a:p>
            <a:r>
              <a:rPr lang="cs-CZ" sz="1800" dirty="0"/>
              <a:t>diskurz národního velkofilmu/filmové epopeje</a:t>
            </a:r>
          </a:p>
        </p:txBody>
      </p:sp>
    </p:spTree>
    <p:extLst>
      <p:ext uri="{BB962C8B-B14F-4D97-AF65-F5344CB8AC3E}">
        <p14:creationId xmlns:p14="http://schemas.microsoft.com/office/powerpoint/2010/main" val="2274501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3D0E36-79EC-4AC7-980A-C0B55714B7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5528250"/>
            <a:ext cx="189000" cy="189000"/>
          </a:xfrm>
        </p:spPr>
        <p:txBody>
          <a:bodyPr wrap="none" anchor="ctr">
            <a:normAutofit/>
          </a:bodyPr>
          <a:lstStyle/>
          <a:p>
            <a:pPr>
              <a:spcAft>
                <a:spcPts val="450"/>
              </a:spcAft>
            </a:pPr>
            <a:fld id="{0970407D-EE58-4A0B-824B-1D3AE42DD9CF}" type="slidenum">
              <a:rPr lang="cs-CZ" altLang="cs-CZ" smtClean="0"/>
              <a:pPr>
                <a:spcAft>
                  <a:spcPts val="450"/>
                </a:spcAft>
              </a:pPr>
              <a:t>13</a:t>
            </a:fld>
            <a:endParaRPr lang="cs-CZ" alt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12C3862-17E1-49E0-AC1E-5805A766B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397250"/>
            <a:ext cx="8064900" cy="338682"/>
          </a:xfrm>
        </p:spPr>
        <p:txBody>
          <a:bodyPr anchor="t">
            <a:normAutofit/>
          </a:bodyPr>
          <a:lstStyle/>
          <a:p>
            <a:r>
              <a:rPr lang="cs-CZ" sz="1650"/>
              <a:t>Filmový kurýr, 14. 4. 1928</a:t>
            </a: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1C4DEF47-B398-418B-9D05-0EA3D6E60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09" y="2126251"/>
            <a:ext cx="4832683" cy="3104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7782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F53536-BB31-4BB6-BA9E-0AA8D9A228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7E2A6A-C214-41A7-B5CE-3A4E29DE9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Přípravy a scenáristický proces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9DCFF7C-71EF-41B2-882A-D34E98256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350" dirty="0"/>
              <a:t>dvě protichůdné koncepce soupeřící v politickém zákulisním boji o státní peníze:</a:t>
            </a:r>
            <a:br>
              <a:rPr lang="cs-CZ" sz="1350" dirty="0"/>
            </a:br>
            <a:r>
              <a:rPr lang="cs-CZ" sz="1350" i="1" dirty="0" err="1"/>
              <a:t>Millenium</a:t>
            </a:r>
            <a:r>
              <a:rPr lang="cs-CZ" sz="1350" i="1" dirty="0"/>
              <a:t>-film</a:t>
            </a:r>
            <a:r>
              <a:rPr lang="cs-CZ" sz="1350" dirty="0"/>
              <a:t> (skupina z </a:t>
            </a:r>
            <a:r>
              <a:rPr lang="cs-CZ" sz="1350" dirty="0" err="1"/>
              <a:t>mimofilmařského</a:t>
            </a:r>
            <a:r>
              <a:rPr lang="cs-CZ" sz="1350" dirty="0"/>
              <a:t> prostředí napojená na organizátory svatováclavských oslav – min. rada. Josef Hronek) vs </a:t>
            </a:r>
            <a:r>
              <a:rPr lang="cs-CZ" sz="1350" i="1" dirty="0"/>
              <a:t>Miloš Havel </a:t>
            </a:r>
            <a:r>
              <a:rPr lang="cs-CZ" sz="1350" dirty="0"/>
              <a:t>(filmový podnikatel – Lucerna, společnost AB)</a:t>
            </a:r>
            <a:br>
              <a:rPr lang="cs-CZ" sz="1350" dirty="0"/>
            </a:br>
            <a:r>
              <a:rPr lang="cs-CZ" sz="1050" dirty="0"/>
              <a:t>- pietní a reprezentativní pojetí x obchodní hledisko</a:t>
            </a:r>
            <a:br>
              <a:rPr lang="cs-CZ" sz="1050" dirty="0"/>
            </a:br>
            <a:r>
              <a:rPr lang="cs-CZ" sz="1050" dirty="0"/>
              <a:t>- </a:t>
            </a:r>
            <a:r>
              <a:rPr lang="cs-CZ" sz="1050" dirty="0" err="1"/>
              <a:t>vysokorozpočtový</a:t>
            </a:r>
            <a:r>
              <a:rPr lang="cs-CZ" sz="1050" dirty="0"/>
              <a:t> film x orientace na zisk</a:t>
            </a:r>
            <a:br>
              <a:rPr lang="cs-CZ" sz="1050" dirty="0"/>
            </a:br>
            <a:r>
              <a:rPr lang="cs-CZ" sz="1050" dirty="0"/>
              <a:t>- jednorázový projekt x začátek cyklu historických filmů</a:t>
            </a:r>
            <a:br>
              <a:rPr lang="cs-CZ" sz="1050" dirty="0"/>
            </a:br>
            <a:r>
              <a:rPr lang="cs-CZ" sz="1050" dirty="0"/>
              <a:t>- historická autenticita x dramatická zápletka</a:t>
            </a:r>
            <a:br>
              <a:rPr lang="cs-CZ" sz="1050" dirty="0"/>
            </a:br>
            <a:r>
              <a:rPr lang="cs-CZ" sz="1050" dirty="0"/>
              <a:t>- domácí filmaři a prostředí x zahraniční tvůrci a ateliéry</a:t>
            </a:r>
          </a:p>
          <a:p>
            <a:r>
              <a:rPr lang="cs-CZ" sz="1350" dirty="0"/>
              <a:t> vítězství pietní představy i díky stanovisku akademické komise České akademie věd, umění a slovesnosti, jejíž členové jako aktivní jedinci při přípravě scénáře (porota ve scenáristické soutěži </a:t>
            </a:r>
            <a:br>
              <a:rPr lang="cs-CZ" sz="1350" dirty="0"/>
            </a:br>
            <a:r>
              <a:rPr lang="cs-CZ" sz="1350" dirty="0"/>
              <a:t>a dohlížející element při psaní „finální“ verze)</a:t>
            </a:r>
          </a:p>
        </p:txBody>
      </p:sp>
    </p:spTree>
    <p:extLst>
      <p:ext uri="{BB962C8B-B14F-4D97-AF65-F5344CB8AC3E}">
        <p14:creationId xmlns:p14="http://schemas.microsoft.com/office/powerpoint/2010/main" val="542412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87A9E5-C87A-434A-8D83-1F4716E743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5528250"/>
            <a:ext cx="189000" cy="189000"/>
          </a:xfrm>
        </p:spPr>
        <p:txBody>
          <a:bodyPr wrap="none" anchor="ctr">
            <a:normAutofit/>
          </a:bodyPr>
          <a:lstStyle/>
          <a:p>
            <a:pPr>
              <a:spcAft>
                <a:spcPts val="450"/>
              </a:spcAft>
            </a:pPr>
            <a:fld id="{0970407D-EE58-4A0B-824B-1D3AE42DD9CF}" type="slidenum">
              <a:rPr lang="cs-CZ" altLang="cs-CZ" smtClean="0"/>
              <a:pPr>
                <a:spcAft>
                  <a:spcPts val="450"/>
                </a:spcAft>
              </a:pPr>
              <a:t>15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E78DEA9-EB86-4ABC-8A30-C9D7B29F9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397250"/>
            <a:ext cx="8064900" cy="338682"/>
          </a:xfrm>
        </p:spPr>
        <p:txBody>
          <a:bodyPr anchor="t">
            <a:noAutofit/>
          </a:bodyPr>
          <a:lstStyle/>
          <a:p>
            <a:r>
              <a:rPr lang="cs-CZ" dirty="0"/>
              <a:t>Historická přesnost a věrnost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1854A96-C984-411C-971F-1C770E835C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8459" y="1825136"/>
            <a:ext cx="3915000" cy="203682"/>
          </a:xfrm>
        </p:spPr>
        <p:txBody>
          <a:bodyPr/>
          <a:lstStyle/>
          <a:p>
            <a:r>
              <a:rPr lang="cs-CZ" dirty="0"/>
              <a:t>Filmový kurýr, 20. 12. 1929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AD6E181-1F83-4A24-AF2E-3F29BEC6278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2133379"/>
            <a:ext cx="3914999" cy="3104999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r>
              <a:rPr lang="cs-CZ" sz="1350" dirty="0"/>
              <a:t>jeden z atributů podtrhující:</a:t>
            </a:r>
            <a:br>
              <a:rPr lang="cs-CZ" sz="1350" dirty="0"/>
            </a:br>
            <a:r>
              <a:rPr lang="cs-CZ" sz="1350" dirty="0"/>
              <a:t>1. národně-reprezentativní stránku filmu;</a:t>
            </a:r>
            <a:br>
              <a:rPr lang="cs-CZ" sz="1350" dirty="0"/>
            </a:br>
            <a:r>
              <a:rPr lang="cs-CZ" sz="1350" dirty="0"/>
              <a:t>2. uměleckou a technickou vyspělost domácí kinematografie (vizuální působivost; nákladné stavby a filmařská infrastruktura na strahovském stadionu – dojem českého </a:t>
            </a:r>
            <a:r>
              <a:rPr lang="cs-CZ" sz="1350" dirty="0" err="1"/>
              <a:t>Neubabelsbergu</a:t>
            </a:r>
            <a:r>
              <a:rPr lang="cs-CZ" sz="1350" dirty="0"/>
              <a:t>);</a:t>
            </a:r>
            <a:br>
              <a:rPr lang="cs-CZ" sz="1350" dirty="0"/>
            </a:br>
            <a:r>
              <a:rPr lang="cs-CZ" sz="1350" dirty="0"/>
              <a:t>3. společenskou prestiž + uznání vládních kruhů a/nebo představitelů tradičních uměleckých oblastí</a:t>
            </a:r>
          </a:p>
        </p:txBody>
      </p:sp>
      <p:pic>
        <p:nvPicPr>
          <p:cNvPr id="9" name="Obrázek 8" descr="Obsah obrázku text, noviny&#10;&#10;Popis byl vytvořen automaticky">
            <a:extLst>
              <a:ext uri="{FF2B5EF4-FFF2-40B4-BE49-F238E27FC236}">
                <a16:creationId xmlns:a16="http://schemas.microsoft.com/office/drawing/2014/main" id="{EA2F719B-350D-4CEC-949F-3E086FB13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13" y="2302092"/>
            <a:ext cx="4173849" cy="259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11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B71D40-FFBC-49B2-87ED-A7D3440455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7BA705D-92E9-4767-9895-B319DE359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Historická přesnost a věrnost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7DC752E-6E9C-4384-8600-2D5111FFF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2126251"/>
            <a:ext cx="4746653" cy="3104999"/>
          </a:xfrm>
        </p:spPr>
        <p:txBody>
          <a:bodyPr/>
          <a:lstStyle/>
          <a:p>
            <a:r>
              <a:rPr lang="cs-CZ" sz="1500" dirty="0"/>
              <a:t>kromě zásahů do narativní struktury v zájmu historické přesnosti podle rámce preferované (Pekařovy) historiografie důraz zejména na výpravu a kostýmy</a:t>
            </a:r>
          </a:p>
          <a:p>
            <a:r>
              <a:rPr lang="cs-CZ" sz="1500" dirty="0"/>
              <a:t>„adoptování“ kinematografie respektovanými umělci</a:t>
            </a:r>
            <a:br>
              <a:rPr lang="cs-CZ" sz="1500" dirty="0"/>
            </a:br>
            <a:r>
              <a:rPr lang="cs-CZ" sz="1500" dirty="0"/>
              <a:t>kostýmy: šéf výpravy Národního divadla Josef </a:t>
            </a:r>
            <a:r>
              <a:rPr lang="cs-CZ" sz="1500" dirty="0" err="1"/>
              <a:t>Gottlieb</a:t>
            </a:r>
            <a:r>
              <a:rPr lang="cs-CZ" sz="1500" dirty="0"/>
              <a:t> a prof. František Kysela; stavby arch. Ludvík Hradský a filmový architekt z Berlína Bohumil </a:t>
            </a:r>
            <a:r>
              <a:rPr lang="cs-CZ" sz="1500" dirty="0" err="1"/>
              <a:t>Heš</a:t>
            </a:r>
            <a:br>
              <a:rPr lang="cs-CZ" sz="1500" dirty="0"/>
            </a:br>
            <a:r>
              <a:rPr lang="cs-CZ" sz="1500" dirty="0"/>
              <a:t>- společně s divadelními herci důležitou vrstvou propagace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88D91FC4-F5A0-48FA-A680-6C3FE75CC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34" y="1974547"/>
            <a:ext cx="2611573" cy="34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23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7D8265-BA49-49E0-84EA-1C5904B735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pic>
        <p:nvPicPr>
          <p:cNvPr id="11" name="Zástupný obsah 10" descr="Obsah obrázku text, exteriér, oblouk&#10;&#10;Popis byl vytvořen automaticky">
            <a:extLst>
              <a:ext uri="{FF2B5EF4-FFF2-40B4-BE49-F238E27FC236}">
                <a16:creationId xmlns:a16="http://schemas.microsoft.com/office/drawing/2014/main" id="{CB1886D9-A165-4125-A1A2-97AE62FC9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800" y="981330"/>
            <a:ext cx="5563526" cy="2447670"/>
          </a:xfrm>
        </p:spPr>
      </p:pic>
      <p:pic>
        <p:nvPicPr>
          <p:cNvPr id="13" name="Obrázek 12" descr="Obsah obrázku text, exteriér, černá, dům&#10;&#10;Popis byl vytvořen automaticky">
            <a:extLst>
              <a:ext uri="{FF2B5EF4-FFF2-40B4-BE49-F238E27FC236}">
                <a16:creationId xmlns:a16="http://schemas.microsoft.com/office/drawing/2014/main" id="{BED482E1-C0E7-4E01-9FEB-1863C0A0A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800" y="3429000"/>
            <a:ext cx="5584627" cy="24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69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6380CB-C5B8-496A-AD24-F3785A6B7C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35BC5A-3EAE-427F-863F-7C075B7E5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autenticity, řemeslnosti a profesionality</a:t>
            </a: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AF26EA25-2F7E-483A-8C85-3EE180B57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62" y="2867671"/>
            <a:ext cx="2824308" cy="1528841"/>
          </a:xfrm>
        </p:spPr>
      </p:pic>
      <p:pic>
        <p:nvPicPr>
          <p:cNvPr id="9" name="Obrázek 8" descr="Obsah obrázku text, noviny&#10;&#10;Popis byl vytvořen automaticky">
            <a:extLst>
              <a:ext uri="{FF2B5EF4-FFF2-40B4-BE49-F238E27FC236}">
                <a16:creationId xmlns:a16="http://schemas.microsoft.com/office/drawing/2014/main" id="{D9FAB431-5070-472F-904F-C9B033BE5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31" y="2039470"/>
            <a:ext cx="2710002" cy="379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96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32402E7-EED4-40E4-AE44-0F43BDE83C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BA4B0D5-FD02-4402-AF23-D6C5DB4B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155029"/>
            <a:ext cx="8064900" cy="338682"/>
          </a:xfrm>
        </p:spPr>
        <p:txBody>
          <a:bodyPr/>
          <a:lstStyle/>
          <a:p>
            <a:pPr algn="ctr"/>
            <a:r>
              <a:rPr lang="cs-CZ" dirty="0"/>
              <a:t>Otázky?</a:t>
            </a:r>
          </a:p>
        </p:txBody>
      </p:sp>
    </p:spTree>
    <p:extLst>
      <p:ext uri="{BB962C8B-B14F-4D97-AF65-F5344CB8AC3E}">
        <p14:creationId xmlns:p14="http://schemas.microsoft.com/office/powerpoint/2010/main" val="487136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D7C953-3DCD-4845-80D6-9EBFA27DAD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624B9D-A949-1044-B371-0AE86419D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F7BD7EE-D0CA-5A41-8E4A-CC9FE81A2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054923"/>
            <a:ext cx="3165052" cy="4839195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66960C51-7EE4-BE41-BCD3-EE2D2D249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664" y="904065"/>
            <a:ext cx="3977531" cy="5028650"/>
          </a:xfrm>
          <a:prstGeom prst="rect">
            <a:avLst/>
          </a:prstGeom>
          <a:solidFill>
            <a:srgbClr val="969696"/>
          </a:solidFill>
          <a:ln>
            <a:solidFill>
              <a:srgbClr val="969696"/>
            </a:solidFill>
          </a:ln>
        </p:spPr>
      </p:pic>
    </p:spTree>
    <p:extLst>
      <p:ext uri="{BB962C8B-B14F-4D97-AF65-F5344CB8AC3E}">
        <p14:creationId xmlns:p14="http://schemas.microsoft.com/office/powerpoint/2010/main" val="834863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8B3ADA-A9E2-FB41-AF4A-03CA2AACE2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D94C0E9-4298-3B42-AB68-BE5B3BD7AE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1F12644-4567-CF48-B84B-99DFAC890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Monumentalizace historie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4C8DC42-5D34-6C47-A851-ECCE06F91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Události esteticky zhuštěné a gradované do paměťově efektivních obrazů (emoce)</a:t>
            </a:r>
          </a:p>
          <a:p>
            <a:endParaRPr lang="cs-CZ" b="1" dirty="0"/>
          </a:p>
          <a:p>
            <a:r>
              <a:rPr lang="cs-CZ" b="1" dirty="0"/>
              <a:t>Písmo / text X Obraz</a:t>
            </a:r>
          </a:p>
          <a:p>
            <a:endParaRPr lang="cs-CZ" b="1" dirty="0"/>
          </a:p>
          <a:p>
            <a:r>
              <a:rPr lang="cs-CZ" b="1" dirty="0"/>
              <a:t>Písmo / text X Stopa – nelze používat jako synonyma!</a:t>
            </a:r>
          </a:p>
          <a:p>
            <a:endParaRPr lang="cs-CZ" b="1" dirty="0"/>
          </a:p>
          <a:p>
            <a:r>
              <a:rPr lang="cs-CZ" b="1" dirty="0"/>
              <a:t>Stopy jsou nepřímé fragmentární informace, které dokumentují nijak neupravovanou paměť nějaké epochy, bez ohledu na cenzuru nebo jiné modifikace &gt;&gt; autentičtější; nemělo být uchováno pro budoucí generace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2868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2F1B01-CA3A-2846-AF9F-4EAFA13BC7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2780EDC-B901-2449-9783-5D1CC37D2D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1895385-64E3-5B4E-8802-9494653CC38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cs-CZ" dirty="0"/>
              <a:t>“ […] cesta kritické historiografie, která […] texty čte s vědomím narůstající časové proluky. Následuje cesta historické imaginace nechávající relikty „ožít“ prostřednictvím básnické rekonstrukce.“ (</a:t>
            </a:r>
            <a:r>
              <a:rPr lang="cs-CZ" dirty="0" err="1"/>
              <a:t>Aleida</a:t>
            </a:r>
            <a:r>
              <a:rPr lang="cs-CZ" dirty="0"/>
              <a:t> </a:t>
            </a:r>
            <a:r>
              <a:rPr lang="cs-CZ" dirty="0" err="1"/>
              <a:t>Assmannová</a:t>
            </a:r>
            <a:r>
              <a:rPr lang="cs-CZ" dirty="0"/>
              <a:t>, s. 241)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Miloš Havel a Oldřich Papež (Jaroslav </a:t>
            </a:r>
            <a:r>
              <a:rPr lang="cs-CZ" dirty="0" err="1"/>
              <a:t>Plesl</a:t>
            </a:r>
            <a:r>
              <a:rPr lang="cs-CZ" dirty="0"/>
              <a:t> a Vladimír Polívka v seriálu </a:t>
            </a:r>
            <a:r>
              <a:rPr lang="cs-CZ" b="1" i="1" dirty="0"/>
              <a:t>Bohéma</a:t>
            </a:r>
            <a:r>
              <a:rPr lang="cs-CZ" dirty="0"/>
              <a:t>, 2017)</a:t>
            </a:r>
          </a:p>
        </p:txBody>
      </p:sp>
      <p:pic>
        <p:nvPicPr>
          <p:cNvPr id="8" name="Obrázek 7" descr="Obsah obrázku osoba, muž, interiér, hledání&#10;&#10;Popis byl vytvořen automaticky">
            <a:extLst>
              <a:ext uri="{FF2B5EF4-FFF2-40B4-BE49-F238E27FC236}">
                <a16:creationId xmlns:a16="http://schemas.microsoft.com/office/drawing/2014/main" id="{AF46FCBA-04D4-174C-B4B4-C057304E8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13" y="2130878"/>
            <a:ext cx="5203371" cy="325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2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57B3214-83D4-AE4F-BB22-F716B8B807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D1BA9E-1B76-0B40-9B29-BEFC566400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C917695-401F-EA41-BB9A-7C159F37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Historický film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FCF3867-A558-AE4B-ADBB-B1AE43D59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„Abychom film mohli označit jako historický, neměl by, jako kostýmní drama, používat minulost čistě jako exotické pozadí pro romantická či dobrodružná vyprávění. Právě naopak – měl by vycházet z a spoluvytvářet otázky, myšlenky, prameny a hypotézy, které dohromady tvoří neustále se proměňující diskurz zvaný historie“ (Robert </a:t>
            </a:r>
            <a:r>
              <a:rPr lang="cs-CZ" dirty="0" err="1"/>
              <a:t>Rosentone</a:t>
            </a:r>
            <a:r>
              <a:rPr lang="cs-CZ" dirty="0"/>
              <a:t>,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Historical</a:t>
            </a:r>
            <a:r>
              <a:rPr lang="cs-CZ" i="1" dirty="0"/>
              <a:t> Film: </a:t>
            </a:r>
            <a:r>
              <a:rPr lang="cs-CZ" i="1" dirty="0" err="1"/>
              <a:t>Looking</a:t>
            </a:r>
            <a:r>
              <a:rPr lang="cs-CZ" i="1" dirty="0"/>
              <a:t> </a:t>
            </a:r>
            <a:r>
              <a:rPr lang="cs-CZ" i="1" dirty="0" err="1"/>
              <a:t>at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past in a </a:t>
            </a:r>
            <a:r>
              <a:rPr lang="cs-CZ" i="1" dirty="0" err="1"/>
              <a:t>Postliterate</a:t>
            </a:r>
            <a:r>
              <a:rPr lang="cs-CZ" i="1" dirty="0"/>
              <a:t> Age</a:t>
            </a:r>
            <a:r>
              <a:rPr lang="cs-CZ" dirty="0"/>
              <a:t>) </a:t>
            </a:r>
          </a:p>
          <a:p>
            <a:endParaRPr lang="cs-CZ" dirty="0"/>
          </a:p>
          <a:p>
            <a:r>
              <a:rPr lang="cs-CZ" dirty="0"/>
              <a:t> hlavně válečné a životopisné filmy, případné kombinace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Dodnes prestižní žánr: nákladné, dlouhé, zaštítěné velkými studii, režisérskými jmény a hvězdami</a:t>
            </a:r>
          </a:p>
          <a:p>
            <a:pPr marL="54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3859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981D2B1-79D1-1C40-9150-473C1CE8D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F06747-84A5-994C-BC0E-BC6168AE12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6A52FE3-B790-9C40-BAE1-9406108E6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Tři způsoby reprezentace historie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2E4E21D6-C320-F042-9B4D-25C123060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1200" indent="-457200">
              <a:buFont typeface="+mj-lt"/>
              <a:buAutoNum type="arabicPeriod"/>
            </a:pPr>
            <a:r>
              <a:rPr lang="cs-CZ" b="1" u="sng" dirty="0"/>
              <a:t>Monumentální</a:t>
            </a:r>
            <a:r>
              <a:rPr lang="cs-CZ" dirty="0"/>
              <a:t>: vyprávění o velké, epické, formativní minulosti / momenty krize nebo hrdinského souboje / vědomí budoucnosti / výrazně individualizované, zároveň ale univerzální (souboj dobra se zlem)</a:t>
            </a:r>
          </a:p>
          <a:p>
            <a:pPr marL="511200" indent="-457200">
              <a:buFont typeface="+mj-lt"/>
              <a:buAutoNum type="arabicPeriod"/>
            </a:pPr>
            <a:endParaRPr lang="cs-CZ" dirty="0"/>
          </a:p>
          <a:p>
            <a:pPr marL="511200" indent="-457200">
              <a:buFont typeface="+mj-lt"/>
              <a:buAutoNum type="arabicPeriod"/>
            </a:pPr>
            <a:r>
              <a:rPr lang="cs-CZ" b="1" u="sng" dirty="0"/>
              <a:t>Antikvariátní</a:t>
            </a:r>
            <a:r>
              <a:rPr lang="cs-CZ" dirty="0"/>
              <a:t>: minulost v co největším detailu / od činů k předmětům a artefaktům / eskapismus (kostýmní drama)</a:t>
            </a:r>
          </a:p>
          <a:p>
            <a:pPr marL="511200" indent="-457200">
              <a:buFont typeface="+mj-lt"/>
              <a:buAutoNum type="arabicPeriod"/>
            </a:pPr>
            <a:endParaRPr lang="cs-CZ" dirty="0"/>
          </a:p>
          <a:p>
            <a:pPr marL="511200" indent="-457200">
              <a:buFont typeface="+mj-lt"/>
              <a:buAutoNum type="arabicPeriod"/>
            </a:pPr>
            <a:r>
              <a:rPr lang="cs-CZ" b="1" u="sng" dirty="0"/>
              <a:t>Kritický</a:t>
            </a:r>
            <a:r>
              <a:rPr lang="cs-CZ" dirty="0"/>
              <a:t>: podrývá nebo narušuje dominantní historické </a:t>
            </a:r>
            <a:r>
              <a:rPr lang="cs-CZ" dirty="0" err="1"/>
              <a:t>narativy</a:t>
            </a:r>
            <a:r>
              <a:rPr lang="cs-CZ" dirty="0"/>
              <a:t> / každodennost nebo </a:t>
            </a:r>
            <a:r>
              <a:rPr lang="cs-CZ" dirty="0" err="1"/>
              <a:t>marginalizovaná</a:t>
            </a:r>
            <a:r>
              <a:rPr lang="cs-CZ" dirty="0"/>
              <a:t> historie („</a:t>
            </a:r>
            <a:r>
              <a:rPr lang="cs-CZ" dirty="0" err="1"/>
              <a:t>Herstory</a:t>
            </a:r>
            <a:r>
              <a:rPr lang="cs-CZ" dirty="0"/>
              <a:t>“)</a:t>
            </a:r>
          </a:p>
        </p:txBody>
      </p:sp>
    </p:spTree>
    <p:extLst>
      <p:ext uri="{BB962C8B-B14F-4D97-AF65-F5344CB8AC3E}">
        <p14:creationId xmlns:p14="http://schemas.microsoft.com/office/powerpoint/2010/main" val="446701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CEA1765-11D8-7D44-AE45-3FEC8584F4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EF177AF-862F-894A-AA08-A4BD14A0E3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9914FC-F129-F740-B859-6A4623DB1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Spektakulární </a:t>
            </a:r>
            <a:r>
              <a:rPr lang="cs-CZ"/>
              <a:t>vista / </a:t>
            </a:r>
            <a:r>
              <a:rPr lang="cs-CZ" dirty="0"/>
              <a:t>Historický dekor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2737CF3-D9AB-C249-A014-0C74B416F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54544"/>
            <a:ext cx="8064900" cy="4139998"/>
          </a:xfrm>
        </p:spPr>
        <p:txBody>
          <a:bodyPr/>
          <a:lstStyle/>
          <a:p>
            <a:r>
              <a:rPr lang="cs-CZ" dirty="0"/>
              <a:t>Důraz na vizuální obrazové kvality (</a:t>
            </a:r>
            <a:r>
              <a:rPr lang="cs-CZ" dirty="0" err="1"/>
              <a:t>spectacle</a:t>
            </a:r>
            <a:r>
              <a:rPr lang="cs-CZ" dirty="0"/>
              <a:t> jako podívaná), ve filmech často najdeme kombinaci obou postupů!</a:t>
            </a:r>
          </a:p>
          <a:p>
            <a:r>
              <a:rPr lang="cs-CZ" dirty="0"/>
              <a:t>Vista je mnohem „bombastičtější“ – v závěru filmu nebo v příběhových uzlech</a:t>
            </a:r>
          </a:p>
          <a:p>
            <a:r>
              <a:rPr lang="cs-CZ" dirty="0"/>
              <a:t>Vista v historických filmech nepotlačuje vyprávění </a:t>
            </a:r>
          </a:p>
          <a:p>
            <a:r>
              <a:rPr lang="cs-CZ" dirty="0"/>
              <a:t>Makroměřítko (budoucnost, nadosobní)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84EDD3-4C97-9E46-A3A3-B8D426C0D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2" y="3529854"/>
            <a:ext cx="69088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56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CC09F0-3514-D54D-98EA-C0EC2E7236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470D08D-AE58-E144-B7B2-7B910B5B9D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2131938-43DE-5245-B5AC-F50E611B8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Spektakulární vista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0E646B4-BBAC-484D-B8EE-FA3B247B6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https://www.youtube.com/watch?v=qSEVyzKmlyU</a:t>
            </a:r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443234D-91D0-9D4A-B202-CB51E3BAF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516" y="24384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74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A9FA0C-7036-A544-9B4E-AB16DDB59E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C95F05-59B6-2E4C-8880-285462EA7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DBF5E1A-152D-2948-AD18-072A22F2C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Historický dekor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8484164-D557-9844-AD9B-183C239F6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Prostory paláců a zámožných domů &gt;&gt; mikroměřítko (detaily, předměty, barvy…)</a:t>
            </a:r>
          </a:p>
          <a:p>
            <a:r>
              <a:rPr lang="cs-CZ" dirty="0"/>
              <a:t>Nepotřebuje epické </a:t>
            </a:r>
            <a:r>
              <a:rPr lang="cs-CZ" dirty="0" err="1"/>
              <a:t>momentum</a:t>
            </a:r>
            <a:endParaRPr lang="cs-CZ" dirty="0"/>
          </a:p>
          <a:p>
            <a:endParaRPr lang="cs-CZ" dirty="0"/>
          </a:p>
        </p:txBody>
      </p:sp>
      <p:pic>
        <p:nvPicPr>
          <p:cNvPr id="7" name="Obrázek 6" descr="Obsah obrázku osoba, interiér&#10;&#10;Popis byl vytvořen automaticky">
            <a:extLst>
              <a:ext uri="{FF2B5EF4-FFF2-40B4-BE49-F238E27FC236}">
                <a16:creationId xmlns:a16="http://schemas.microsoft.com/office/drawing/2014/main" id="{BBEF7988-1CDF-3548-BCC4-4F8FB4C7F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800491"/>
            <a:ext cx="6304647" cy="337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3540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486</TotalTime>
  <Words>836</Words>
  <Application>Microsoft Macintosh PowerPoint</Application>
  <PresentationFormat>Předvádění na obrazovce (4:3)</PresentationFormat>
  <Paragraphs>96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Tahoma</vt:lpstr>
      <vt:lpstr>Wingdings</vt:lpstr>
      <vt:lpstr>Prezentace_MU_CZ</vt:lpstr>
      <vt:lpstr>Paměť a nostalgie v audiovizuálních průmyslech  FAVh033</vt:lpstr>
      <vt:lpstr>Prezentace aplikace PowerPoint</vt:lpstr>
      <vt:lpstr>Monumentalizace historie</vt:lpstr>
      <vt:lpstr>Prezentace aplikace PowerPoint</vt:lpstr>
      <vt:lpstr>Historický film </vt:lpstr>
      <vt:lpstr>Tři způsoby reprezentace historie</vt:lpstr>
      <vt:lpstr>Spektakulární vista / Historický dekor</vt:lpstr>
      <vt:lpstr>Spektakulární vista</vt:lpstr>
      <vt:lpstr>Historický dekor</vt:lpstr>
      <vt:lpstr>Historický dekor</vt:lpstr>
      <vt:lpstr>Svatý Václav (1930)</vt:lpstr>
      <vt:lpstr>Okolnosti příprav a výroby</vt:lpstr>
      <vt:lpstr>Filmový kurýr, 14. 4. 1928</vt:lpstr>
      <vt:lpstr>Přípravy a scenáristický proces</vt:lpstr>
      <vt:lpstr>Historická přesnost a věrnost</vt:lpstr>
      <vt:lpstr>Historická přesnost a věrnost</vt:lpstr>
      <vt:lpstr>Prezentace aplikace PowerPoint</vt:lpstr>
      <vt:lpstr>Propagace autenticity, řemeslnosti a profesionality</vt:lpstr>
      <vt:lpstr>Otázky?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Paměť a nostalgie v audiovizuálních průmyslech  FAVh033</dc:title>
  <dc:creator>Šárka Gmiterková</dc:creator>
  <cp:lastModifiedBy>Šárka Gmiterková</cp:lastModifiedBy>
  <cp:revision>13</cp:revision>
  <dcterms:created xsi:type="dcterms:W3CDTF">2021-03-23T10:18:03Z</dcterms:created>
  <dcterms:modified xsi:type="dcterms:W3CDTF">2021-03-24T18:55:25Z</dcterms:modified>
</cp:coreProperties>
</file>