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7. 4. 2021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62626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E9D2B-D724-774E-97A8-301B331F5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B2F4D-8770-2E49-A585-A111BEE38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2B21EE6-3696-7C4D-A1DD-8CB95C8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Politika X Romance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FCB0B6-0E3D-5740-8430-CE66B1F3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782618" cy="4139998"/>
          </a:xfrm>
        </p:spPr>
        <p:txBody>
          <a:bodyPr/>
          <a:lstStyle/>
          <a:p>
            <a:r>
              <a:rPr lang="cs-CZ" dirty="0"/>
              <a:t>Vedlejší postavy hlavně pro zdůraznění charakterových rysů hrdinů / hrdinek</a:t>
            </a:r>
          </a:p>
          <a:p>
            <a:endParaRPr lang="cs-CZ" dirty="0"/>
          </a:p>
          <a:p>
            <a:r>
              <a:rPr lang="cs-CZ" dirty="0"/>
              <a:t>Romantická linka je nutná jako protiváha k dramatickým událostem + pro polidštění hrdiny/hrdinky</a:t>
            </a:r>
          </a:p>
          <a:p>
            <a:endParaRPr lang="cs-CZ" dirty="0"/>
          </a:p>
        </p:txBody>
      </p:sp>
      <p:pic>
        <p:nvPicPr>
          <p:cNvPr id="8" name="Obrázek 7" descr="Obsah obrázku osoba, muž, stojící, dav&#10;&#10;Popis byl vytvořen automaticky">
            <a:extLst>
              <a:ext uri="{FF2B5EF4-FFF2-40B4-BE49-F238E27FC236}">
                <a16:creationId xmlns:a16="http://schemas.microsoft.com/office/drawing/2014/main" id="{9A7A6520-1F5A-7F49-9862-BF2CB06A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62" y="378000"/>
            <a:ext cx="3571638" cy="2372588"/>
          </a:xfrm>
          <a:prstGeom prst="rect">
            <a:avLst/>
          </a:prstGeom>
        </p:spPr>
      </p:pic>
      <p:pic>
        <p:nvPicPr>
          <p:cNvPr id="10" name="Obrázek 9" descr="Obsah obrázku osoba, interiér, dav&#10;&#10;Popis byl vytvořen automaticky">
            <a:extLst>
              <a:ext uri="{FF2B5EF4-FFF2-40B4-BE49-F238E27FC236}">
                <a16:creationId xmlns:a16="http://schemas.microsoft.com/office/drawing/2014/main" id="{A577AA1F-B73F-6946-92F2-7A695D5A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3081072"/>
            <a:ext cx="4429496" cy="2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E3A520-6C2A-3546-A50C-CEC42EF4F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3A6358-62A8-7A4E-B772-B3F899B0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B3AF7C0-25B3-3844-A863-617F911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Ujasněte si…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DBB0D1-457A-3543-9360-CD2B1E29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</a:t>
            </a:r>
            <a:r>
              <a:rPr lang="cs-CZ" b="1" dirty="0" err="1"/>
              <a:t>Milk</a:t>
            </a:r>
            <a:r>
              <a:rPr lang="cs-CZ" b="1" dirty="0"/>
              <a:t> splétá osobní (romantickou) linku a portrét jedné specifické komunity? Co je osobní a co politické?</a:t>
            </a:r>
          </a:p>
          <a:p>
            <a:endParaRPr lang="cs-CZ" b="1" dirty="0"/>
          </a:p>
          <a:p>
            <a:r>
              <a:rPr lang="cs-CZ" b="1" dirty="0"/>
              <a:t>Kdy se s postavou Harveyho Milka setkáváme? Jsme svědky formativního politického názoru? Jaká je jeho politická agenda?</a:t>
            </a:r>
          </a:p>
          <a:p>
            <a:endParaRPr lang="cs-CZ" b="1" dirty="0"/>
          </a:p>
          <a:p>
            <a:r>
              <a:rPr lang="cs-CZ" b="1" dirty="0"/>
              <a:t>Jak ve filmu </a:t>
            </a:r>
            <a:r>
              <a:rPr lang="cs-CZ" b="1" i="1" dirty="0" err="1"/>
              <a:t>Milk</a:t>
            </a:r>
            <a:r>
              <a:rPr lang="cs-CZ" b="1" dirty="0"/>
              <a:t> fungují vedlejší postavy?</a:t>
            </a:r>
          </a:p>
          <a:p>
            <a:pPr marL="540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CD700BD8-EE2A-1E47-B493-136B2B272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0126"/>
            <a:ext cx="8910122" cy="59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D18B61-28AA-7D4B-A66E-DA264ABA3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57ED31-516E-364A-A989-619BE9194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AC97D467-E95D-6245-98DB-567FEB8C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1341910"/>
            <a:ext cx="2545264" cy="3628819"/>
          </a:xfrm>
          <a:prstGeom prst="rect">
            <a:avLst/>
          </a:prstGeom>
        </p:spPr>
      </p:pic>
      <p:pic>
        <p:nvPicPr>
          <p:cNvPr id="9" name="Obrázek 8" descr="Obsah obrázku text, kniha, podepsat&#10;&#10;Popis byl vytvořen automaticky">
            <a:extLst>
              <a:ext uri="{FF2B5EF4-FFF2-40B4-BE49-F238E27FC236}">
                <a16:creationId xmlns:a16="http://schemas.microsoft.com/office/drawing/2014/main" id="{F86296FE-2DDC-BC42-9DD8-92639FA60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21" y="1341905"/>
            <a:ext cx="2487086" cy="3628819"/>
          </a:xfrm>
          <a:prstGeom prst="rect">
            <a:avLst/>
          </a:prstGeom>
        </p:spPr>
      </p:pic>
      <p:pic>
        <p:nvPicPr>
          <p:cNvPr id="11" name="Obrázek 10" descr="Obsah obrázku text, exteriér, kůň, nakreslené&#10;&#10;Popis byl vytvořen automaticky">
            <a:extLst>
              <a:ext uri="{FF2B5EF4-FFF2-40B4-BE49-F238E27FC236}">
                <a16:creationId xmlns:a16="http://schemas.microsoft.com/office/drawing/2014/main" id="{C4D6754B-2CCC-924D-80F1-2A4C413B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90" y="1341908"/>
            <a:ext cx="2721615" cy="36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04863C-12D7-2E44-905D-B43A0C010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402312-9337-4B4B-A3FB-6E9D67CDA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5FFB9B-A42C-7A46-B607-800FF592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Životopisný film / </a:t>
            </a:r>
            <a:r>
              <a:rPr lang="cs-CZ" dirty="0" err="1"/>
              <a:t>Biopic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C8203E-E883-A042-B490-26823176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46" y="1335744"/>
            <a:ext cx="6062681" cy="4139998"/>
          </a:xfrm>
        </p:spPr>
        <p:txBody>
          <a:bodyPr/>
          <a:lstStyle/>
          <a:p>
            <a:r>
              <a:rPr lang="cs-CZ" dirty="0" err="1"/>
              <a:t>Biopic</a:t>
            </a:r>
            <a:r>
              <a:rPr lang="cs-CZ" dirty="0"/>
              <a:t> = </a:t>
            </a:r>
            <a:r>
              <a:rPr lang="cs-CZ" dirty="0" err="1"/>
              <a:t>biografical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NE</a:t>
            </a:r>
            <a:r>
              <a:rPr lang="cs-CZ" dirty="0"/>
              <a:t> filmy pouze inspirované životem skutečných osobností / převaha fantazijních prvků / zastřená vyprávění o skutečných osobnostech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Biopic</a:t>
            </a:r>
            <a:r>
              <a:rPr lang="cs-CZ" dirty="0"/>
              <a:t> vypráví, ukazuje a oslavuje život svého subjektu, a to s cílem ukázat, objevit nebo zpochybnit jeho či její místo ve světě.“ (Dennis </a:t>
            </a:r>
            <a:r>
              <a:rPr lang="cs-CZ" dirty="0" err="1"/>
              <a:t>Bingham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Cyklický výskyt – hlavně klasické období, znovu od druhé poloviny 90.let &gt;&gt; silný nástup kultury celebrit jako důležitý faktor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199D30E-0BA4-564F-BAFB-1154E292B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66" y="198912"/>
            <a:ext cx="1976788" cy="2986084"/>
          </a:xfrm>
          <a:prstGeom prst="rect">
            <a:avLst/>
          </a:prstGeom>
        </p:spPr>
      </p:pic>
      <p:pic>
        <p:nvPicPr>
          <p:cNvPr id="9" name="Obrázek 8" descr="Obsah obrázku text, osoba, muž&#10;&#10;Popis byl vytvořen automaticky">
            <a:extLst>
              <a:ext uri="{FF2B5EF4-FFF2-40B4-BE49-F238E27FC236}">
                <a16:creationId xmlns:a16="http://schemas.microsoft.com/office/drawing/2014/main" id="{E4F1EDFB-58AD-FD43-94D9-0C347EDB4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77" y="3553691"/>
            <a:ext cx="2173566" cy="31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83C53F-39B8-6542-A6C8-55B88BF5B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A2A8B1-326A-684A-A8C4-9D85D29CA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A8030C-388D-134C-A2BB-03A4BB0C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Žánr? O kom?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3AAC79-509F-6F4A-A170-79EC2FE4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4491"/>
            <a:ext cx="6252686" cy="4139998"/>
          </a:xfrm>
        </p:spPr>
        <p:txBody>
          <a:bodyPr/>
          <a:lstStyle/>
          <a:p>
            <a:r>
              <a:rPr lang="cs-CZ" dirty="0"/>
              <a:t>Nemá ustálené konvence, nedává žádné indicie stran narace či stylu</a:t>
            </a:r>
          </a:p>
          <a:p>
            <a:endParaRPr lang="cs-CZ" dirty="0"/>
          </a:p>
          <a:p>
            <a:r>
              <a:rPr lang="cs-CZ" dirty="0"/>
              <a:t>Důsledně chronologické X </a:t>
            </a:r>
            <a:r>
              <a:rPr lang="cs-CZ" dirty="0" err="1"/>
              <a:t>flashbacky</a:t>
            </a:r>
            <a:r>
              <a:rPr lang="cs-CZ" dirty="0"/>
              <a:t> X životní oblouk X krátký výřez</a:t>
            </a:r>
          </a:p>
          <a:p>
            <a:endParaRPr lang="cs-CZ" dirty="0"/>
          </a:p>
          <a:p>
            <a:r>
              <a:rPr lang="cs-CZ" dirty="0"/>
              <a:t>Dramaturgické zhuštění nebo rozvolnění (různý poměr „bio“ a „pic“)</a:t>
            </a:r>
          </a:p>
          <a:p>
            <a:endParaRPr lang="cs-CZ" dirty="0"/>
          </a:p>
          <a:p>
            <a:r>
              <a:rPr lang="cs-CZ" dirty="0"/>
              <a:t>Faktografická přesnost jako důsledek </a:t>
            </a:r>
            <a:r>
              <a:rPr lang="cs-CZ" dirty="0" err="1"/>
              <a:t>paratextů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V klasickém období životopisy historických velikánů &gt;&gt; od pol. 90. let preference osudů 20.století (lidé obyčejní, nechvalně známí)</a:t>
            </a:r>
          </a:p>
          <a:p>
            <a:pPr marL="54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 descr="Obsah obrázku text, osoba, exteriér&#10;&#10;Popis byl vytvořen automaticky">
            <a:extLst>
              <a:ext uri="{FF2B5EF4-FFF2-40B4-BE49-F238E27FC236}">
                <a16:creationId xmlns:a16="http://schemas.microsoft.com/office/drawing/2014/main" id="{F18F75B5-51D4-FD49-8B04-25BD3A02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78" y="201881"/>
            <a:ext cx="1895747" cy="2808514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4CF3F8B-CCCB-1D4F-9ACE-2C7E29238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68" y="3123211"/>
            <a:ext cx="1752457" cy="26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9ABE7-1B17-8542-BFCC-8A22AF80C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2BD05E-0C06-344A-B0B2-4F1516181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E8029C-AFAD-DC42-A2AE-6681ECF4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Herecká příležitost?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2350-5E14-6648-9823-926E9B22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697018" cy="4139998"/>
          </a:xfrm>
        </p:spPr>
        <p:txBody>
          <a:bodyPr/>
          <a:lstStyle/>
          <a:p>
            <a:r>
              <a:rPr lang="cs-CZ" dirty="0"/>
              <a:t>Velmi ceněné herecké příležitosti – jako naprosté odevzdání se roli</a:t>
            </a:r>
          </a:p>
          <a:p>
            <a:endParaRPr lang="cs-CZ" dirty="0"/>
          </a:p>
          <a:p>
            <a:r>
              <a:rPr lang="cs-CZ" dirty="0"/>
              <a:t>X výhrady – pouhé mimikry, limitující masky</a:t>
            </a:r>
          </a:p>
          <a:p>
            <a:endParaRPr lang="cs-CZ" dirty="0"/>
          </a:p>
          <a:p>
            <a:r>
              <a:rPr lang="cs-CZ" dirty="0"/>
              <a:t>Možné rozklížení hvězdného obrazu a role</a:t>
            </a:r>
          </a:p>
          <a:p>
            <a:endParaRPr lang="cs-CZ" dirty="0"/>
          </a:p>
          <a:p>
            <a:r>
              <a:rPr lang="cs-CZ" dirty="0"/>
              <a:t>Chování určitých sociálních skupin redukované na vnější performanci?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CEBE8FD-42B8-7848-B55A-D3DC56A1C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99" y="165363"/>
            <a:ext cx="2064016" cy="3053278"/>
          </a:xfrm>
          <a:prstGeom prst="rect">
            <a:avLst/>
          </a:prstGeom>
        </p:spPr>
      </p:pic>
      <p:pic>
        <p:nvPicPr>
          <p:cNvPr id="9" name="Obrázek 8" descr="Obsah obrázku text, osoba, interiér, hudba&#10;&#10;Popis byl vytvořen automaticky">
            <a:extLst>
              <a:ext uri="{FF2B5EF4-FFF2-40B4-BE49-F238E27FC236}">
                <a16:creationId xmlns:a16="http://schemas.microsoft.com/office/drawing/2014/main" id="{52E2E935-45C2-1447-9C6A-DE294C77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88" y="214080"/>
            <a:ext cx="1779440" cy="227412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3B827BBE-B295-0042-9A80-263EC8154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37" y="3364610"/>
            <a:ext cx="3194259" cy="22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91F7EA-D4E6-C542-98B3-CF2219532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D2B7EC-D102-C84F-B003-807B8DB49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Obrázek 6" descr="Obsah obrázku text, interiér, zavřít&#10;&#10;Popis byl vytvořen automaticky">
            <a:extLst>
              <a:ext uri="{FF2B5EF4-FFF2-40B4-BE49-F238E27FC236}">
                <a16:creationId xmlns:a16="http://schemas.microsoft.com/office/drawing/2014/main" id="{57416FC6-2BB3-CE44-A672-F27FB538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95003"/>
            <a:ext cx="2493818" cy="3516731"/>
          </a:xfrm>
          <a:prstGeom prst="rect">
            <a:avLst/>
          </a:prstGeom>
        </p:spPr>
      </p:pic>
      <p:pic>
        <p:nvPicPr>
          <p:cNvPr id="9" name="Obrázek 8" descr="Obsah obrázku text, muž, osoba&#10;&#10;Popis byl vytvořen automaticky">
            <a:extLst>
              <a:ext uri="{FF2B5EF4-FFF2-40B4-BE49-F238E27FC236}">
                <a16:creationId xmlns:a16="http://schemas.microsoft.com/office/drawing/2014/main" id="{CF4B617B-85BA-914C-92A8-2898032D4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43" y="115118"/>
            <a:ext cx="2421610" cy="3429000"/>
          </a:xfrm>
          <a:prstGeom prst="rect">
            <a:avLst/>
          </a:prstGeom>
        </p:spPr>
      </p:pic>
      <p:pic>
        <p:nvPicPr>
          <p:cNvPr id="11" name="Obrázek 10" descr="Obsah obrázku text, nošení&#10;&#10;Popis byl vytvořen automaticky">
            <a:extLst>
              <a:ext uri="{FF2B5EF4-FFF2-40B4-BE49-F238E27FC236}">
                <a16:creationId xmlns:a16="http://schemas.microsoft.com/office/drawing/2014/main" id="{AF15A557-4D51-6F42-9CE4-E74F6862D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68" y="115118"/>
            <a:ext cx="2497679" cy="3516732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1FDFC6AE-A5BF-1748-B0BB-9394592F7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7" y="3764478"/>
            <a:ext cx="1926307" cy="2915392"/>
          </a:xfrm>
          <a:prstGeom prst="rect">
            <a:avLst/>
          </a:prstGeom>
        </p:spPr>
      </p:pic>
      <p:pic>
        <p:nvPicPr>
          <p:cNvPr id="15" name="Obrázek 14" descr="Obsah obrázku text, dav&#10;&#10;Popis byl vytvořen automaticky">
            <a:extLst>
              <a:ext uri="{FF2B5EF4-FFF2-40B4-BE49-F238E27FC236}">
                <a16:creationId xmlns:a16="http://schemas.microsoft.com/office/drawing/2014/main" id="{6F7C020D-656C-9144-B984-7E5DD14F6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43" y="3764477"/>
            <a:ext cx="1979455" cy="2915393"/>
          </a:xfrm>
          <a:prstGeom prst="rect">
            <a:avLst/>
          </a:prstGeom>
        </p:spPr>
      </p:pic>
      <p:pic>
        <p:nvPicPr>
          <p:cNvPr id="17" name="Obrázek 16" descr="Obsah obrázku text, příčesek&#10;&#10;Popis byl vytvořen automaticky">
            <a:extLst>
              <a:ext uri="{FF2B5EF4-FFF2-40B4-BE49-F238E27FC236}">
                <a16:creationId xmlns:a16="http://schemas.microsoft.com/office/drawing/2014/main" id="{C5C2396E-4125-D242-B75F-13A06263F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86" y="3764477"/>
            <a:ext cx="2024578" cy="29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A08760-EE93-E941-AF35-B917D2AFF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02E606-7C31-0049-9505-3F0170F52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E85B3-9BEF-7D43-A87C-5FC27D9E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Milk</a:t>
            </a:r>
            <a:r>
              <a:rPr lang="cs-CZ" dirty="0"/>
              <a:t> (USA 2008, r. </a:t>
            </a:r>
            <a:r>
              <a:rPr lang="cs-CZ" dirty="0" err="1"/>
              <a:t>Gus</a:t>
            </a:r>
            <a:r>
              <a:rPr lang="cs-CZ" dirty="0"/>
              <a:t> Van </a:t>
            </a:r>
            <a:r>
              <a:rPr lang="cs-CZ" dirty="0" err="1"/>
              <a:t>Sant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ABCDB7-7655-A549-A70B-B5EBF9B3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0645"/>
            <a:ext cx="5530294" cy="4139998"/>
          </a:xfrm>
        </p:spPr>
        <p:txBody>
          <a:bodyPr/>
          <a:lstStyle/>
          <a:p>
            <a:r>
              <a:rPr lang="cs-CZ" dirty="0"/>
              <a:t>Konvenční a zároveň neortodoxní </a:t>
            </a:r>
            <a:r>
              <a:rPr lang="cs-CZ" dirty="0" err="1"/>
              <a:t>biopic</a:t>
            </a:r>
            <a:r>
              <a:rPr lang="cs-CZ" dirty="0"/>
              <a:t> &gt;&gt; vypráví o výjimečném jedinci a/nebo o komunitě?</a:t>
            </a:r>
          </a:p>
          <a:p>
            <a:endParaRPr lang="cs-CZ" dirty="0"/>
          </a:p>
          <a:p>
            <a:r>
              <a:rPr lang="cs-CZ" dirty="0"/>
              <a:t>Nárůst LGBTQ </a:t>
            </a:r>
            <a:r>
              <a:rPr lang="cs-CZ" dirty="0" err="1"/>
              <a:t>biopiců</a:t>
            </a:r>
            <a:r>
              <a:rPr lang="cs-CZ" dirty="0"/>
              <a:t> od poloviny 90. let &gt;&gt; dramatická vyprávění o bojích za lidská práva a proti předsudkům (X chybí happy endy, každodennost) + příběhy komplikovaných LGBTQ jedinců (</a:t>
            </a:r>
            <a:r>
              <a:rPr lang="cs-CZ" i="1" dirty="0"/>
              <a:t>Zrůda, </a:t>
            </a:r>
            <a:r>
              <a:rPr lang="cs-CZ" i="1" dirty="0" err="1"/>
              <a:t>Swoon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Kritické hlasy zevnitř komunity (redukovaný, </a:t>
            </a:r>
            <a:r>
              <a:rPr lang="cs-CZ" dirty="0" err="1"/>
              <a:t>desexualizovaný</a:t>
            </a:r>
            <a:r>
              <a:rPr lang="cs-CZ" dirty="0"/>
              <a:t> Harvey </a:t>
            </a:r>
            <a:r>
              <a:rPr lang="cs-CZ" dirty="0" err="1"/>
              <a:t>Milk</a:t>
            </a:r>
            <a:r>
              <a:rPr lang="cs-CZ" dirty="0"/>
              <a:t>) X film pro široké publikum</a:t>
            </a:r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D0D71C5D-512D-444D-B182-6CF1788A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95" y="165252"/>
            <a:ext cx="1999214" cy="2957417"/>
          </a:xfrm>
          <a:prstGeom prst="rect">
            <a:avLst/>
          </a:prstGeom>
        </p:spPr>
      </p:pic>
      <p:pic>
        <p:nvPicPr>
          <p:cNvPr id="9" name="Obrázek 8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57C19EB6-FEAF-684A-B2F9-4DDC31475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42" y="3279454"/>
            <a:ext cx="2634867" cy="26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CECDA9-E703-F44A-8AAA-0EE05DF70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9033CD-C70D-2F47-9C3C-BD73C7BFF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10" name="Zástupný obsah 9" descr="Obsah obrázku text, osoba, lidé, podepsat&#10;&#10;Popis byl vytvořen automaticky">
            <a:extLst>
              <a:ext uri="{FF2B5EF4-FFF2-40B4-BE49-F238E27FC236}">
                <a16:creationId xmlns:a16="http://schemas.microsoft.com/office/drawing/2014/main" id="{EE05BC83-7C6C-3B47-94BB-B2EE17C93F0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42156"/>
            <a:ext cx="8064500" cy="5040312"/>
          </a:xfrm>
        </p:spPr>
      </p:pic>
    </p:spTree>
    <p:extLst>
      <p:ext uri="{BB962C8B-B14F-4D97-AF65-F5344CB8AC3E}">
        <p14:creationId xmlns:p14="http://schemas.microsoft.com/office/powerpoint/2010/main" val="307083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1F8554-79A0-BE4D-A2BB-A2E21086FE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5349DF-5E4D-BF4D-93F5-A2D8854F9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Zástupný obsah 5" descr="Obsah obrázku text, osoba, dav, lidé&#10;&#10;Popis byl vytvořen automaticky">
            <a:extLst>
              <a:ext uri="{FF2B5EF4-FFF2-40B4-BE49-F238E27FC236}">
                <a16:creationId xmlns:a16="http://schemas.microsoft.com/office/drawing/2014/main" id="{E877185A-06D1-3D46-8B56-7E85FC1E076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42156"/>
            <a:ext cx="8064500" cy="5040312"/>
          </a:xfrm>
        </p:spPr>
      </p:pic>
    </p:spTree>
    <p:extLst>
      <p:ext uri="{BB962C8B-B14F-4D97-AF65-F5344CB8AC3E}">
        <p14:creationId xmlns:p14="http://schemas.microsoft.com/office/powerpoint/2010/main" val="39615119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701</TotalTime>
  <Words>398</Words>
  <Application>Microsoft Macintosh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Životopisný film / Biopic</vt:lpstr>
      <vt:lpstr>Žánr? O kom?</vt:lpstr>
      <vt:lpstr>Herecká příležitost?</vt:lpstr>
      <vt:lpstr>Prezentace aplikace PowerPoint</vt:lpstr>
      <vt:lpstr>Milk (USA 2008, r. Gus Van Sant)</vt:lpstr>
      <vt:lpstr>Prezentace aplikace PowerPoint</vt:lpstr>
      <vt:lpstr>Prezentace aplikace PowerPoint</vt:lpstr>
      <vt:lpstr>Politika X Romance</vt:lpstr>
      <vt:lpstr>Ujasněte si…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10</cp:revision>
  <dcterms:created xsi:type="dcterms:W3CDTF">2021-04-06T19:06:51Z</dcterms:created>
  <dcterms:modified xsi:type="dcterms:W3CDTF">2021-04-07T06:48:36Z</dcterms:modified>
</cp:coreProperties>
</file>