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1" r:id="rId4"/>
    <p:sldId id="259" r:id="rId5"/>
    <p:sldId id="262" r:id="rId6"/>
    <p:sldId id="263" r:id="rId7"/>
    <p:sldId id="260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67" autoAdjust="0"/>
    <p:restoredTop sz="96270" autoAdjust="0"/>
  </p:normalViewPr>
  <p:slideViewPr>
    <p:cSldViewPr snapToGrid="0">
      <p:cViewPr varScale="1">
        <p:scale>
          <a:sx n="116" d="100"/>
          <a:sy n="116" d="100"/>
        </p:scale>
        <p:origin x="1160" y="1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399492"/>
          </a:xfrm>
        </p:spPr>
        <p:txBody>
          <a:bodyPr/>
          <a:lstStyle/>
          <a:p>
            <a:pPr algn="ctr"/>
            <a:r>
              <a:rPr lang="cs-CZ" sz="3600" dirty="0"/>
              <a:t>Paměť a nostalgie v audiovizuálních průmyslech </a:t>
            </a:r>
            <a:br>
              <a:rPr lang="cs-CZ" dirty="0"/>
            </a:br>
            <a:r>
              <a:rPr lang="cs-CZ" sz="2400" dirty="0"/>
              <a:t>FAVh033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769547"/>
            <a:ext cx="8521200" cy="698497"/>
          </a:xfrm>
        </p:spPr>
        <p:txBody>
          <a:bodyPr/>
          <a:lstStyle/>
          <a:p>
            <a:pPr algn="ctr"/>
            <a:r>
              <a:rPr lang="cs-CZ" sz="2800" dirty="0"/>
              <a:t>21. 4. 2021</a:t>
            </a:r>
          </a:p>
          <a:p>
            <a:pPr algn="ctr"/>
            <a:r>
              <a:rPr lang="cs-CZ" sz="2000" dirty="0"/>
              <a:t>Mgr. Šárka </a:t>
            </a:r>
            <a:r>
              <a:rPr lang="cs-CZ" sz="2000" dirty="0" err="1"/>
              <a:t>Gmiterková</a:t>
            </a:r>
            <a:r>
              <a:rPr lang="cs-CZ" sz="2000" dirty="0"/>
              <a:t>, </a:t>
            </a:r>
            <a:r>
              <a:rPr lang="cs-CZ" sz="2000" dirty="0" err="1"/>
              <a:t>Ph</a:t>
            </a:r>
            <a:r>
              <a:rPr lang="cs-CZ" sz="2000" dirty="0"/>
              <a:t>. D. </a:t>
            </a:r>
          </a:p>
        </p:txBody>
      </p:sp>
    </p:spTree>
    <p:extLst>
      <p:ext uri="{BB962C8B-B14F-4D97-AF65-F5344CB8AC3E}">
        <p14:creationId xmlns:p14="http://schemas.microsoft.com/office/powerpoint/2010/main" val="404062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7E7C9F-6F6C-B24A-9E0A-44C4A57BD3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61210F-76ED-444B-AAE0-669ABEA21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DC81CB-6497-2A47-89B7-D37593493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Ostalgie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63CB4B-54E0-B444-8FE6-1A902BC8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5552042" cy="4139998"/>
          </a:xfrm>
        </p:spPr>
        <p:txBody>
          <a:bodyPr/>
          <a:lstStyle/>
          <a:p>
            <a:r>
              <a:rPr lang="cs-CZ" dirty="0"/>
              <a:t>Negativní konotace socialistického kýče</a:t>
            </a:r>
          </a:p>
          <a:p>
            <a:r>
              <a:rPr lang="cs-CZ" dirty="0"/>
              <a:t>V německém kontextu je vyjádřením pocitu sociální a fyzické dislokace řady bývalých východních Němců &gt;&gt; deziluze z procesu sjednocení</a:t>
            </a:r>
          </a:p>
          <a:p>
            <a:r>
              <a:rPr lang="cs-CZ" dirty="0"/>
              <a:t>Nová německá sjednocená identita není uzavřená a hotová, ale jde o stále otevřený proces </a:t>
            </a:r>
          </a:p>
          <a:p>
            <a:r>
              <a:rPr lang="cs-CZ" dirty="0"/>
              <a:t>Snaha ukázat dětství a dospívání ve východním Německu jako něco normálního je samo o sobě politickým gestem</a:t>
            </a:r>
          </a:p>
        </p:txBody>
      </p:sp>
      <p:pic>
        <p:nvPicPr>
          <p:cNvPr id="7" name="Obrázek 6" descr="Obsah obrázku text, podepsat&#10;&#10;Popis byl vytvořen automaticky">
            <a:extLst>
              <a:ext uri="{FF2B5EF4-FFF2-40B4-BE49-F238E27FC236}">
                <a16:creationId xmlns:a16="http://schemas.microsoft.com/office/drawing/2014/main" id="{9B89E8C9-030E-BA45-9C6E-2E9FE7B46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96" y="945788"/>
            <a:ext cx="2600695" cy="434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71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EA6746-2B5A-0A4A-99DB-B44663BEA2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6BB5BA-55F6-1341-B57D-72B9712805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981155-921F-6940-ACB8-154575F9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Good</a:t>
            </a:r>
            <a:r>
              <a:rPr lang="cs-CZ" i="1" dirty="0"/>
              <a:t> </a:t>
            </a:r>
            <a:r>
              <a:rPr lang="cs-CZ" i="1" dirty="0" err="1"/>
              <a:t>Bye</a:t>
            </a:r>
            <a:r>
              <a:rPr lang="cs-CZ" i="1" dirty="0"/>
              <a:t>, Lenin! </a:t>
            </a:r>
            <a:r>
              <a:rPr lang="cs-CZ" dirty="0"/>
              <a:t>(2003, r. Wolfgang </a:t>
            </a:r>
            <a:r>
              <a:rPr lang="cs-CZ" dirty="0" err="1"/>
              <a:t>Becker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4CAE5-BEDD-1A44-B762-6D13D1AF7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5409538" cy="4139998"/>
          </a:xfrm>
        </p:spPr>
        <p:txBody>
          <a:bodyPr/>
          <a:lstStyle/>
          <a:p>
            <a:r>
              <a:rPr lang="cs-CZ" dirty="0"/>
              <a:t>Vrchol </a:t>
            </a:r>
            <a:r>
              <a:rPr lang="cs-CZ" dirty="0" err="1"/>
              <a:t>ostalgické</a:t>
            </a:r>
            <a:r>
              <a:rPr lang="cs-CZ" dirty="0"/>
              <a:t> vlny</a:t>
            </a:r>
          </a:p>
          <a:p>
            <a:r>
              <a:rPr lang="cs-CZ" dirty="0"/>
              <a:t>Příběh mladíka Alexe a jeho sestry </a:t>
            </a:r>
            <a:r>
              <a:rPr lang="cs-CZ" dirty="0" err="1"/>
              <a:t>Ariane</a:t>
            </a:r>
            <a:r>
              <a:rPr lang="cs-CZ" dirty="0"/>
              <a:t>, kteří se starají o matku Christiane. Ta upadne do </a:t>
            </a:r>
            <a:r>
              <a:rPr lang="cs-CZ" dirty="0" err="1"/>
              <a:t>komatu</a:t>
            </a:r>
            <a:r>
              <a:rPr lang="cs-CZ" dirty="0"/>
              <a:t> těsně před pádem režimu a probudí se o osm měsíců později.</a:t>
            </a:r>
          </a:p>
          <a:p>
            <a:r>
              <a:rPr lang="cs-CZ" dirty="0"/>
              <a:t>Alex jako archeolog, který pátrá po předmětech bývalého režimu</a:t>
            </a:r>
          </a:p>
          <a:p>
            <a:r>
              <a:rPr lang="cs-CZ" dirty="0"/>
              <a:t>Pro matku vytvořil </a:t>
            </a:r>
            <a:r>
              <a:rPr lang="cs-CZ" b="1" dirty="0"/>
              <a:t>vlastní nostalgickou verzi pozdního socialismu, která nemá s realitou nic společného &gt;&gt; </a:t>
            </a:r>
            <a:r>
              <a:rPr lang="cs-CZ" b="1" dirty="0" err="1"/>
              <a:t>sebereflexivní</a:t>
            </a:r>
            <a:r>
              <a:rPr lang="cs-CZ" b="1" dirty="0"/>
              <a:t> gesto</a:t>
            </a:r>
          </a:p>
          <a:p>
            <a:r>
              <a:rPr lang="cs-CZ" dirty="0"/>
              <a:t>Pouhé rodinné drama?</a:t>
            </a:r>
          </a:p>
          <a:p>
            <a:endParaRPr lang="cs-CZ" dirty="0"/>
          </a:p>
        </p:txBody>
      </p:sp>
      <p:pic>
        <p:nvPicPr>
          <p:cNvPr id="7" name="Obrázek 6" descr="Obsah obrázku text, noviny&#10;&#10;Popis byl vytvořen automaticky">
            <a:extLst>
              <a:ext uri="{FF2B5EF4-FFF2-40B4-BE49-F238E27FC236}">
                <a16:creationId xmlns:a16="http://schemas.microsoft.com/office/drawing/2014/main" id="{FBF5A6CB-5A5E-9042-A526-68DE53CAC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90" y="1618306"/>
            <a:ext cx="2909455" cy="42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63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F4DFEE-4CDD-9140-A23B-A46956127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66C55E-D815-A041-9E0C-F540492325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A48934FD-A6AC-D444-B4E0-8C76AECC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</a:t>
            </a:r>
            <a:r>
              <a:rPr lang="cs-CZ" dirty="0" err="1"/>
              <a:t>ostalgické</a:t>
            </a:r>
            <a:r>
              <a:rPr lang="cs-CZ" dirty="0"/>
              <a:t> </a:t>
            </a:r>
            <a:r>
              <a:rPr lang="cs-CZ" dirty="0" err="1"/>
              <a:t>přebarvenosti</a:t>
            </a:r>
            <a:r>
              <a:rPr lang="cs-CZ" dirty="0"/>
              <a:t>?</a:t>
            </a:r>
            <a:br>
              <a:rPr lang="cs-CZ" dirty="0"/>
            </a:br>
            <a:endParaRPr lang="cs-CZ" dirty="0"/>
          </a:p>
        </p:txBody>
      </p:sp>
      <p:pic>
        <p:nvPicPr>
          <p:cNvPr id="15" name="Zástupný obsah 14" descr="Obsah obrázku text, noviny&#10;&#10;Popis byl vytvořen automaticky">
            <a:extLst>
              <a:ext uri="{FF2B5EF4-FFF2-40B4-BE49-F238E27FC236}">
                <a16:creationId xmlns:a16="http://schemas.microsoft.com/office/drawing/2014/main" id="{C54156A6-5EC2-E14B-89FA-4F8C6A958D4F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52" y="1701800"/>
            <a:ext cx="3102970" cy="4140200"/>
          </a:xfrm>
        </p:spPr>
      </p:pic>
      <p:pic>
        <p:nvPicPr>
          <p:cNvPr id="17" name="Zástupný obsah 16" descr="Obsah obrázku text, strom, osoba, exteriér&#10;&#10;Popis byl vytvořen automaticky">
            <a:extLst>
              <a:ext uri="{FF2B5EF4-FFF2-40B4-BE49-F238E27FC236}">
                <a16:creationId xmlns:a16="http://schemas.microsoft.com/office/drawing/2014/main" id="{69ADB7D2-B12E-244D-9F24-DAF179806999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33" y="1701800"/>
            <a:ext cx="2795071" cy="4140200"/>
          </a:xfrm>
        </p:spPr>
      </p:pic>
    </p:spTree>
    <p:extLst>
      <p:ext uri="{BB962C8B-B14F-4D97-AF65-F5344CB8AC3E}">
        <p14:creationId xmlns:p14="http://schemas.microsoft.com/office/powerpoint/2010/main" val="264559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EE7D6D-9122-E240-A4D2-F725134C27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BBAEF6-8840-E342-B614-EB27D8DB73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7" name="Obrázek 6" descr="Obsah obrázku text, interiér&#10;&#10;Popis byl vytvořen automaticky">
            <a:extLst>
              <a:ext uri="{FF2B5EF4-FFF2-40B4-BE49-F238E27FC236}">
                <a16:creationId xmlns:a16="http://schemas.microsoft.com/office/drawing/2014/main" id="{FD7AD0F6-652C-B146-926F-4722F519C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95" y="532379"/>
            <a:ext cx="3302653" cy="4728389"/>
          </a:xfrm>
          <a:prstGeom prst="rect">
            <a:avLst/>
          </a:prstGeom>
        </p:spPr>
      </p:pic>
      <p:pic>
        <p:nvPicPr>
          <p:cNvPr id="9" name="Obrázek 8" descr="Obsah obrázku text, tmavé&#10;&#10;Popis byl vytvořen automaticky">
            <a:extLst>
              <a:ext uri="{FF2B5EF4-FFF2-40B4-BE49-F238E27FC236}">
                <a16:creationId xmlns:a16="http://schemas.microsoft.com/office/drawing/2014/main" id="{C47C012E-447F-7D43-99B8-825C2F2A7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2" y="210806"/>
            <a:ext cx="4112514" cy="56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9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34E0B0-4A44-4D4B-AE37-9302406903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D532EF-B302-5147-BB9D-2240386435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8602B6C-6E36-464D-8C73-CE45EEDB4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18" y="242371"/>
            <a:ext cx="3667258" cy="55008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90BFFA8-F7F1-0844-8B76-15522D6977CF}"/>
              </a:ext>
            </a:extLst>
          </p:cNvPr>
          <p:cNvSpPr txBox="1"/>
          <p:nvPr/>
        </p:nvSpPr>
        <p:spPr>
          <a:xfrm>
            <a:off x="319483" y="1244907"/>
            <a:ext cx="447109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tx2"/>
                </a:solidFill>
                <a:latin typeface="+mn-lt"/>
              </a:rPr>
              <a:t>Historie/Paměť/Nostalgie</a:t>
            </a:r>
          </a:p>
          <a:p>
            <a:endParaRPr lang="cs-CZ" sz="2800" dirty="0">
              <a:latin typeface="+mn-lt"/>
            </a:endParaRPr>
          </a:p>
          <a:p>
            <a:pPr algn="ctr"/>
            <a:r>
              <a:rPr lang="cs-CZ" sz="2000" dirty="0">
                <a:solidFill>
                  <a:schemeClr val="tx2"/>
                </a:solidFill>
                <a:latin typeface="+mn-lt"/>
              </a:rPr>
              <a:t>P</a:t>
            </a:r>
            <a:r>
              <a:rPr lang="cs-CZ" sz="2000" dirty="0">
                <a:solidFill>
                  <a:schemeClr val="tx2"/>
                </a:solidFill>
              </a:rPr>
              <a:t>okud historii budeme </a:t>
            </a:r>
          </a:p>
          <a:p>
            <a:pPr algn="ctr"/>
            <a:r>
              <a:rPr lang="cs-CZ" sz="2000" dirty="0">
                <a:solidFill>
                  <a:schemeClr val="tx2"/>
                </a:solidFill>
              </a:rPr>
              <a:t>vnímat jako něco objektivně </a:t>
            </a:r>
          </a:p>
          <a:p>
            <a:pPr algn="ctr"/>
            <a:r>
              <a:rPr lang="cs-CZ" sz="2000" dirty="0">
                <a:solidFill>
                  <a:schemeClr val="tx2"/>
                </a:solidFill>
              </a:rPr>
              <a:t>spolehlivého, distancovaného, </a:t>
            </a:r>
          </a:p>
          <a:p>
            <a:pPr algn="ctr"/>
            <a:r>
              <a:rPr lang="cs-CZ" sz="2000" dirty="0">
                <a:solidFill>
                  <a:schemeClr val="tx2"/>
                </a:solidFill>
              </a:rPr>
              <a:t>pak nostalgie je opačný </a:t>
            </a:r>
          </a:p>
          <a:p>
            <a:pPr algn="ctr"/>
            <a:r>
              <a:rPr lang="cs-CZ" sz="2000" dirty="0">
                <a:solidFill>
                  <a:schemeClr val="tx2"/>
                </a:solidFill>
              </a:rPr>
              <a:t>extrém – sladkobolné ohlížení </a:t>
            </a:r>
          </a:p>
          <a:p>
            <a:pPr algn="ctr"/>
            <a:r>
              <a:rPr lang="cs-CZ" sz="2000" dirty="0">
                <a:solidFill>
                  <a:schemeClr val="tx2"/>
                </a:solidFill>
              </a:rPr>
              <a:t>se do minulosti.   </a:t>
            </a:r>
            <a:endParaRPr lang="cs-CZ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414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FFFDDC-98A9-9949-9075-D560B5B9F4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F211E1-C773-C34B-A6F4-2A1EF5FB0C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1023E0-F017-B74E-840E-A8F99EC2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Nostalgie jako součást postmoderny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6C3B22-BECC-8D43-981A-BA52206BB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Postmoderní společnost jako společnost </a:t>
            </a:r>
            <a:r>
              <a:rPr lang="cs-CZ" b="1" dirty="0" err="1"/>
              <a:t>spektáklu</a:t>
            </a:r>
            <a:r>
              <a:rPr lang="cs-CZ" b="1" dirty="0"/>
              <a:t> </a:t>
            </a:r>
          </a:p>
          <a:p>
            <a:endParaRPr lang="cs-CZ" b="1" dirty="0"/>
          </a:p>
          <a:p>
            <a:r>
              <a:rPr lang="cs-CZ" b="1" dirty="0"/>
              <a:t>Postmoderní kultura jako sled obrazů, povrchů a jejich následných citací X absence pevného jádra a podstaty + absence hloubky</a:t>
            </a:r>
          </a:p>
          <a:p>
            <a:endParaRPr lang="cs-CZ" b="1" dirty="0"/>
          </a:p>
          <a:p>
            <a:r>
              <a:rPr lang="cs-CZ" b="1" dirty="0"/>
              <a:t>podezíravost vůči vizualitě a síle obrazů? </a:t>
            </a:r>
          </a:p>
          <a:p>
            <a:endParaRPr lang="cs-CZ" b="1" dirty="0"/>
          </a:p>
          <a:p>
            <a:r>
              <a:rPr lang="cs-CZ" b="1" dirty="0"/>
              <a:t>Ceněným rysem postmoderních děl je jejich heterogenita</a:t>
            </a:r>
          </a:p>
          <a:p>
            <a:pPr marL="54000" indent="0">
              <a:buNone/>
            </a:pPr>
            <a:endParaRPr lang="cs-CZ" b="1" dirty="0"/>
          </a:p>
          <a:p>
            <a:r>
              <a:rPr lang="cs-CZ" b="1" dirty="0"/>
              <a:t>postmoderní společnost je zbavená vší historicity, vše je redukováno jen na obrazy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308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DA2C2C-F608-D341-9511-C108100D4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C15CBB-9CCD-DC4A-ADD3-AE59A0F817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22BB2B7-B947-6F40-8C62-18A5F6989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41" y="179239"/>
            <a:ext cx="4755078" cy="2579711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26B97A23-C5A2-BD44-85B0-D4DB68B9A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0" y="737379"/>
            <a:ext cx="3194312" cy="449481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3D3E8B7-5BF3-2344-9FED-7D8046852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41" y="2984784"/>
            <a:ext cx="4755078" cy="261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D655E1-BC87-4A4B-9439-2C2AAEE96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1FBD42-3A19-F942-BAAF-941F94A6B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3B93A1-27CA-7C4F-8787-13BC221A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46867"/>
            <a:ext cx="8064900" cy="451576"/>
          </a:xfrm>
        </p:spPr>
        <p:txBody>
          <a:bodyPr/>
          <a:lstStyle/>
          <a:p>
            <a:r>
              <a:rPr lang="cs-CZ" dirty="0"/>
              <a:t>Osmdesátá léta VS Osmdesátky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80C0BEC-6E58-DD4F-9C4C-07E2647B5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44" y="1252618"/>
            <a:ext cx="8651499" cy="4139998"/>
          </a:xfrm>
        </p:spPr>
        <p:txBody>
          <a:bodyPr/>
          <a:lstStyle/>
          <a:p>
            <a:r>
              <a:rPr lang="cs-CZ" dirty="0"/>
              <a:t>Nostalgické návraty formou stereotypů, zažitých představ a evokace pocitů; intertextualita 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Dějiny v performativním, subjektivním rozměru, zpochybnění lineární historie i pokroku jako takového &gt;&gt; </a:t>
            </a:r>
            <a:r>
              <a:rPr lang="cs-CZ" b="1" dirty="0"/>
              <a:t>ztracený ideál, který se už nikdy nevrátí a zpřístupní se pouze pomocí obrazů, předmětů nebo performance uplynulé éry </a:t>
            </a:r>
          </a:p>
          <a:p>
            <a:pPr marL="54000" indent="0">
              <a:buNone/>
            </a:pPr>
            <a:endParaRPr lang="cs-CZ" b="1" dirty="0"/>
          </a:p>
          <a:p>
            <a:r>
              <a:rPr lang="cs-CZ" dirty="0"/>
              <a:t>únik do celistvých a přehledných světů minulosti před chaotickou a neuspokojivou přítomností &gt;&gt; </a:t>
            </a:r>
            <a:r>
              <a:rPr lang="cs-CZ" b="1" dirty="0"/>
              <a:t>jako rezignace na přítomnost nebo kritický dialog se současností?</a:t>
            </a:r>
          </a:p>
          <a:p>
            <a:endParaRPr lang="cs-CZ" dirty="0"/>
          </a:p>
        </p:txBody>
      </p:sp>
      <p:pic>
        <p:nvPicPr>
          <p:cNvPr id="7" name="Obrázek 6" descr="Obsah obrázku osoba, dívka&#10;&#10;Popis byl vytvořen automaticky">
            <a:extLst>
              <a:ext uri="{FF2B5EF4-FFF2-40B4-BE49-F238E27FC236}">
                <a16:creationId xmlns:a16="http://schemas.microsoft.com/office/drawing/2014/main" id="{0FB38F55-FA7A-DA48-AA58-4411C9270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6" y="5059526"/>
            <a:ext cx="3730837" cy="155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958F51-2009-514E-965D-19FE2B71CA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E52725-FC7F-E144-88CF-0DCA64F71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28CBCA-1202-BB49-B5E5-257DAA7F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Frederic</a:t>
            </a:r>
            <a:r>
              <a:rPr lang="cs-CZ" dirty="0"/>
              <a:t> </a:t>
            </a:r>
            <a:r>
              <a:rPr lang="cs-CZ" dirty="0" err="1"/>
              <a:t>Jameson</a:t>
            </a:r>
            <a:r>
              <a:rPr lang="cs-CZ" dirty="0"/>
              <a:t> o nostalgii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91CA1A-6CE7-2146-9C38-CAB256D00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„Historicita totiž není ani reprezentací minulosti, ani reprezentací budoucnosti: můžeme ji definovat především jako vnímání přítomnosti coby minulosti, tj. jako takový vztah k přítomnosti, který ji zcizuje a umožňuje nám zaujmout takový odstup od bezprostřední skutečnosti, jenž je pak charakterizován jako historická perspektiva.“ (s. 345)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„Klasický nostalgický film, který přítomnost obchází, svůj nedostatek historičnosti vyjadřuje tím, že se v hypnotické fascinaci noří do velkolepých obrazů minulosti jednotlivých generací.“ </a:t>
            </a:r>
          </a:p>
          <a:p>
            <a:pPr marL="54000" indent="0">
              <a:buNone/>
            </a:pPr>
            <a:r>
              <a:rPr lang="cs-CZ" dirty="0"/>
              <a:t>   (s. 360)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5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71DA4C-A7BA-FA46-8340-5B9D4A2E97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BF0206-E61E-9A49-ABF2-26F7B6521B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F6223C-7CF0-7648-A506-B513C81A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Ostalgie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5959EB-7E1F-F543-8C12-93653B062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67" y="2119513"/>
            <a:ext cx="6110182" cy="4139998"/>
          </a:xfrm>
        </p:spPr>
        <p:txBody>
          <a:bodyPr/>
          <a:lstStyle/>
          <a:p>
            <a:r>
              <a:rPr lang="cs-CZ" dirty="0"/>
              <a:t>Nostalgická vlna v zemích bývalého východního bloku, která se smířlivě ohlíží za érou socialismu</a:t>
            </a:r>
          </a:p>
          <a:p>
            <a:r>
              <a:rPr lang="cs-CZ" dirty="0"/>
              <a:t>Původ v Německu, kombinace nostalgie a německého slova „</a:t>
            </a:r>
            <a:r>
              <a:rPr lang="cs-CZ" dirty="0" err="1"/>
              <a:t>Ost</a:t>
            </a:r>
            <a:r>
              <a:rPr lang="cs-CZ" dirty="0"/>
              <a:t>“ – východ. </a:t>
            </a:r>
          </a:p>
          <a:p>
            <a:r>
              <a:rPr lang="cs-CZ" dirty="0"/>
              <a:t>V různých zemích má různé podoby (Polsko víc camp, v Německu komerční aspekt, v Rusku posvěceno státními strukturami)</a:t>
            </a:r>
          </a:p>
          <a:p>
            <a:r>
              <a:rPr lang="cs-CZ" dirty="0"/>
              <a:t>U nás od druhé poloviny 90. let &gt;&gt; filmy Jana Hřebejka a Petra Jarchovského, seriál </a:t>
            </a:r>
            <a:r>
              <a:rPr lang="cs-CZ" i="1" dirty="0"/>
              <a:t>Vyprávěj</a:t>
            </a:r>
            <a:r>
              <a:rPr lang="cs-CZ" dirty="0"/>
              <a:t>, pořad </a:t>
            </a:r>
            <a:r>
              <a:rPr lang="cs-CZ" i="1" dirty="0"/>
              <a:t>Retro</a:t>
            </a:r>
            <a:r>
              <a:rPr lang="cs-CZ" dirty="0"/>
              <a:t>, soutěž </a:t>
            </a:r>
            <a:r>
              <a:rPr lang="cs-CZ" i="1" dirty="0"/>
              <a:t>Tenkrát na východě </a:t>
            </a:r>
            <a:r>
              <a:rPr lang="cs-CZ" dirty="0"/>
              <a:t>+ opětovné uvedení </a:t>
            </a:r>
            <a:r>
              <a:rPr lang="cs-CZ" dirty="0" err="1"/>
              <a:t>tv</a:t>
            </a:r>
            <a:r>
              <a:rPr lang="cs-CZ" dirty="0"/>
              <a:t> seriálů ze 70.let) 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546DA02-35C3-124A-B773-59A2102F8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16" y="237880"/>
            <a:ext cx="3795187" cy="1809039"/>
          </a:xfrm>
          <a:prstGeom prst="rect">
            <a:avLst/>
          </a:prstGeom>
        </p:spPr>
      </p:pic>
      <p:pic>
        <p:nvPicPr>
          <p:cNvPr id="9" name="Obrázek 8" descr="Obsah obrázku text, podepsat, oranžová&#10;&#10;Popis byl vytvořen automaticky">
            <a:extLst>
              <a:ext uri="{FF2B5EF4-FFF2-40B4-BE49-F238E27FC236}">
                <a16:creationId xmlns:a16="http://schemas.microsoft.com/office/drawing/2014/main" id="{F5247E23-529E-FB4E-ABCD-5FE23DD2F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59" y="2994856"/>
            <a:ext cx="2517844" cy="25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BC8BFC-B1BD-1B4A-80F6-BE2146FEF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5D6C3B-D6D2-384C-AE00-B5E9C1670B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7" name="Obrázek 6" descr="Obsah obrázku text, osoba&#10;&#10;Popis byl vytvořen automaticky">
            <a:extLst>
              <a:ext uri="{FF2B5EF4-FFF2-40B4-BE49-F238E27FC236}">
                <a16:creationId xmlns:a16="http://schemas.microsoft.com/office/drawing/2014/main" id="{C9F1F57C-9A7B-3C4C-847B-91B56D268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1" y="247898"/>
            <a:ext cx="4358244" cy="2451512"/>
          </a:xfrm>
          <a:prstGeom prst="rect">
            <a:avLst/>
          </a:prstGeom>
        </p:spPr>
      </p:pic>
      <p:pic>
        <p:nvPicPr>
          <p:cNvPr id="9" name="Obrázek 8" descr="Obsah obrázku osoba, exteriér, skupina, tanečník&#10;&#10;Popis byl vytvořen automaticky">
            <a:extLst>
              <a:ext uri="{FF2B5EF4-FFF2-40B4-BE49-F238E27FC236}">
                <a16:creationId xmlns:a16="http://schemas.microsoft.com/office/drawing/2014/main" id="{4D178A00-C16E-8341-A347-4FD1CCAC0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19" y="257629"/>
            <a:ext cx="4318000" cy="2432050"/>
          </a:xfrm>
          <a:prstGeom prst="rect">
            <a:avLst/>
          </a:prstGeom>
        </p:spPr>
      </p:pic>
      <p:pic>
        <p:nvPicPr>
          <p:cNvPr id="11" name="Obrázek 10" descr="Obsah obrázku text, osoba, muž, oblek&#10;&#10;Popis byl vytvořen automaticky">
            <a:extLst>
              <a:ext uri="{FF2B5EF4-FFF2-40B4-BE49-F238E27FC236}">
                <a16:creationId xmlns:a16="http://schemas.microsoft.com/office/drawing/2014/main" id="{E9FCA2A0-79C4-8544-BE21-D4381DA63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5" y="2812225"/>
            <a:ext cx="4318000" cy="3031787"/>
          </a:xfrm>
          <a:prstGeom prst="rect">
            <a:avLst/>
          </a:prstGeom>
        </p:spPr>
      </p:pic>
      <p:pic>
        <p:nvPicPr>
          <p:cNvPr id="13" name="Obrázek 12" descr="Obsah obrázku text, interiér&#10;&#10;Popis byl vytvořen automaticky">
            <a:extLst>
              <a:ext uri="{FF2B5EF4-FFF2-40B4-BE49-F238E27FC236}">
                <a16:creationId xmlns:a16="http://schemas.microsoft.com/office/drawing/2014/main" id="{E72838F7-A803-2542-B8F2-148D5A7AEB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88839"/>
            <a:ext cx="45212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9147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1029</TotalTime>
  <Words>536</Words>
  <Application>Microsoft Macintosh PowerPoint</Application>
  <PresentationFormat>Předvádění na obrazovce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Paměť a nostalgie v audiovizuálních průmyslech  FAVh033</vt:lpstr>
      <vt:lpstr>Prezentace aplikace PowerPoint</vt:lpstr>
      <vt:lpstr>Prezentace aplikace PowerPoint</vt:lpstr>
      <vt:lpstr>Nostalgie jako součást postmoderny</vt:lpstr>
      <vt:lpstr>Prezentace aplikace PowerPoint</vt:lpstr>
      <vt:lpstr>Osmdesátá léta VS Osmdesátky</vt:lpstr>
      <vt:lpstr>Frederic Jameson o nostalgii</vt:lpstr>
      <vt:lpstr>Ostalgie </vt:lpstr>
      <vt:lpstr>Prezentace aplikace PowerPoint</vt:lpstr>
      <vt:lpstr>Ostalgie</vt:lpstr>
      <vt:lpstr>Good Bye, Lenin! (2003, r. Wolfgang Becker)</vt:lpstr>
      <vt:lpstr>Konec ostalgické přebarvenosti?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Paměť a nostalgie v audiovizuálních průmyslech  FAVh033</dc:title>
  <dc:creator>Šárka Gmiterková</dc:creator>
  <cp:lastModifiedBy>Šárka Gmiterková</cp:lastModifiedBy>
  <cp:revision>12</cp:revision>
  <dcterms:created xsi:type="dcterms:W3CDTF">2021-04-20T14:06:30Z</dcterms:created>
  <dcterms:modified xsi:type="dcterms:W3CDTF">2021-04-21T07:15:41Z</dcterms:modified>
</cp:coreProperties>
</file>