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70" r:id="rId4"/>
    <p:sldId id="265" r:id="rId5"/>
    <p:sldId id="266" r:id="rId6"/>
    <p:sldId id="271" r:id="rId7"/>
    <p:sldId id="267" r:id="rId8"/>
    <p:sldId id="272" r:id="rId9"/>
    <p:sldId id="268" r:id="rId10"/>
    <p:sldId id="269" r:id="rId11"/>
    <p:sldId id="27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16" d="100"/>
          <a:sy n="116" d="100"/>
        </p:scale>
        <p:origin x="1160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1B7F1-38BF-4767-89D7-347B4731BFAD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9F2B6E-E4C2-4A17-99EF-8107E3BCBABB}">
      <dgm:prSet/>
      <dgm:spPr/>
      <dgm:t>
        <a:bodyPr/>
        <a:lstStyle/>
        <a:p>
          <a:r>
            <a:rPr lang="cs-CZ"/>
            <a:t>1) značná divácká obliba, která ale postupně klesá; naopak početně tato kategorie filmů roste</a:t>
          </a:r>
          <a:endParaRPr lang="en-US"/>
        </a:p>
      </dgm:t>
    </dgm:pt>
    <dgm:pt modelId="{6791E137-6764-4B15-AB4D-7541DF679C81}" type="parTrans" cxnId="{E268734F-D297-4470-8E1A-E4713FC2CC40}">
      <dgm:prSet/>
      <dgm:spPr/>
      <dgm:t>
        <a:bodyPr/>
        <a:lstStyle/>
        <a:p>
          <a:endParaRPr lang="en-US"/>
        </a:p>
      </dgm:t>
    </dgm:pt>
    <dgm:pt modelId="{9667565E-4B6C-40C5-B4FD-8CED5EF148A3}" type="sibTrans" cxnId="{E268734F-D297-4470-8E1A-E4713FC2CC40}">
      <dgm:prSet/>
      <dgm:spPr/>
      <dgm:t>
        <a:bodyPr/>
        <a:lstStyle/>
        <a:p>
          <a:endParaRPr lang="en-US"/>
        </a:p>
      </dgm:t>
    </dgm:pt>
    <dgm:pt modelId="{2AB1B525-BD8A-43F5-A060-6079EFB991F2}">
      <dgm:prSet/>
      <dgm:spPr/>
      <dgm:t>
        <a:bodyPr/>
        <a:lstStyle/>
        <a:p>
          <a:r>
            <a:rPr lang="cs-CZ" dirty="0"/>
            <a:t>2) roste počet životopisných filmů (</a:t>
          </a:r>
          <a:r>
            <a:rPr lang="cs-CZ" dirty="0" err="1"/>
            <a:t>biopics</a:t>
          </a:r>
          <a:r>
            <a:rPr lang="cs-CZ" dirty="0"/>
            <a:t>) – </a:t>
          </a:r>
          <a:r>
            <a:rPr lang="cs-CZ" i="1" dirty="0"/>
            <a:t>Johanka z Arku </a:t>
          </a:r>
          <a:r>
            <a:rPr lang="cs-CZ" dirty="0"/>
            <a:t>(r. </a:t>
          </a:r>
          <a:r>
            <a:rPr lang="cs-CZ" dirty="0" err="1"/>
            <a:t>Luc</a:t>
          </a:r>
          <a:r>
            <a:rPr lang="cs-CZ" dirty="0"/>
            <a:t> </a:t>
          </a:r>
          <a:r>
            <a:rPr lang="cs-CZ" dirty="0" err="1"/>
            <a:t>Besson</a:t>
          </a:r>
          <a:r>
            <a:rPr lang="cs-CZ" dirty="0"/>
            <a:t>, 1999), </a:t>
          </a:r>
          <a:r>
            <a:rPr lang="cs-CZ" i="1" dirty="0"/>
            <a:t>Edith Piaf </a:t>
          </a:r>
          <a:r>
            <a:rPr lang="cs-CZ" dirty="0"/>
            <a:t>(r. Olivier </a:t>
          </a:r>
          <a:r>
            <a:rPr lang="cs-CZ" dirty="0" err="1"/>
            <a:t>Dahan</a:t>
          </a:r>
          <a:r>
            <a:rPr lang="cs-CZ" dirty="0"/>
            <a:t>, 2007), </a:t>
          </a:r>
          <a:r>
            <a:rPr lang="cs-CZ" i="1" dirty="0" err="1"/>
            <a:t>Coco</a:t>
          </a:r>
          <a:r>
            <a:rPr lang="cs-CZ" i="1" dirty="0"/>
            <a:t> Chanel </a:t>
          </a:r>
          <a:r>
            <a:rPr lang="cs-CZ" dirty="0"/>
            <a:t>(r. Anne </a:t>
          </a:r>
          <a:r>
            <a:rPr lang="cs-CZ" dirty="0" err="1"/>
            <a:t>Fontaine</a:t>
          </a:r>
          <a:r>
            <a:rPr lang="cs-CZ" dirty="0"/>
            <a:t>, 2009) &gt;&gt; historie jako výsledek různých individuálních voleb</a:t>
          </a:r>
          <a:endParaRPr lang="en-US" dirty="0"/>
        </a:p>
      </dgm:t>
    </dgm:pt>
    <dgm:pt modelId="{100536DA-4D41-46A0-B4C9-298664476D67}" type="parTrans" cxnId="{45B12573-1634-4501-A644-01E55950995D}">
      <dgm:prSet/>
      <dgm:spPr/>
      <dgm:t>
        <a:bodyPr/>
        <a:lstStyle/>
        <a:p>
          <a:endParaRPr lang="en-US"/>
        </a:p>
      </dgm:t>
    </dgm:pt>
    <dgm:pt modelId="{C7DC47A9-7A59-4D9B-9677-728154770136}" type="sibTrans" cxnId="{45B12573-1634-4501-A644-01E55950995D}">
      <dgm:prSet/>
      <dgm:spPr/>
      <dgm:t>
        <a:bodyPr/>
        <a:lstStyle/>
        <a:p>
          <a:endParaRPr lang="en-US"/>
        </a:p>
      </dgm:t>
    </dgm:pt>
    <dgm:pt modelId="{32C50F15-EBE2-434D-9C2B-C0EF597CE091}">
      <dgm:prSet/>
      <dgm:spPr/>
      <dgm:t>
        <a:bodyPr/>
        <a:lstStyle/>
        <a:p>
          <a:r>
            <a:rPr lang="cs-CZ" dirty="0"/>
            <a:t>3) často obsahuje v žánru nezvykle otevřené scény násilí – </a:t>
          </a:r>
          <a:r>
            <a:rPr lang="cs-CZ" i="1" dirty="0"/>
            <a:t>Královna </a:t>
          </a:r>
          <a:r>
            <a:rPr lang="cs-CZ" i="1" dirty="0" err="1"/>
            <a:t>Margot</a:t>
          </a:r>
          <a:r>
            <a:rPr lang="cs-CZ" i="1" dirty="0"/>
            <a:t> </a:t>
          </a:r>
          <a:r>
            <a:rPr lang="cs-CZ" dirty="0"/>
            <a:t>(r. Patrice </a:t>
          </a:r>
          <a:r>
            <a:rPr lang="cs-CZ" dirty="0" err="1"/>
            <a:t>Chéreau</a:t>
          </a:r>
          <a:r>
            <a:rPr lang="cs-CZ" dirty="0"/>
            <a:t>, 1994), </a:t>
          </a:r>
          <a:r>
            <a:rPr lang="cs-CZ" i="1" dirty="0"/>
            <a:t>Příliš dlouhé zásnuby </a:t>
          </a:r>
          <a:r>
            <a:rPr lang="cs-CZ" dirty="0"/>
            <a:t>(r. Jean-</a:t>
          </a:r>
          <a:r>
            <a:rPr lang="cs-CZ" dirty="0" err="1"/>
            <a:t>Pierre</a:t>
          </a:r>
          <a:r>
            <a:rPr lang="cs-CZ" dirty="0"/>
            <a:t> </a:t>
          </a:r>
          <a:r>
            <a:rPr lang="cs-CZ" dirty="0" err="1"/>
            <a:t>Jeunet</a:t>
          </a:r>
          <a:r>
            <a:rPr lang="cs-CZ" dirty="0"/>
            <a:t>, 2004)</a:t>
          </a:r>
          <a:endParaRPr lang="en-US" dirty="0"/>
        </a:p>
      </dgm:t>
    </dgm:pt>
    <dgm:pt modelId="{FBFD90A2-BBBB-4007-A1FD-96A392E7DFCF}" type="parTrans" cxnId="{EFACBB31-D9F1-472A-A665-5E963A96F521}">
      <dgm:prSet/>
      <dgm:spPr/>
      <dgm:t>
        <a:bodyPr/>
        <a:lstStyle/>
        <a:p>
          <a:endParaRPr lang="en-US"/>
        </a:p>
      </dgm:t>
    </dgm:pt>
    <dgm:pt modelId="{4C84DF42-F276-4BE6-8B8D-425F660AE9F2}" type="sibTrans" cxnId="{EFACBB31-D9F1-472A-A665-5E963A96F521}">
      <dgm:prSet/>
      <dgm:spPr/>
      <dgm:t>
        <a:bodyPr/>
        <a:lstStyle/>
        <a:p>
          <a:endParaRPr lang="en-US"/>
        </a:p>
      </dgm:t>
    </dgm:pt>
    <dgm:pt modelId="{26798306-A796-460C-A599-FFDFFC76942F}">
      <dgm:prSet/>
      <dgm:spPr/>
      <dgm:t>
        <a:bodyPr/>
        <a:lstStyle/>
        <a:p>
          <a:r>
            <a:rPr lang="cs-CZ" dirty="0"/>
            <a:t>4) nostalgické aktualizace starších francouzských filmů – </a:t>
          </a:r>
          <a:r>
            <a:rPr lang="cs-CZ" i="1" dirty="0"/>
            <a:t>Jean od </a:t>
          </a:r>
          <a:r>
            <a:rPr lang="cs-CZ" i="1" dirty="0" err="1"/>
            <a:t>Floretty</a:t>
          </a:r>
          <a:r>
            <a:rPr lang="cs-CZ" i="1" dirty="0"/>
            <a:t> </a:t>
          </a:r>
          <a:r>
            <a:rPr lang="cs-CZ" dirty="0"/>
            <a:t>(r. Claude </a:t>
          </a:r>
          <a:r>
            <a:rPr lang="cs-CZ" dirty="0" err="1"/>
            <a:t>Berri</a:t>
          </a:r>
          <a:r>
            <a:rPr lang="cs-CZ" dirty="0"/>
            <a:t>, 1986), </a:t>
          </a:r>
          <a:r>
            <a:rPr lang="cs-CZ" i="1" dirty="0"/>
            <a:t>Manon od pramene </a:t>
          </a:r>
          <a:r>
            <a:rPr lang="cs-CZ" dirty="0"/>
            <a:t>(r. Claude </a:t>
          </a:r>
          <a:r>
            <a:rPr lang="cs-CZ" dirty="0" err="1"/>
            <a:t>Berri</a:t>
          </a:r>
          <a:r>
            <a:rPr lang="cs-CZ" dirty="0"/>
            <a:t>, 1986), </a:t>
          </a:r>
          <a:r>
            <a:rPr lang="cs-CZ" i="1" dirty="0"/>
            <a:t>Plukovník </a:t>
          </a:r>
          <a:r>
            <a:rPr lang="cs-CZ" i="1" dirty="0" err="1"/>
            <a:t>Chabert</a:t>
          </a:r>
          <a:r>
            <a:rPr lang="cs-CZ" dirty="0"/>
            <a:t> (r.  Yves Angelo, 1994)</a:t>
          </a:r>
          <a:endParaRPr lang="en-US" dirty="0"/>
        </a:p>
      </dgm:t>
    </dgm:pt>
    <dgm:pt modelId="{34FC685D-2BD2-4B67-991C-36E0B45BEEA5}" type="parTrans" cxnId="{2FC40B2C-60A8-4AA9-A055-7AFFA22B2E62}">
      <dgm:prSet/>
      <dgm:spPr/>
      <dgm:t>
        <a:bodyPr/>
        <a:lstStyle/>
        <a:p>
          <a:endParaRPr lang="en-US"/>
        </a:p>
      </dgm:t>
    </dgm:pt>
    <dgm:pt modelId="{DF2AF052-1E68-4670-8172-02A03D3F414F}" type="sibTrans" cxnId="{2FC40B2C-60A8-4AA9-A055-7AFFA22B2E62}">
      <dgm:prSet/>
      <dgm:spPr/>
      <dgm:t>
        <a:bodyPr/>
        <a:lstStyle/>
        <a:p>
          <a:endParaRPr lang="en-US"/>
        </a:p>
      </dgm:t>
    </dgm:pt>
    <dgm:pt modelId="{3D6D476C-D0EA-5E40-8F0D-2263140B9C57}" type="pres">
      <dgm:prSet presAssocID="{BAB1B7F1-38BF-4767-89D7-347B4731BFAD}" presName="vert0" presStyleCnt="0">
        <dgm:presLayoutVars>
          <dgm:dir/>
          <dgm:animOne val="branch"/>
          <dgm:animLvl val="lvl"/>
        </dgm:presLayoutVars>
      </dgm:prSet>
      <dgm:spPr/>
    </dgm:pt>
    <dgm:pt modelId="{70E6DFD1-E24D-1846-B785-D5DDCD301684}" type="pres">
      <dgm:prSet presAssocID="{719F2B6E-E4C2-4A17-99EF-8107E3BCBABB}" presName="thickLine" presStyleLbl="alignNode1" presStyleIdx="0" presStyleCnt="4"/>
      <dgm:spPr/>
    </dgm:pt>
    <dgm:pt modelId="{23045B07-4B94-4A40-8E6F-2056DC06144A}" type="pres">
      <dgm:prSet presAssocID="{719F2B6E-E4C2-4A17-99EF-8107E3BCBABB}" presName="horz1" presStyleCnt="0"/>
      <dgm:spPr/>
    </dgm:pt>
    <dgm:pt modelId="{A7D9ED03-7C5B-8D47-92B1-95F3DCFF7BE5}" type="pres">
      <dgm:prSet presAssocID="{719F2B6E-E4C2-4A17-99EF-8107E3BCBABB}" presName="tx1" presStyleLbl="revTx" presStyleIdx="0" presStyleCnt="4"/>
      <dgm:spPr/>
    </dgm:pt>
    <dgm:pt modelId="{CF120013-96C7-A648-B3AE-9107007AD8BA}" type="pres">
      <dgm:prSet presAssocID="{719F2B6E-E4C2-4A17-99EF-8107E3BCBABB}" presName="vert1" presStyleCnt="0"/>
      <dgm:spPr/>
    </dgm:pt>
    <dgm:pt modelId="{81F5BE7C-D467-E945-A5E1-728142383502}" type="pres">
      <dgm:prSet presAssocID="{2AB1B525-BD8A-43F5-A060-6079EFB991F2}" presName="thickLine" presStyleLbl="alignNode1" presStyleIdx="1" presStyleCnt="4"/>
      <dgm:spPr/>
    </dgm:pt>
    <dgm:pt modelId="{D82D9E40-15BB-1D45-80C7-0C3EF7E803FA}" type="pres">
      <dgm:prSet presAssocID="{2AB1B525-BD8A-43F5-A060-6079EFB991F2}" presName="horz1" presStyleCnt="0"/>
      <dgm:spPr/>
    </dgm:pt>
    <dgm:pt modelId="{A6129012-0197-5746-AAEC-FF16B142CB70}" type="pres">
      <dgm:prSet presAssocID="{2AB1B525-BD8A-43F5-A060-6079EFB991F2}" presName="tx1" presStyleLbl="revTx" presStyleIdx="1" presStyleCnt="4"/>
      <dgm:spPr/>
    </dgm:pt>
    <dgm:pt modelId="{C6DA97B6-BD4E-E547-AB1A-3ADB6B5118C9}" type="pres">
      <dgm:prSet presAssocID="{2AB1B525-BD8A-43F5-A060-6079EFB991F2}" presName="vert1" presStyleCnt="0"/>
      <dgm:spPr/>
    </dgm:pt>
    <dgm:pt modelId="{CF11A3AE-3D87-EF4A-BED2-B0292ADA2682}" type="pres">
      <dgm:prSet presAssocID="{32C50F15-EBE2-434D-9C2B-C0EF597CE091}" presName="thickLine" presStyleLbl="alignNode1" presStyleIdx="2" presStyleCnt="4"/>
      <dgm:spPr/>
    </dgm:pt>
    <dgm:pt modelId="{75824D57-0908-734B-A153-74AC63C82920}" type="pres">
      <dgm:prSet presAssocID="{32C50F15-EBE2-434D-9C2B-C0EF597CE091}" presName="horz1" presStyleCnt="0"/>
      <dgm:spPr/>
    </dgm:pt>
    <dgm:pt modelId="{D36FFFF5-FD9A-B847-9DD4-506756EBB81D}" type="pres">
      <dgm:prSet presAssocID="{32C50F15-EBE2-434D-9C2B-C0EF597CE091}" presName="tx1" presStyleLbl="revTx" presStyleIdx="2" presStyleCnt="4"/>
      <dgm:spPr/>
    </dgm:pt>
    <dgm:pt modelId="{0273AB7B-FB51-A345-8FEB-C48D9DD6800D}" type="pres">
      <dgm:prSet presAssocID="{32C50F15-EBE2-434D-9C2B-C0EF597CE091}" presName="vert1" presStyleCnt="0"/>
      <dgm:spPr/>
    </dgm:pt>
    <dgm:pt modelId="{B1B26202-F4CA-4543-BBBE-1803ECC53FB5}" type="pres">
      <dgm:prSet presAssocID="{26798306-A796-460C-A599-FFDFFC76942F}" presName="thickLine" presStyleLbl="alignNode1" presStyleIdx="3" presStyleCnt="4"/>
      <dgm:spPr/>
    </dgm:pt>
    <dgm:pt modelId="{C95060CD-DC86-4E47-857E-784A913E5C90}" type="pres">
      <dgm:prSet presAssocID="{26798306-A796-460C-A599-FFDFFC76942F}" presName="horz1" presStyleCnt="0"/>
      <dgm:spPr/>
    </dgm:pt>
    <dgm:pt modelId="{07F7F177-9B46-DB4C-9340-6DF59DA6086C}" type="pres">
      <dgm:prSet presAssocID="{26798306-A796-460C-A599-FFDFFC76942F}" presName="tx1" presStyleLbl="revTx" presStyleIdx="3" presStyleCnt="4"/>
      <dgm:spPr/>
    </dgm:pt>
    <dgm:pt modelId="{55F75C6E-6EB2-8F4D-912C-E90F1F15D203}" type="pres">
      <dgm:prSet presAssocID="{26798306-A796-460C-A599-FFDFFC76942F}" presName="vert1" presStyleCnt="0"/>
      <dgm:spPr/>
    </dgm:pt>
  </dgm:ptLst>
  <dgm:cxnLst>
    <dgm:cxn modelId="{A8A17414-15BD-1649-A3F1-CF8AD791A22A}" type="presOf" srcId="{BAB1B7F1-38BF-4767-89D7-347B4731BFAD}" destId="{3D6D476C-D0EA-5E40-8F0D-2263140B9C57}" srcOrd="0" destOrd="0" presId="urn:microsoft.com/office/officeart/2008/layout/LinedList"/>
    <dgm:cxn modelId="{2FC40B2C-60A8-4AA9-A055-7AFFA22B2E62}" srcId="{BAB1B7F1-38BF-4767-89D7-347B4731BFAD}" destId="{26798306-A796-460C-A599-FFDFFC76942F}" srcOrd="3" destOrd="0" parTransId="{34FC685D-2BD2-4B67-991C-36E0B45BEEA5}" sibTransId="{DF2AF052-1E68-4670-8172-02A03D3F414F}"/>
    <dgm:cxn modelId="{EFACBB31-D9F1-472A-A665-5E963A96F521}" srcId="{BAB1B7F1-38BF-4767-89D7-347B4731BFAD}" destId="{32C50F15-EBE2-434D-9C2B-C0EF597CE091}" srcOrd="2" destOrd="0" parTransId="{FBFD90A2-BBBB-4007-A1FD-96A392E7DFCF}" sibTransId="{4C84DF42-F276-4BE6-8B8D-425F660AE9F2}"/>
    <dgm:cxn modelId="{E268734F-D297-4470-8E1A-E4713FC2CC40}" srcId="{BAB1B7F1-38BF-4767-89D7-347B4731BFAD}" destId="{719F2B6E-E4C2-4A17-99EF-8107E3BCBABB}" srcOrd="0" destOrd="0" parTransId="{6791E137-6764-4B15-AB4D-7541DF679C81}" sibTransId="{9667565E-4B6C-40C5-B4FD-8CED5EF148A3}"/>
    <dgm:cxn modelId="{6D85F661-2675-A442-A48B-30D79B78D4BB}" type="presOf" srcId="{32C50F15-EBE2-434D-9C2B-C0EF597CE091}" destId="{D36FFFF5-FD9A-B847-9DD4-506756EBB81D}" srcOrd="0" destOrd="0" presId="urn:microsoft.com/office/officeart/2008/layout/LinedList"/>
    <dgm:cxn modelId="{45B12573-1634-4501-A644-01E55950995D}" srcId="{BAB1B7F1-38BF-4767-89D7-347B4731BFAD}" destId="{2AB1B525-BD8A-43F5-A060-6079EFB991F2}" srcOrd="1" destOrd="0" parTransId="{100536DA-4D41-46A0-B4C9-298664476D67}" sibTransId="{C7DC47A9-7A59-4D9B-9677-728154770136}"/>
    <dgm:cxn modelId="{D5040DAE-6A22-4047-9280-1CE99D7B85BC}" type="presOf" srcId="{2AB1B525-BD8A-43F5-A060-6079EFB991F2}" destId="{A6129012-0197-5746-AAEC-FF16B142CB70}" srcOrd="0" destOrd="0" presId="urn:microsoft.com/office/officeart/2008/layout/LinedList"/>
    <dgm:cxn modelId="{ADCC11B0-EE41-C149-AC5D-06F94D47C101}" type="presOf" srcId="{26798306-A796-460C-A599-FFDFFC76942F}" destId="{07F7F177-9B46-DB4C-9340-6DF59DA6086C}" srcOrd="0" destOrd="0" presId="urn:microsoft.com/office/officeart/2008/layout/LinedList"/>
    <dgm:cxn modelId="{8AAC73E1-1928-3D4E-8457-80BCA95DDF10}" type="presOf" srcId="{719F2B6E-E4C2-4A17-99EF-8107E3BCBABB}" destId="{A7D9ED03-7C5B-8D47-92B1-95F3DCFF7BE5}" srcOrd="0" destOrd="0" presId="urn:microsoft.com/office/officeart/2008/layout/LinedList"/>
    <dgm:cxn modelId="{2BE85D02-A7BA-DB43-B2A4-F4266103F98B}" type="presParOf" srcId="{3D6D476C-D0EA-5E40-8F0D-2263140B9C57}" destId="{70E6DFD1-E24D-1846-B785-D5DDCD301684}" srcOrd="0" destOrd="0" presId="urn:microsoft.com/office/officeart/2008/layout/LinedList"/>
    <dgm:cxn modelId="{BB8A4956-F4F3-9B4B-B8DB-819CDB47109F}" type="presParOf" srcId="{3D6D476C-D0EA-5E40-8F0D-2263140B9C57}" destId="{23045B07-4B94-4A40-8E6F-2056DC06144A}" srcOrd="1" destOrd="0" presId="urn:microsoft.com/office/officeart/2008/layout/LinedList"/>
    <dgm:cxn modelId="{36412664-20A5-EC49-A1C0-35283F084A47}" type="presParOf" srcId="{23045B07-4B94-4A40-8E6F-2056DC06144A}" destId="{A7D9ED03-7C5B-8D47-92B1-95F3DCFF7BE5}" srcOrd="0" destOrd="0" presId="urn:microsoft.com/office/officeart/2008/layout/LinedList"/>
    <dgm:cxn modelId="{61291E69-FB8B-BC4B-9B65-6799C0B88946}" type="presParOf" srcId="{23045B07-4B94-4A40-8E6F-2056DC06144A}" destId="{CF120013-96C7-A648-B3AE-9107007AD8BA}" srcOrd="1" destOrd="0" presId="urn:microsoft.com/office/officeart/2008/layout/LinedList"/>
    <dgm:cxn modelId="{E13FB831-6D91-9F47-933B-E001FFD32FF6}" type="presParOf" srcId="{3D6D476C-D0EA-5E40-8F0D-2263140B9C57}" destId="{81F5BE7C-D467-E945-A5E1-728142383502}" srcOrd="2" destOrd="0" presId="urn:microsoft.com/office/officeart/2008/layout/LinedList"/>
    <dgm:cxn modelId="{EAB95B56-770D-D842-9A64-16ACA723DDDA}" type="presParOf" srcId="{3D6D476C-D0EA-5E40-8F0D-2263140B9C57}" destId="{D82D9E40-15BB-1D45-80C7-0C3EF7E803FA}" srcOrd="3" destOrd="0" presId="urn:microsoft.com/office/officeart/2008/layout/LinedList"/>
    <dgm:cxn modelId="{8C0DA4FC-B2DA-4942-A3B9-87AAC5DCFC4A}" type="presParOf" srcId="{D82D9E40-15BB-1D45-80C7-0C3EF7E803FA}" destId="{A6129012-0197-5746-AAEC-FF16B142CB70}" srcOrd="0" destOrd="0" presId="urn:microsoft.com/office/officeart/2008/layout/LinedList"/>
    <dgm:cxn modelId="{84F0364C-6ED2-3645-A54A-E82A153F566F}" type="presParOf" srcId="{D82D9E40-15BB-1D45-80C7-0C3EF7E803FA}" destId="{C6DA97B6-BD4E-E547-AB1A-3ADB6B5118C9}" srcOrd="1" destOrd="0" presId="urn:microsoft.com/office/officeart/2008/layout/LinedList"/>
    <dgm:cxn modelId="{BCCF2877-AF27-3247-82D4-3FE132E7A513}" type="presParOf" srcId="{3D6D476C-D0EA-5E40-8F0D-2263140B9C57}" destId="{CF11A3AE-3D87-EF4A-BED2-B0292ADA2682}" srcOrd="4" destOrd="0" presId="urn:microsoft.com/office/officeart/2008/layout/LinedList"/>
    <dgm:cxn modelId="{5D85BD72-A1E8-CC41-A3A7-BBA2BD4DFF32}" type="presParOf" srcId="{3D6D476C-D0EA-5E40-8F0D-2263140B9C57}" destId="{75824D57-0908-734B-A153-74AC63C82920}" srcOrd="5" destOrd="0" presId="urn:microsoft.com/office/officeart/2008/layout/LinedList"/>
    <dgm:cxn modelId="{EA50E31A-1BF3-DD4E-8194-2C3041CF66FE}" type="presParOf" srcId="{75824D57-0908-734B-A153-74AC63C82920}" destId="{D36FFFF5-FD9A-B847-9DD4-506756EBB81D}" srcOrd="0" destOrd="0" presId="urn:microsoft.com/office/officeart/2008/layout/LinedList"/>
    <dgm:cxn modelId="{126D103A-A68B-7846-B8B3-9B4674BD25DA}" type="presParOf" srcId="{75824D57-0908-734B-A153-74AC63C82920}" destId="{0273AB7B-FB51-A345-8FEB-C48D9DD6800D}" srcOrd="1" destOrd="0" presId="urn:microsoft.com/office/officeart/2008/layout/LinedList"/>
    <dgm:cxn modelId="{93BAF48C-CF7F-B849-8D19-2728F1EC9BD4}" type="presParOf" srcId="{3D6D476C-D0EA-5E40-8F0D-2263140B9C57}" destId="{B1B26202-F4CA-4543-BBBE-1803ECC53FB5}" srcOrd="6" destOrd="0" presId="urn:microsoft.com/office/officeart/2008/layout/LinedList"/>
    <dgm:cxn modelId="{D6C57585-FCD6-A74C-B141-2DD87966673B}" type="presParOf" srcId="{3D6D476C-D0EA-5E40-8F0D-2263140B9C57}" destId="{C95060CD-DC86-4E47-857E-784A913E5C90}" srcOrd="7" destOrd="0" presId="urn:microsoft.com/office/officeart/2008/layout/LinedList"/>
    <dgm:cxn modelId="{E415555D-62A1-9640-BDD7-E2214386BF68}" type="presParOf" srcId="{C95060CD-DC86-4E47-857E-784A913E5C90}" destId="{07F7F177-9B46-DB4C-9340-6DF59DA6086C}" srcOrd="0" destOrd="0" presId="urn:microsoft.com/office/officeart/2008/layout/LinedList"/>
    <dgm:cxn modelId="{5A2D5629-D550-7844-BC90-0E8F6295005B}" type="presParOf" srcId="{C95060CD-DC86-4E47-857E-784A913E5C90}" destId="{55F75C6E-6EB2-8F4D-912C-E90F1F15D2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6DFD1-E24D-1846-B785-D5DDCD301684}">
      <dsp:nvSpPr>
        <dsp:cNvPr id="0" name=""/>
        <dsp:cNvSpPr/>
      </dsp:nvSpPr>
      <dsp:spPr>
        <a:xfrm>
          <a:off x="0" y="0"/>
          <a:ext cx="80649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D9ED03-7C5B-8D47-92B1-95F3DCFF7BE5}">
      <dsp:nvSpPr>
        <dsp:cNvPr id="0" name=""/>
        <dsp:cNvSpPr/>
      </dsp:nvSpPr>
      <dsp:spPr>
        <a:xfrm>
          <a:off x="0" y="0"/>
          <a:ext cx="8064900" cy="10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1) značná divácká obliba, která ale postupně klesá; naopak početně tato kategorie filmů roste</a:t>
          </a:r>
          <a:endParaRPr lang="en-US" sz="1900" kern="1200"/>
        </a:p>
      </dsp:txBody>
      <dsp:txXfrm>
        <a:off x="0" y="0"/>
        <a:ext cx="8064900" cy="1034999"/>
      </dsp:txXfrm>
    </dsp:sp>
    <dsp:sp modelId="{81F5BE7C-D467-E945-A5E1-728142383502}">
      <dsp:nvSpPr>
        <dsp:cNvPr id="0" name=""/>
        <dsp:cNvSpPr/>
      </dsp:nvSpPr>
      <dsp:spPr>
        <a:xfrm>
          <a:off x="0" y="1034999"/>
          <a:ext cx="80649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129012-0197-5746-AAEC-FF16B142CB70}">
      <dsp:nvSpPr>
        <dsp:cNvPr id="0" name=""/>
        <dsp:cNvSpPr/>
      </dsp:nvSpPr>
      <dsp:spPr>
        <a:xfrm>
          <a:off x="0" y="1034999"/>
          <a:ext cx="8064900" cy="10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2) roste počet životopisných filmů (</a:t>
          </a:r>
          <a:r>
            <a:rPr lang="cs-CZ" sz="1900" kern="1200" dirty="0" err="1"/>
            <a:t>biopics</a:t>
          </a:r>
          <a:r>
            <a:rPr lang="cs-CZ" sz="1900" kern="1200" dirty="0"/>
            <a:t>) – </a:t>
          </a:r>
          <a:r>
            <a:rPr lang="cs-CZ" sz="1900" i="1" kern="1200" dirty="0"/>
            <a:t>Johanka z Arku </a:t>
          </a:r>
          <a:r>
            <a:rPr lang="cs-CZ" sz="1900" kern="1200" dirty="0"/>
            <a:t>(r. </a:t>
          </a:r>
          <a:r>
            <a:rPr lang="cs-CZ" sz="1900" kern="1200" dirty="0" err="1"/>
            <a:t>Luc</a:t>
          </a:r>
          <a:r>
            <a:rPr lang="cs-CZ" sz="1900" kern="1200" dirty="0"/>
            <a:t> </a:t>
          </a:r>
          <a:r>
            <a:rPr lang="cs-CZ" sz="1900" kern="1200" dirty="0" err="1"/>
            <a:t>Besson</a:t>
          </a:r>
          <a:r>
            <a:rPr lang="cs-CZ" sz="1900" kern="1200" dirty="0"/>
            <a:t>, 1999), </a:t>
          </a:r>
          <a:r>
            <a:rPr lang="cs-CZ" sz="1900" i="1" kern="1200" dirty="0"/>
            <a:t>Edith Piaf </a:t>
          </a:r>
          <a:r>
            <a:rPr lang="cs-CZ" sz="1900" kern="1200" dirty="0"/>
            <a:t>(r. Olivier </a:t>
          </a:r>
          <a:r>
            <a:rPr lang="cs-CZ" sz="1900" kern="1200" dirty="0" err="1"/>
            <a:t>Dahan</a:t>
          </a:r>
          <a:r>
            <a:rPr lang="cs-CZ" sz="1900" kern="1200" dirty="0"/>
            <a:t>, 2007), </a:t>
          </a:r>
          <a:r>
            <a:rPr lang="cs-CZ" sz="1900" i="1" kern="1200" dirty="0" err="1"/>
            <a:t>Coco</a:t>
          </a:r>
          <a:r>
            <a:rPr lang="cs-CZ" sz="1900" i="1" kern="1200" dirty="0"/>
            <a:t> Chanel </a:t>
          </a:r>
          <a:r>
            <a:rPr lang="cs-CZ" sz="1900" kern="1200" dirty="0"/>
            <a:t>(r. Anne </a:t>
          </a:r>
          <a:r>
            <a:rPr lang="cs-CZ" sz="1900" kern="1200" dirty="0" err="1"/>
            <a:t>Fontaine</a:t>
          </a:r>
          <a:r>
            <a:rPr lang="cs-CZ" sz="1900" kern="1200" dirty="0"/>
            <a:t>, 2009) &gt;&gt; historie jako výsledek různých individuálních voleb</a:t>
          </a:r>
          <a:endParaRPr lang="en-US" sz="1900" kern="1200" dirty="0"/>
        </a:p>
      </dsp:txBody>
      <dsp:txXfrm>
        <a:off x="0" y="1034999"/>
        <a:ext cx="8064900" cy="1034999"/>
      </dsp:txXfrm>
    </dsp:sp>
    <dsp:sp modelId="{CF11A3AE-3D87-EF4A-BED2-B0292ADA2682}">
      <dsp:nvSpPr>
        <dsp:cNvPr id="0" name=""/>
        <dsp:cNvSpPr/>
      </dsp:nvSpPr>
      <dsp:spPr>
        <a:xfrm>
          <a:off x="0" y="2069999"/>
          <a:ext cx="80649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6FFFF5-FD9A-B847-9DD4-506756EBB81D}">
      <dsp:nvSpPr>
        <dsp:cNvPr id="0" name=""/>
        <dsp:cNvSpPr/>
      </dsp:nvSpPr>
      <dsp:spPr>
        <a:xfrm>
          <a:off x="0" y="2069999"/>
          <a:ext cx="8064900" cy="10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3) často obsahuje v žánru nezvykle otevřené scény násilí – </a:t>
          </a:r>
          <a:r>
            <a:rPr lang="cs-CZ" sz="1900" i="1" kern="1200" dirty="0"/>
            <a:t>Královna </a:t>
          </a:r>
          <a:r>
            <a:rPr lang="cs-CZ" sz="1900" i="1" kern="1200" dirty="0" err="1"/>
            <a:t>Margot</a:t>
          </a:r>
          <a:r>
            <a:rPr lang="cs-CZ" sz="1900" i="1" kern="1200" dirty="0"/>
            <a:t> </a:t>
          </a:r>
          <a:r>
            <a:rPr lang="cs-CZ" sz="1900" kern="1200" dirty="0"/>
            <a:t>(r. Patrice </a:t>
          </a:r>
          <a:r>
            <a:rPr lang="cs-CZ" sz="1900" kern="1200" dirty="0" err="1"/>
            <a:t>Chéreau</a:t>
          </a:r>
          <a:r>
            <a:rPr lang="cs-CZ" sz="1900" kern="1200" dirty="0"/>
            <a:t>, 1994), </a:t>
          </a:r>
          <a:r>
            <a:rPr lang="cs-CZ" sz="1900" i="1" kern="1200" dirty="0"/>
            <a:t>Příliš dlouhé zásnuby </a:t>
          </a:r>
          <a:r>
            <a:rPr lang="cs-CZ" sz="1900" kern="1200" dirty="0"/>
            <a:t>(r. Jean-</a:t>
          </a:r>
          <a:r>
            <a:rPr lang="cs-CZ" sz="1900" kern="1200" dirty="0" err="1"/>
            <a:t>Pierre</a:t>
          </a:r>
          <a:r>
            <a:rPr lang="cs-CZ" sz="1900" kern="1200" dirty="0"/>
            <a:t> </a:t>
          </a:r>
          <a:r>
            <a:rPr lang="cs-CZ" sz="1900" kern="1200" dirty="0" err="1"/>
            <a:t>Jeunet</a:t>
          </a:r>
          <a:r>
            <a:rPr lang="cs-CZ" sz="1900" kern="1200" dirty="0"/>
            <a:t>, 2004)</a:t>
          </a:r>
          <a:endParaRPr lang="en-US" sz="1900" kern="1200" dirty="0"/>
        </a:p>
      </dsp:txBody>
      <dsp:txXfrm>
        <a:off x="0" y="2069999"/>
        <a:ext cx="8064900" cy="1034999"/>
      </dsp:txXfrm>
    </dsp:sp>
    <dsp:sp modelId="{B1B26202-F4CA-4543-BBBE-1803ECC53FB5}">
      <dsp:nvSpPr>
        <dsp:cNvPr id="0" name=""/>
        <dsp:cNvSpPr/>
      </dsp:nvSpPr>
      <dsp:spPr>
        <a:xfrm>
          <a:off x="0" y="3104998"/>
          <a:ext cx="80649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F7F177-9B46-DB4C-9340-6DF59DA6086C}">
      <dsp:nvSpPr>
        <dsp:cNvPr id="0" name=""/>
        <dsp:cNvSpPr/>
      </dsp:nvSpPr>
      <dsp:spPr>
        <a:xfrm>
          <a:off x="0" y="3104998"/>
          <a:ext cx="8064900" cy="10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4) nostalgické aktualizace starších francouzských filmů – </a:t>
          </a:r>
          <a:r>
            <a:rPr lang="cs-CZ" sz="1900" i="1" kern="1200" dirty="0"/>
            <a:t>Jean od </a:t>
          </a:r>
          <a:r>
            <a:rPr lang="cs-CZ" sz="1900" i="1" kern="1200" dirty="0" err="1"/>
            <a:t>Floretty</a:t>
          </a:r>
          <a:r>
            <a:rPr lang="cs-CZ" sz="1900" i="1" kern="1200" dirty="0"/>
            <a:t> </a:t>
          </a:r>
          <a:r>
            <a:rPr lang="cs-CZ" sz="1900" kern="1200" dirty="0"/>
            <a:t>(r. Claude </a:t>
          </a:r>
          <a:r>
            <a:rPr lang="cs-CZ" sz="1900" kern="1200" dirty="0" err="1"/>
            <a:t>Berri</a:t>
          </a:r>
          <a:r>
            <a:rPr lang="cs-CZ" sz="1900" kern="1200" dirty="0"/>
            <a:t>, 1986), </a:t>
          </a:r>
          <a:r>
            <a:rPr lang="cs-CZ" sz="1900" i="1" kern="1200" dirty="0"/>
            <a:t>Manon od pramene </a:t>
          </a:r>
          <a:r>
            <a:rPr lang="cs-CZ" sz="1900" kern="1200" dirty="0"/>
            <a:t>(r. Claude </a:t>
          </a:r>
          <a:r>
            <a:rPr lang="cs-CZ" sz="1900" kern="1200" dirty="0" err="1"/>
            <a:t>Berri</a:t>
          </a:r>
          <a:r>
            <a:rPr lang="cs-CZ" sz="1900" kern="1200" dirty="0"/>
            <a:t>, 1986), </a:t>
          </a:r>
          <a:r>
            <a:rPr lang="cs-CZ" sz="1900" i="1" kern="1200" dirty="0"/>
            <a:t>Plukovník </a:t>
          </a:r>
          <a:r>
            <a:rPr lang="cs-CZ" sz="1900" i="1" kern="1200" dirty="0" err="1"/>
            <a:t>Chabert</a:t>
          </a:r>
          <a:r>
            <a:rPr lang="cs-CZ" sz="1900" kern="1200" dirty="0"/>
            <a:t> (r.  Yves Angelo, 1994)</a:t>
          </a:r>
          <a:endParaRPr lang="en-US" sz="1900" kern="1200" dirty="0"/>
        </a:p>
      </dsp:txBody>
      <dsp:txXfrm>
        <a:off x="0" y="3104998"/>
        <a:ext cx="8064900" cy="1034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11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0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399492"/>
          </a:xfrm>
        </p:spPr>
        <p:txBody>
          <a:bodyPr/>
          <a:lstStyle/>
          <a:p>
            <a:pPr algn="ctr"/>
            <a:r>
              <a:rPr lang="cs-CZ" sz="3600" dirty="0"/>
              <a:t>Paměť a nostalgie v audiovizuálních průmyslech </a:t>
            </a:r>
            <a:br>
              <a:rPr lang="cs-CZ" dirty="0"/>
            </a:br>
            <a:r>
              <a:rPr lang="cs-CZ" sz="2400" dirty="0"/>
              <a:t>FAVh033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769547"/>
            <a:ext cx="8521200" cy="698497"/>
          </a:xfrm>
        </p:spPr>
        <p:txBody>
          <a:bodyPr/>
          <a:lstStyle/>
          <a:p>
            <a:pPr algn="ctr"/>
            <a:r>
              <a:rPr lang="cs-CZ" sz="2800" dirty="0"/>
              <a:t>5. 5. 2021</a:t>
            </a:r>
          </a:p>
          <a:p>
            <a:pPr algn="ctr"/>
            <a:r>
              <a:rPr lang="cs-CZ" sz="2000" dirty="0"/>
              <a:t>Mgr. Šárka </a:t>
            </a:r>
            <a:r>
              <a:rPr lang="cs-CZ" sz="2000" dirty="0" err="1"/>
              <a:t>Gmiterková</a:t>
            </a:r>
            <a:r>
              <a:rPr lang="cs-CZ" sz="2000" dirty="0"/>
              <a:t>, </a:t>
            </a:r>
            <a:r>
              <a:rPr lang="cs-CZ" sz="2000" dirty="0" err="1"/>
              <a:t>Ph</a:t>
            </a:r>
            <a:r>
              <a:rPr lang="cs-CZ" sz="2000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157810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EE7EAE8B-05A3-453E-95E6-471C86CC26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9EFD880-6BE2-4308-B8ED-4B2E64B8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30C55DCE-4D61-4683-9B91-04D3F1AD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 descr="Obsah obrázku osoba, interiér, zeď, držení&#10;&#10;Popis byl vytvořen automaticky">
            <a:extLst>
              <a:ext uri="{FF2B5EF4-FFF2-40B4-BE49-F238E27FC236}">
                <a16:creationId xmlns:a16="http://schemas.microsoft.com/office/drawing/2014/main" id="{51BB3E33-F3BE-844E-AE18-E832B0EBE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2" r="8886" b="2"/>
          <a:stretch/>
        </p:blipFill>
        <p:spPr>
          <a:xfrm>
            <a:off x="540000" y="1701505"/>
            <a:ext cx="3914999" cy="4139998"/>
          </a:xfrm>
          <a:prstGeom prst="rect">
            <a:avLst/>
          </a:prstGeom>
          <a:noFill/>
        </p:spPr>
      </p:pic>
      <p:pic>
        <p:nvPicPr>
          <p:cNvPr id="7" name="Obrázek 6" descr="Obsah obrázku osoba, budova, exteriér, ulice&#10;&#10;Popis byl vytvořen automaticky">
            <a:extLst>
              <a:ext uri="{FF2B5EF4-FFF2-40B4-BE49-F238E27FC236}">
                <a16:creationId xmlns:a16="http://schemas.microsoft.com/office/drawing/2014/main" id="{D1A85EC4-DCEA-9644-A2C3-3E768E5E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56" r="11289" b="2"/>
          <a:stretch/>
        </p:blipFill>
        <p:spPr>
          <a:xfrm>
            <a:off x="4688460" y="1701505"/>
            <a:ext cx="3914999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91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DFE4AC-EB27-E04B-AEF7-EE36211472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BBBA10-D6C2-0F4C-8669-6CCF1AEEC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7171CAA4-F992-3D47-A807-3511161C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Sbohem, královno </a:t>
            </a:r>
            <a:r>
              <a:rPr lang="cs-CZ" sz="2000" dirty="0"/>
              <a:t>(Les </a:t>
            </a:r>
            <a:r>
              <a:rPr lang="cs-CZ" sz="2000" dirty="0" err="1"/>
              <a:t>Adieux</a:t>
            </a:r>
            <a:r>
              <a:rPr lang="cs-CZ" sz="2000" dirty="0"/>
              <a:t> a la </a:t>
            </a:r>
            <a:r>
              <a:rPr lang="cs-CZ" sz="2000" dirty="0" err="1"/>
              <a:t>Reine</a:t>
            </a:r>
            <a:r>
              <a:rPr lang="cs-CZ" sz="2000" dirty="0"/>
              <a:t>, Francie 2012) 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B8E9B970-8E97-B240-BADF-06A525F8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92" y="1692002"/>
            <a:ext cx="6576896" cy="4139998"/>
          </a:xfrm>
        </p:spPr>
        <p:txBody>
          <a:bodyPr/>
          <a:lstStyle/>
          <a:p>
            <a:r>
              <a:rPr lang="cs-CZ" dirty="0"/>
              <a:t>Poslední dny bourbonské Francie, začátek moderních francouzských dějin</a:t>
            </a:r>
          </a:p>
          <a:p>
            <a:endParaRPr lang="cs-CZ" dirty="0"/>
          </a:p>
          <a:p>
            <a:r>
              <a:rPr lang="cs-CZ" dirty="0"/>
              <a:t>Francouzský pandán k filmu </a:t>
            </a:r>
            <a:r>
              <a:rPr lang="cs-CZ" i="1" dirty="0"/>
              <a:t>Marie Antoinetta </a:t>
            </a:r>
            <a:r>
              <a:rPr lang="cs-CZ" dirty="0"/>
              <a:t>(2006, r. Sofia </a:t>
            </a:r>
            <a:r>
              <a:rPr lang="cs-CZ" dirty="0" err="1"/>
              <a:t>Coppola</a:t>
            </a:r>
            <a:r>
              <a:rPr lang="cs-CZ" dirty="0"/>
              <a:t>)?</a:t>
            </a:r>
          </a:p>
          <a:p>
            <a:endParaRPr lang="cs-CZ" dirty="0"/>
          </a:p>
          <a:p>
            <a:r>
              <a:rPr lang="cs-CZ" dirty="0" err="1"/>
              <a:t>Biopic</a:t>
            </a:r>
            <a:r>
              <a:rPr lang="cs-CZ" dirty="0"/>
              <a:t> + kostýmní drama + adaptace knižní předlohy + mikroměřítko (výšivky, hodiny) + autentický život ve Versailles</a:t>
            </a:r>
          </a:p>
          <a:p>
            <a:endParaRPr lang="cs-CZ" dirty="0"/>
          </a:p>
          <a:p>
            <a:r>
              <a:rPr lang="cs-CZ" dirty="0"/>
              <a:t>kritické stanovisko k dějinám + nostalgie po Ancien Régime (předrevoluční éra) + individualistický pohled na historii </a:t>
            </a:r>
          </a:p>
          <a:p>
            <a:pPr marL="54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4" name="Obrázek 13" descr="Obsah obrázku text&#10;&#10;Popis byl vytvořen automaticky">
            <a:extLst>
              <a:ext uri="{FF2B5EF4-FFF2-40B4-BE49-F238E27FC236}">
                <a16:creationId xmlns:a16="http://schemas.microsoft.com/office/drawing/2014/main" id="{3DA27261-4316-454E-8D88-FF8F50C4B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19" y="2247441"/>
            <a:ext cx="2309411" cy="30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9ADF40-7229-3540-A9BE-FBE09CE2B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BB74CF-483E-7A4D-895A-BD22FE9A1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6B7B8D1-9925-984E-83B6-22DD499A5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378000"/>
            <a:ext cx="3782047" cy="5468550"/>
          </a:xfrm>
          <a:prstGeom prst="rect">
            <a:avLst/>
          </a:prstGeom>
        </p:spPr>
      </p:pic>
      <p:pic>
        <p:nvPicPr>
          <p:cNvPr id="9" name="Obrázek 8" descr="Obsah obrázku text, exteriér&#10;&#10;Popis byl vytvořen automaticky">
            <a:extLst>
              <a:ext uri="{FF2B5EF4-FFF2-40B4-BE49-F238E27FC236}">
                <a16:creationId xmlns:a16="http://schemas.microsoft.com/office/drawing/2014/main" id="{A2E46921-5C27-8F45-86E8-3A83F8D69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000"/>
            <a:ext cx="3550722" cy="54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3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6DC3A7-6B86-2045-A46C-E012967F35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086B91-C459-BC44-9E52-CC4B4E9E4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71DF74E-204F-B041-9B60-F8CEB4857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58" y="62346"/>
            <a:ext cx="2256460" cy="3342904"/>
          </a:xfrm>
          <a:prstGeom prst="rect">
            <a:avLst/>
          </a:prstGeom>
        </p:spPr>
      </p:pic>
      <p:pic>
        <p:nvPicPr>
          <p:cNvPr id="7" name="Obrázek 6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F2CABBE6-D7C8-9547-A71C-58CD35C28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14" y="80069"/>
            <a:ext cx="2151179" cy="31885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596AB4E-AB0F-2D4D-B22B-149E316DA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" y="62346"/>
            <a:ext cx="2249589" cy="3247723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2C2504A6-ED6B-0142-A1F4-9D6C3E44F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" y="3428999"/>
            <a:ext cx="2326389" cy="3429001"/>
          </a:xfrm>
          <a:prstGeom prst="rect">
            <a:avLst/>
          </a:prstGeom>
        </p:spPr>
      </p:pic>
      <p:pic>
        <p:nvPicPr>
          <p:cNvPr id="13" name="Obrázek 12" descr="Obsah obrázku text, osoba&#10;&#10;Popis byl vytvořen automaticky">
            <a:extLst>
              <a:ext uri="{FF2B5EF4-FFF2-40B4-BE49-F238E27FC236}">
                <a16:creationId xmlns:a16="http://schemas.microsoft.com/office/drawing/2014/main" id="{039D272F-D269-E649-9436-5AAC6C18D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08" y="3411747"/>
            <a:ext cx="2326389" cy="344625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9B626F8-237B-C148-9F23-4AD66EC5E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43" y="3429000"/>
            <a:ext cx="2400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5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22E5FE9-5935-4ECC-97D0-6182A85EFC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3C2B081E-36E2-4833-87C8-1C9D1C089B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000" y="466609"/>
            <a:ext cx="8064900" cy="451576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pPr algn="ctr"/>
            <a:r>
              <a:rPr lang="cs-CZ" b="1" kern="1200" cap="all" spc="150" dirty="0">
                <a:latin typeface="+mj-lt"/>
                <a:ea typeface="+mj-ea"/>
                <a:cs typeface="+mj-cs"/>
              </a:rPr>
              <a:t>Kinematografie národního dědictví</a:t>
            </a:r>
            <a:br>
              <a:rPr lang="cs-CZ" b="1" kern="1200" cap="all" spc="150" dirty="0">
                <a:latin typeface="+mj-lt"/>
                <a:ea typeface="+mj-ea"/>
                <a:cs typeface="+mj-cs"/>
              </a:rPr>
            </a:br>
            <a:r>
              <a:rPr lang="cs-CZ" b="1" kern="1200" cap="all" spc="150" dirty="0" err="1">
                <a:latin typeface="+mj-lt"/>
                <a:ea typeface="+mj-ea"/>
                <a:cs typeface="+mj-cs"/>
              </a:rPr>
              <a:t>Heritage</a:t>
            </a:r>
            <a:r>
              <a:rPr lang="cs-CZ" b="1" kern="1200" cap="all" spc="150" dirty="0">
                <a:latin typeface="+mj-lt"/>
                <a:ea typeface="+mj-ea"/>
                <a:cs typeface="+mj-cs"/>
              </a:rPr>
              <a:t> </a:t>
            </a:r>
            <a:r>
              <a:rPr lang="cs-CZ" b="1" kern="1200" cap="all" spc="150" dirty="0" err="1">
                <a:latin typeface="+mj-lt"/>
                <a:ea typeface="+mj-ea"/>
                <a:cs typeface="+mj-cs"/>
              </a:rPr>
              <a:t>cinema</a:t>
            </a:r>
            <a:endParaRPr lang="cs-CZ" b="1" kern="1200" cap="all" spc="15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610" y="1692002"/>
            <a:ext cx="6742149" cy="4139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4313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</a:rPr>
              <a:t>První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vlna</a:t>
            </a:r>
            <a:r>
              <a:rPr lang="en-US" sz="1900" dirty="0">
                <a:latin typeface="+mn-lt"/>
              </a:rPr>
              <a:t> od </a:t>
            </a:r>
            <a:r>
              <a:rPr lang="en-US" sz="1900" dirty="0" err="1">
                <a:latin typeface="+mn-lt"/>
              </a:rPr>
              <a:t>počátku</a:t>
            </a:r>
            <a:r>
              <a:rPr lang="en-US" sz="1900" dirty="0">
                <a:latin typeface="+mn-lt"/>
              </a:rPr>
              <a:t> 80.let v </a:t>
            </a:r>
            <a:r>
              <a:rPr lang="en-US" sz="1900" dirty="0" err="1">
                <a:latin typeface="+mn-lt"/>
              </a:rPr>
              <a:t>britské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kinematografii</a:t>
            </a:r>
            <a:r>
              <a:rPr lang="en-US" sz="1900" dirty="0">
                <a:latin typeface="+mn-lt"/>
              </a:rPr>
              <a:t>  - </a:t>
            </a:r>
            <a:r>
              <a:rPr lang="en-US" sz="1900" i="1" dirty="0" err="1">
                <a:latin typeface="+mn-lt"/>
              </a:rPr>
              <a:t>Ohnivé</a:t>
            </a:r>
            <a:r>
              <a:rPr lang="en-US" sz="1900" i="1" dirty="0">
                <a:latin typeface="+mn-lt"/>
              </a:rPr>
              <a:t> </a:t>
            </a:r>
            <a:r>
              <a:rPr lang="en-US" sz="1900" i="1" dirty="0" err="1">
                <a:latin typeface="+mn-lt"/>
              </a:rPr>
              <a:t>vozy</a:t>
            </a:r>
            <a:r>
              <a:rPr lang="en-US" sz="1900" i="1" dirty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(1981)</a:t>
            </a:r>
            <a:r>
              <a:rPr lang="en-US" sz="1900" i="1" dirty="0">
                <a:latin typeface="+mn-lt"/>
              </a:rPr>
              <a:t>, </a:t>
            </a:r>
            <a:r>
              <a:rPr lang="en-US" sz="1900" i="1" dirty="0" err="1">
                <a:latin typeface="+mn-lt"/>
              </a:rPr>
              <a:t>Pokoj</a:t>
            </a:r>
            <a:r>
              <a:rPr lang="en-US" sz="1900" i="1" dirty="0">
                <a:latin typeface="+mn-lt"/>
              </a:rPr>
              <a:t> s </a:t>
            </a:r>
            <a:r>
              <a:rPr lang="en-US" sz="1900" i="1" dirty="0" err="1">
                <a:latin typeface="+mn-lt"/>
              </a:rPr>
              <a:t>vyhlídkou</a:t>
            </a:r>
            <a:r>
              <a:rPr lang="en-US" sz="1900" i="1" dirty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(1985), </a:t>
            </a:r>
            <a:r>
              <a:rPr lang="en-US" sz="1900" i="1" dirty="0">
                <a:latin typeface="+mn-lt"/>
              </a:rPr>
              <a:t>Cesta do Indie </a:t>
            </a:r>
            <a:r>
              <a:rPr lang="en-US" sz="1900" dirty="0">
                <a:latin typeface="+mn-lt"/>
              </a:rPr>
              <a:t>(1984) – </a:t>
            </a:r>
            <a:r>
              <a:rPr lang="en-US" sz="1900" dirty="0" err="1">
                <a:latin typeface="+mn-lt"/>
              </a:rPr>
              <a:t>zhruba</a:t>
            </a:r>
            <a:r>
              <a:rPr lang="en-US" sz="1900" dirty="0">
                <a:latin typeface="+mn-lt"/>
              </a:rPr>
              <a:t> do </a:t>
            </a:r>
            <a:r>
              <a:rPr lang="en-US" sz="1900" dirty="0" err="1">
                <a:latin typeface="+mn-lt"/>
              </a:rPr>
              <a:t>poloviny</a:t>
            </a:r>
            <a:r>
              <a:rPr lang="en-US" sz="1900" dirty="0">
                <a:latin typeface="+mn-lt"/>
              </a:rPr>
              <a:t> 90. let (1995 – </a:t>
            </a:r>
            <a:r>
              <a:rPr lang="en-US" sz="1900" dirty="0" err="1">
                <a:latin typeface="+mn-lt"/>
              </a:rPr>
              <a:t>minisérie</a:t>
            </a:r>
            <a:r>
              <a:rPr lang="en-US" sz="1900" dirty="0">
                <a:latin typeface="+mn-lt"/>
              </a:rPr>
              <a:t> BBC </a:t>
            </a:r>
            <a:r>
              <a:rPr lang="en-US" sz="1900" i="1" dirty="0" err="1">
                <a:latin typeface="+mn-lt"/>
              </a:rPr>
              <a:t>Pýcha</a:t>
            </a:r>
            <a:r>
              <a:rPr lang="en-US" sz="1900" i="1" dirty="0">
                <a:latin typeface="+mn-lt"/>
              </a:rPr>
              <a:t> a </a:t>
            </a:r>
            <a:r>
              <a:rPr lang="en-US" sz="1900" i="1" dirty="0" err="1">
                <a:latin typeface="+mn-lt"/>
              </a:rPr>
              <a:t>předsudek</a:t>
            </a:r>
            <a:r>
              <a:rPr lang="en-US" sz="1900" dirty="0">
                <a:latin typeface="+mn-lt"/>
              </a:rPr>
              <a:t>) </a:t>
            </a:r>
          </a:p>
          <a:p>
            <a:pPr marL="214313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</a:rPr>
              <a:t>Druhá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vlna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někdy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označovaná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jako</a:t>
            </a:r>
            <a:r>
              <a:rPr lang="en-US" sz="1900" dirty="0">
                <a:latin typeface="+mn-lt"/>
              </a:rPr>
              <a:t> post-heritage / </a:t>
            </a:r>
            <a:r>
              <a:rPr lang="en-US" sz="1900" dirty="0" err="1">
                <a:latin typeface="+mn-lt"/>
              </a:rPr>
              <a:t>alternativní</a:t>
            </a:r>
            <a:r>
              <a:rPr lang="en-US" sz="1900" dirty="0">
                <a:latin typeface="+mn-lt"/>
              </a:rPr>
              <a:t> heritage</a:t>
            </a:r>
          </a:p>
          <a:p>
            <a:pPr marL="214313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</a:rPr>
              <a:t>Zprvu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omezeno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na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britskou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kinematografii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postupně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užíváno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jako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panevropské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paradigma</a:t>
            </a:r>
            <a:r>
              <a:rPr lang="en-US" sz="1900" dirty="0">
                <a:latin typeface="+mn-lt"/>
              </a:rPr>
              <a:t> </a:t>
            </a:r>
          </a:p>
          <a:p>
            <a:pPr marL="214313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</a:rPr>
              <a:t>Termín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který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zastřešuje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způsoby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jimiž</a:t>
            </a:r>
            <a:r>
              <a:rPr lang="en-US" sz="1900" dirty="0">
                <a:latin typeface="+mn-lt"/>
              </a:rPr>
              <a:t> se </a:t>
            </a:r>
            <a:r>
              <a:rPr lang="en-US" sz="1900" dirty="0" err="1">
                <a:latin typeface="+mn-lt"/>
              </a:rPr>
              <a:t>různé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národní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kinematografie</a:t>
            </a:r>
            <a:r>
              <a:rPr lang="en-US" sz="1900" dirty="0">
                <a:latin typeface="+mn-lt"/>
              </a:rPr>
              <a:t> a v </a:t>
            </a:r>
            <a:r>
              <a:rPr lang="en-US" sz="1900" dirty="0" err="1">
                <a:latin typeface="+mn-lt"/>
              </a:rPr>
              <a:t>různých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okamžicích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obracejí</a:t>
            </a:r>
            <a:r>
              <a:rPr lang="en-US" sz="1900" dirty="0">
                <a:latin typeface="+mn-lt"/>
              </a:rPr>
              <a:t> do </a:t>
            </a:r>
            <a:r>
              <a:rPr lang="en-US" sz="1900" dirty="0" err="1">
                <a:latin typeface="+mn-lt"/>
              </a:rPr>
              <a:t>minulosti</a:t>
            </a:r>
            <a:endParaRPr lang="en-US" sz="1900" dirty="0">
              <a:latin typeface="+mn-lt"/>
            </a:endParaRPr>
          </a:p>
          <a:p>
            <a:pPr marL="214313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</a:rPr>
              <a:t>Často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adaptace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literatury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chápané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jako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klasické</a:t>
            </a:r>
            <a:r>
              <a:rPr lang="en-US" sz="1900" dirty="0">
                <a:latin typeface="+mn-lt"/>
              </a:rPr>
              <a:t>; </a:t>
            </a:r>
            <a:r>
              <a:rPr lang="en-US" sz="1900" dirty="0" err="1">
                <a:latin typeface="+mn-lt"/>
              </a:rPr>
              <a:t>tato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vazba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filmům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automaticky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propůjčuje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vysoký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kulturní</a:t>
            </a:r>
            <a:r>
              <a:rPr lang="en-US" sz="1900" dirty="0">
                <a:latin typeface="+mn-lt"/>
              </a:rPr>
              <a:t> status </a:t>
            </a:r>
          </a:p>
          <a:p>
            <a:pPr marL="214313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</a:rPr>
              <a:t>Romantizovaná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nostalgická</a:t>
            </a:r>
            <a:r>
              <a:rPr lang="en-US" sz="1900" dirty="0">
                <a:latin typeface="+mn-lt"/>
              </a:rPr>
              <a:t> a </a:t>
            </a:r>
            <a:r>
              <a:rPr lang="en-US" sz="1900" dirty="0" err="1">
                <a:latin typeface="+mn-lt"/>
              </a:rPr>
              <a:t>spektakulární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vize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minulosti</a:t>
            </a:r>
            <a:r>
              <a:rPr lang="en-US" sz="1900" dirty="0">
                <a:latin typeface="+mn-lt"/>
              </a:rPr>
              <a:t>  </a:t>
            </a:r>
          </a:p>
          <a:p>
            <a:pPr marL="257175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 err="1">
                <a:latin typeface="+mn-lt"/>
              </a:rPr>
              <a:t>Specifická</a:t>
            </a:r>
            <a:r>
              <a:rPr lang="en-US" sz="1900" dirty="0">
                <a:latin typeface="+mn-lt"/>
              </a:rPr>
              <a:t> forma </a:t>
            </a:r>
            <a:r>
              <a:rPr lang="en-US" sz="1900" dirty="0" err="1">
                <a:latin typeface="+mn-lt"/>
              </a:rPr>
              <a:t>pastiše</a:t>
            </a:r>
            <a:endParaRPr lang="en-US" sz="1900" dirty="0">
              <a:latin typeface="+mn-lt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51D02F6-A078-3F44-9398-61CAD8299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49" y="852083"/>
            <a:ext cx="1718460" cy="2499578"/>
          </a:xfrm>
          <a:prstGeom prst="rect">
            <a:avLst/>
          </a:prstGeom>
        </p:spPr>
      </p:pic>
      <p:pic>
        <p:nvPicPr>
          <p:cNvPr id="5" name="Obrázek 4" descr="Obsah obrázku text, osoba, exteriér&#10;&#10;Popis byl vytvořen automaticky">
            <a:extLst>
              <a:ext uri="{FF2B5EF4-FFF2-40B4-BE49-F238E27FC236}">
                <a16:creationId xmlns:a16="http://schemas.microsoft.com/office/drawing/2014/main" id="{B255A5B9-7076-F64D-9F02-491B7D73B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85" y="3374820"/>
            <a:ext cx="1728924" cy="26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2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BD87A09-5192-415A-A8A5-102FB486BD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B9EDD6A2-2A9D-46BE-97D1-0038C5A24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b="1" kern="1200" cap="all" spc="150">
                <a:latin typeface="+mj-lt"/>
                <a:ea typeface="+mj-ea"/>
                <a:cs typeface="+mj-cs"/>
              </a:rPr>
              <a:t>Levicová kritika heritage cinema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4313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 err="1">
                <a:latin typeface="+mn-lt"/>
              </a:rPr>
              <a:t>Nejvýrazněji</a:t>
            </a:r>
            <a:r>
              <a:rPr lang="en-US" sz="2100" dirty="0">
                <a:latin typeface="+mn-lt"/>
              </a:rPr>
              <a:t> HIGSON, Andrew (1996, 2008): </a:t>
            </a:r>
            <a:r>
              <a:rPr lang="en-US" sz="2100" i="1" dirty="0">
                <a:latin typeface="+mn-lt"/>
              </a:rPr>
              <a:t>English Heritage, English Cinema. Costume Drama since 1980.   </a:t>
            </a:r>
          </a:p>
          <a:p>
            <a:pPr marL="257175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 err="1">
                <a:latin typeface="+mn-lt"/>
              </a:rPr>
              <a:t>Nekritická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transformace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národní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minulosti</a:t>
            </a:r>
            <a:r>
              <a:rPr lang="en-US" sz="2100" dirty="0">
                <a:latin typeface="+mn-lt"/>
              </a:rPr>
              <a:t> do </a:t>
            </a:r>
            <a:r>
              <a:rPr lang="en-US" sz="2100" dirty="0" err="1">
                <a:latin typeface="+mn-lt"/>
              </a:rPr>
              <a:t>kulturní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komodity</a:t>
            </a:r>
            <a:endParaRPr lang="en-US" sz="2100" dirty="0">
              <a:latin typeface="+mn-lt"/>
            </a:endParaRPr>
          </a:p>
          <a:p>
            <a:pPr marL="257175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 err="1">
                <a:latin typeface="+mn-lt"/>
              </a:rPr>
              <a:t>Nostalgické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obrazy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ze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života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vyšších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tříd</a:t>
            </a:r>
            <a:r>
              <a:rPr lang="en-US" sz="2100" dirty="0">
                <a:latin typeface="+mn-lt"/>
              </a:rPr>
              <a:t> a </a:t>
            </a:r>
            <a:r>
              <a:rPr lang="en-US" sz="2100" dirty="0" err="1">
                <a:latin typeface="+mn-lt"/>
              </a:rPr>
              <a:t>vytěsnění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některých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tříd</a:t>
            </a:r>
            <a:r>
              <a:rPr lang="en-US" sz="2100" dirty="0">
                <a:latin typeface="+mn-lt"/>
              </a:rPr>
              <a:t>, </a:t>
            </a:r>
            <a:r>
              <a:rPr lang="en-US" sz="2100" dirty="0" err="1">
                <a:latin typeface="+mn-lt"/>
              </a:rPr>
              <a:t>ras</a:t>
            </a:r>
            <a:r>
              <a:rPr lang="en-US" sz="2100" dirty="0">
                <a:latin typeface="+mn-lt"/>
              </a:rPr>
              <a:t> a </a:t>
            </a:r>
            <a:r>
              <a:rPr lang="en-US" sz="2100" dirty="0" err="1">
                <a:latin typeface="+mn-lt"/>
              </a:rPr>
              <a:t>etnik</a:t>
            </a:r>
            <a:endParaRPr lang="en-US" sz="2100" dirty="0">
              <a:latin typeface="+mn-lt"/>
            </a:endParaRPr>
          </a:p>
          <a:p>
            <a:pPr marL="257175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 err="1">
                <a:latin typeface="+mn-lt"/>
              </a:rPr>
              <a:t>Únik</a:t>
            </a:r>
            <a:r>
              <a:rPr lang="en-US" sz="2100" dirty="0">
                <a:latin typeface="+mn-lt"/>
              </a:rPr>
              <a:t> z </a:t>
            </a:r>
            <a:r>
              <a:rPr lang="en-US" sz="2100" dirty="0" err="1">
                <a:latin typeface="+mn-lt"/>
              </a:rPr>
              <a:t>thatcherovské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Anglie</a:t>
            </a:r>
            <a:r>
              <a:rPr lang="en-US" sz="2100" dirty="0">
                <a:latin typeface="+mn-lt"/>
              </a:rPr>
              <a:t> do </a:t>
            </a:r>
            <a:r>
              <a:rPr lang="en-US" sz="2100" dirty="0" err="1">
                <a:latin typeface="+mn-lt"/>
              </a:rPr>
              <a:t>idealizované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verze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minulosti</a:t>
            </a:r>
            <a:r>
              <a:rPr lang="en-US" sz="2100" dirty="0">
                <a:latin typeface="+mn-lt"/>
              </a:rPr>
              <a:t> (x Francie &gt;&gt; </a:t>
            </a:r>
            <a:r>
              <a:rPr lang="en-US" sz="2100" dirty="0" err="1">
                <a:latin typeface="+mn-lt"/>
              </a:rPr>
              <a:t>první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období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socialistického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prezidenta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Mitteranda</a:t>
            </a:r>
            <a:r>
              <a:rPr lang="en-US" sz="2100" dirty="0">
                <a:latin typeface="+mn-lt"/>
              </a:rPr>
              <a:t>) </a:t>
            </a:r>
          </a:p>
          <a:p>
            <a:pPr marL="257175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 err="1">
                <a:latin typeface="+mn-lt"/>
              </a:rPr>
              <a:t>Nezdravá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obsese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historickými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detaily</a:t>
            </a:r>
            <a:r>
              <a:rPr lang="en-US" sz="2100" dirty="0">
                <a:latin typeface="+mn-lt"/>
              </a:rPr>
              <a:t>, </a:t>
            </a:r>
            <a:r>
              <a:rPr lang="en-US" sz="2100" dirty="0" err="1">
                <a:latin typeface="+mn-lt"/>
              </a:rPr>
              <a:t>dekorem</a:t>
            </a:r>
            <a:r>
              <a:rPr lang="en-US" sz="2100" dirty="0">
                <a:latin typeface="+mn-lt"/>
              </a:rPr>
              <a:t>, </a:t>
            </a:r>
            <a:r>
              <a:rPr lang="en-US" sz="2100" dirty="0" err="1">
                <a:latin typeface="+mn-lt"/>
              </a:rPr>
              <a:t>kostýmy</a:t>
            </a:r>
            <a:r>
              <a:rPr lang="en-US" sz="2100" dirty="0">
                <a:latin typeface="+mn-lt"/>
              </a:rPr>
              <a:t>; v </a:t>
            </a:r>
            <a:r>
              <a:rPr lang="en-US" sz="2100" dirty="0" err="1">
                <a:latin typeface="+mn-lt"/>
              </a:rPr>
              <a:t>důsledku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oslabuje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možnou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subverzi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narativu</a:t>
            </a:r>
            <a:endParaRPr lang="en-US" sz="2100" dirty="0">
              <a:latin typeface="+mn-lt"/>
            </a:endParaRPr>
          </a:p>
          <a:p>
            <a:pPr marL="257175" indent="-17145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 err="1">
                <a:latin typeface="+mn-lt"/>
              </a:rPr>
              <a:t>Také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kritika</a:t>
            </a:r>
            <a:r>
              <a:rPr lang="en-US" sz="2100" dirty="0">
                <a:latin typeface="+mn-lt"/>
              </a:rPr>
              <a:t> z </a:t>
            </a:r>
            <a:r>
              <a:rPr lang="en-US" sz="2100" dirty="0" err="1">
                <a:latin typeface="+mn-lt"/>
              </a:rPr>
              <a:t>praxe</a:t>
            </a:r>
            <a:r>
              <a:rPr lang="en-US" sz="2100" dirty="0">
                <a:latin typeface="+mn-lt"/>
              </a:rPr>
              <a:t>; filmy </a:t>
            </a:r>
            <a:r>
              <a:rPr lang="en-US" sz="2100" dirty="0" err="1">
                <a:latin typeface="+mn-lt"/>
              </a:rPr>
              <a:t>vymezující</a:t>
            </a:r>
            <a:r>
              <a:rPr lang="en-US" sz="2100" dirty="0">
                <a:latin typeface="+mn-lt"/>
              </a:rPr>
              <a:t> se </a:t>
            </a:r>
            <a:r>
              <a:rPr lang="en-US" sz="2100" dirty="0" err="1">
                <a:latin typeface="+mn-lt"/>
              </a:rPr>
              <a:t>proti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režimu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jsou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zasazené</a:t>
            </a:r>
            <a:r>
              <a:rPr lang="en-US" sz="2100" dirty="0">
                <a:latin typeface="+mn-lt"/>
              </a:rPr>
              <a:t> v </a:t>
            </a:r>
            <a:r>
              <a:rPr lang="en-US" sz="2100" dirty="0" err="1">
                <a:latin typeface="+mn-lt"/>
              </a:rPr>
              <a:t>současnosti</a:t>
            </a:r>
            <a:r>
              <a:rPr lang="en-US" sz="2100" dirty="0">
                <a:latin typeface="+mn-lt"/>
              </a:rPr>
              <a:t>, </a:t>
            </a:r>
            <a:r>
              <a:rPr lang="en-US" sz="2100" dirty="0" err="1">
                <a:latin typeface="+mn-lt"/>
              </a:rPr>
              <a:t>namísto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romantické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zápletky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nabízejí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sociálně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kritický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nebo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politický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err="1">
                <a:latin typeface="+mn-lt"/>
              </a:rPr>
              <a:t>děj</a:t>
            </a:r>
            <a:r>
              <a:rPr lang="en-US" sz="2100" dirty="0">
                <a:latin typeface="+mn-lt"/>
              </a:rPr>
              <a:t> – </a:t>
            </a:r>
            <a:r>
              <a:rPr lang="en-US" sz="2100" dirty="0" err="1">
                <a:latin typeface="+mn-lt"/>
              </a:rPr>
              <a:t>např</a:t>
            </a:r>
            <a:r>
              <a:rPr lang="en-US" sz="2100" i="1" dirty="0">
                <a:latin typeface="+mn-lt"/>
              </a:rPr>
              <a:t>. Moje </a:t>
            </a:r>
            <a:r>
              <a:rPr lang="en-US" sz="2100" i="1" dirty="0" err="1">
                <a:latin typeface="+mn-lt"/>
              </a:rPr>
              <a:t>krásná</a:t>
            </a:r>
            <a:r>
              <a:rPr lang="en-US" sz="2100" i="1" dirty="0">
                <a:latin typeface="+mn-lt"/>
              </a:rPr>
              <a:t> </a:t>
            </a:r>
            <a:r>
              <a:rPr lang="en-US" sz="2100" i="1" dirty="0" err="1">
                <a:latin typeface="+mn-lt"/>
              </a:rPr>
              <a:t>prádelnička</a:t>
            </a:r>
            <a:r>
              <a:rPr lang="en-US" sz="2100" i="1" dirty="0">
                <a:latin typeface="+mn-lt"/>
              </a:rPr>
              <a:t> </a:t>
            </a:r>
            <a:r>
              <a:rPr lang="en-US" sz="2100" dirty="0">
                <a:latin typeface="+mn-lt"/>
              </a:rPr>
              <a:t>(1985, Stephen </a:t>
            </a:r>
            <a:r>
              <a:rPr lang="en-US" sz="2100" dirty="0" err="1">
                <a:latin typeface="+mn-lt"/>
              </a:rPr>
              <a:t>Frears</a:t>
            </a:r>
            <a:r>
              <a:rPr lang="en-US" sz="21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724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D9A72E-4326-7A49-BBDE-3DE037B2E7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55C2EE-37D4-AA46-BE9D-857ED67045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C54774-2770-434E-8CDF-6FCF29B8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stanoviska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A7C308-54D6-1C46-8A5C-DB4CA7FC5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„I ty filmy, které přijdou s ironickým vyprávěním zasazeným v minulosti si nemohou pomoci a nakonec skončí s oslavou a spektakulárním vyzdvižením jedné třídy a její kulturní tradice a kulturní identity na úkor jiných; a to díky diskurzu o autenticitě a obsedantní rekonstrukcí dobových detailů“ (Andrew </a:t>
            </a:r>
            <a:r>
              <a:rPr lang="cs-CZ" dirty="0" err="1"/>
              <a:t>Higson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„Dekor zcela jistě přispívá ke konstrukci narativních významů, které dále reflektuje a umocňuje. Ale platí také opak: příběhy a témata </a:t>
            </a:r>
            <a:r>
              <a:rPr lang="cs-CZ" dirty="0" err="1"/>
              <a:t>heritage</a:t>
            </a:r>
            <a:r>
              <a:rPr lang="cs-CZ" dirty="0"/>
              <a:t> filmů často vyprávějí o umění, o láskyplně vyráběných objektech – a tím odkazují jak do minulosti jako takové, tak připomínají uzavřenou, klasickou éru kinematografie.“ (</a:t>
            </a:r>
            <a:r>
              <a:rPr lang="cs-CZ" dirty="0" err="1"/>
              <a:t>Ginette</a:t>
            </a:r>
            <a:r>
              <a:rPr lang="cs-CZ" dirty="0"/>
              <a:t> </a:t>
            </a:r>
            <a:r>
              <a:rPr lang="cs-CZ" dirty="0" err="1"/>
              <a:t>Vincendeau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9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F30A05B5-D832-4E14-A537-AA87E72D53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8A4909F5-6CD2-43F5-9F98-005F1B6A6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5333742-5B4D-7944-93CB-696300E8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Francie: </a:t>
            </a:r>
            <a:r>
              <a:rPr lang="cs-CZ" sz="2700" dirty="0" err="1"/>
              <a:t>Films</a:t>
            </a:r>
            <a:r>
              <a:rPr lang="cs-CZ" sz="2700" dirty="0"/>
              <a:t> de </a:t>
            </a:r>
            <a:r>
              <a:rPr lang="cs-CZ" sz="2700" dirty="0" err="1"/>
              <a:t>patrimoine</a:t>
            </a:r>
            <a:r>
              <a:rPr lang="cs-CZ" sz="2700" dirty="0"/>
              <a:t> / </a:t>
            </a:r>
            <a:r>
              <a:rPr lang="cs-CZ" sz="2700" dirty="0" err="1"/>
              <a:t>Cinema</a:t>
            </a:r>
            <a:r>
              <a:rPr lang="cs-CZ" sz="2700" dirty="0"/>
              <a:t> </a:t>
            </a:r>
            <a:r>
              <a:rPr lang="cs-CZ" sz="2700" dirty="0" err="1"/>
              <a:t>patrimoniaux</a:t>
            </a:r>
            <a:r>
              <a:rPr lang="cs-CZ" sz="2700" dirty="0"/>
              <a:t>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34BCBCC-01BA-B346-9F8B-223B3B209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900" dirty="0"/>
              <a:t>nejen filmové adaptace klasické literatury a/nebo výpravné snímky zasazené v nádherných historických lokacích, ale jakýkoliv film, který je „historický“ v tom nejširším slova smyslu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Odlišné zázemí &gt;&gt; debata Ferro/</a:t>
            </a:r>
            <a:r>
              <a:rPr lang="cs-CZ" sz="1900" dirty="0" err="1"/>
              <a:t>Sorlin</a:t>
            </a:r>
            <a:r>
              <a:rPr lang="cs-CZ" sz="1900" dirty="0"/>
              <a:t> a otázky širšího vztahu kinematografie a historie</a:t>
            </a:r>
          </a:p>
          <a:p>
            <a:pPr lvl="1">
              <a:spcAft>
                <a:spcPts val="600"/>
              </a:spcAft>
            </a:pPr>
            <a:r>
              <a:rPr lang="cs-CZ" sz="1900" dirty="0" err="1"/>
              <a:t>Marc</a:t>
            </a:r>
            <a:r>
              <a:rPr lang="cs-CZ" sz="1900" dirty="0"/>
              <a:t> Ferro - kinematografie nám může pomoci s pochopením historie</a:t>
            </a:r>
          </a:p>
          <a:p>
            <a:pPr lvl="1">
              <a:spcAft>
                <a:spcPts val="600"/>
              </a:spcAft>
            </a:pPr>
            <a:r>
              <a:rPr lang="cs-CZ" sz="1900" dirty="0" err="1"/>
              <a:t>Pierre</a:t>
            </a:r>
            <a:r>
              <a:rPr lang="cs-CZ" sz="1900" dirty="0"/>
              <a:t> </a:t>
            </a:r>
            <a:r>
              <a:rPr lang="cs-CZ" sz="1900" dirty="0" err="1"/>
              <a:t>Sorlin</a:t>
            </a:r>
            <a:r>
              <a:rPr lang="cs-CZ" sz="1900" dirty="0"/>
              <a:t> - historické filmy jsou spíš reflexí doby, ve které vznikají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Ambice spoluvytvářet národní identitu prostřednictvím sdílení a diskuze o kolektivních vzpomínkách (</a:t>
            </a:r>
            <a:r>
              <a:rPr lang="cs-CZ" sz="1900" i="1" dirty="0"/>
              <a:t>Návrat Martina </a:t>
            </a:r>
            <a:r>
              <a:rPr lang="cs-CZ" sz="1900" i="1" dirty="0" err="1"/>
              <a:t>Guerra</a:t>
            </a:r>
            <a:r>
              <a:rPr lang="cs-CZ" sz="1900" i="1" dirty="0"/>
              <a:t>, Lucien </a:t>
            </a:r>
            <a:r>
              <a:rPr lang="cs-CZ" sz="1900" i="1" dirty="0" err="1"/>
              <a:t>Lacombe</a:t>
            </a:r>
            <a:r>
              <a:rPr lang="cs-CZ" sz="1900" dirty="0"/>
              <a:t>)</a:t>
            </a:r>
            <a:endParaRPr lang="cs-CZ" sz="2500" dirty="0"/>
          </a:p>
          <a:p>
            <a:pPr>
              <a:spcAft>
                <a:spcPts val="600"/>
              </a:spcAft>
            </a:pPr>
            <a:r>
              <a:rPr lang="cs-CZ" sz="1900" dirty="0"/>
              <a:t>Absence ideologické kritiky výpravných historických filmů (projekty chápané jako </a:t>
            </a:r>
            <a:r>
              <a:rPr lang="cs-CZ" sz="1900" dirty="0" err="1"/>
              <a:t>auterské</a:t>
            </a:r>
            <a:r>
              <a:rPr lang="cs-CZ" sz="1900" dirty="0"/>
              <a:t> mají kritický „pardon“)</a:t>
            </a:r>
          </a:p>
        </p:txBody>
      </p:sp>
    </p:spTree>
    <p:extLst>
      <p:ext uri="{BB962C8B-B14F-4D97-AF65-F5344CB8AC3E}">
        <p14:creationId xmlns:p14="http://schemas.microsoft.com/office/powerpoint/2010/main" val="235023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75CC38-2BB0-2B4E-A57C-8D8DBF65FE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151778-1258-6E4B-A527-0448174A69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E53292D-1A99-2949-B120-80042F1AA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1" y="446283"/>
            <a:ext cx="3528951" cy="5293426"/>
          </a:xfrm>
          <a:prstGeom prst="rect">
            <a:avLst/>
          </a:prstGeom>
        </p:spPr>
      </p:pic>
      <p:pic>
        <p:nvPicPr>
          <p:cNvPr id="9" name="Obrázek 8" descr="Obsah obrázku text, kniha&#10;&#10;Popis byl vytvořen automaticky">
            <a:extLst>
              <a:ext uri="{FF2B5EF4-FFF2-40B4-BE49-F238E27FC236}">
                <a16:creationId xmlns:a16="http://schemas.microsoft.com/office/drawing/2014/main" id="{36987A38-5DCF-AD49-955C-F07607C24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96" y="378000"/>
            <a:ext cx="3994473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3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E0E1703-C810-4EEF-9CF6-E35620149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1414BCB2-B2AA-42E3-9876-67285D8103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0470D0-6602-A148-94A5-7E0A77AE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/>
              <a:t>Films de patrimoine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0CFADD8-9C3C-4C8F-A4D1-6B38D968C9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544462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8380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716</Words>
  <Application>Microsoft Macintosh PowerPoint</Application>
  <PresentationFormat>Předvádění na obrazovce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Paměť a nostalgie v audiovizuálních průmyslech  FAVh033</vt:lpstr>
      <vt:lpstr>Prezentace aplikace PowerPoint</vt:lpstr>
      <vt:lpstr>Prezentace aplikace PowerPoint</vt:lpstr>
      <vt:lpstr>Kinematografie národního dědictví Heritage cinema</vt:lpstr>
      <vt:lpstr>Levicová kritika heritage cinema</vt:lpstr>
      <vt:lpstr>Dvě stanoviska</vt:lpstr>
      <vt:lpstr>Francie: Films de patrimoine / Cinema patrimoniaux </vt:lpstr>
      <vt:lpstr>Prezentace aplikace PowerPoint</vt:lpstr>
      <vt:lpstr>Films de patrimoine</vt:lpstr>
      <vt:lpstr>Prezentace aplikace PowerPoint</vt:lpstr>
      <vt:lpstr>Sbohem, královno (Les Adieux a la Reine, Francie 2012)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 a nostalgie v audiovizuálních průmyslech  FAVh033</dc:title>
  <dc:creator>Šárka Gmiterková</dc:creator>
  <cp:lastModifiedBy>Šárka Gmiterková</cp:lastModifiedBy>
  <cp:revision>7</cp:revision>
  <dcterms:created xsi:type="dcterms:W3CDTF">2021-05-05T04:23:40Z</dcterms:created>
  <dcterms:modified xsi:type="dcterms:W3CDTF">2021-05-05T07:55:01Z</dcterms:modified>
</cp:coreProperties>
</file>