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321" userDrawn="1">
          <p15:clr>
            <a:srgbClr val="A4A3A4"/>
          </p15:clr>
        </p15:guide>
        <p15:guide id="7" pos="5418" userDrawn="1">
          <p15:clr>
            <a:srgbClr val="A4A3A4"/>
          </p15:clr>
        </p15:guide>
        <p15:guide id="8" pos="682" userDrawn="1">
          <p15:clr>
            <a:srgbClr val="A4A3A4"/>
          </p15:clr>
        </p15:guide>
        <p15:guide id="9" pos="2766" userDrawn="1">
          <p15:clr>
            <a:srgbClr val="A4A3A4"/>
          </p15:clr>
        </p15:guide>
        <p15:guide id="10" pos="29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51" autoAdjust="0"/>
    <p:restoredTop sz="96270" autoAdjust="0"/>
  </p:normalViewPr>
  <p:slideViewPr>
    <p:cSldViewPr snapToGrid="0">
      <p:cViewPr varScale="1">
        <p:scale>
          <a:sx n="116" d="100"/>
          <a:sy n="116" d="100"/>
        </p:scale>
        <p:origin x="1160" y="17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601D3E6C-8A25-405E-A952-4F92A22C63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Grafický objekt 5">
            <a:extLst>
              <a:ext uri="{FF2B5EF4-FFF2-40B4-BE49-F238E27FC236}">
                <a16:creationId xmlns:a16="http://schemas.microsoft.com/office/drawing/2014/main" id="{49B4A6AC-BDF3-7A4E-AE8F-30770662C6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55F562C7-770A-4DC7-96BB-3CD0DDDE67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3" name="Grafický objekt 5">
            <a:extLst>
              <a:ext uri="{FF2B5EF4-FFF2-40B4-BE49-F238E27FC236}">
                <a16:creationId xmlns:a16="http://schemas.microsoft.com/office/drawing/2014/main" id="{FDEB639D-3D5C-464C-BDE5-B74095023D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4FA66768-9589-2949-93B3-46B2497AD2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pos="115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1AAA1A5A-C954-FE43-B28E-CF7321376A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040796"/>
            <a:ext cx="6416982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38E54EF0-AC4F-BE42-B3C9-EBE082A37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6" userDrawn="1">
          <p15:clr>
            <a:srgbClr val="FBAE40"/>
          </p15:clr>
        </p15:guide>
        <p15:guide id="2" orient="horz" pos="42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99DDF373-DAF6-45FC-9BE7-AC33B6CEFD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5600" y="2012703"/>
            <a:ext cx="4132799" cy="283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ECF17BA-4CC0-425F-84EE-ED5FF94C78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17" y="2731338"/>
            <a:ext cx="5381966" cy="13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DD44EFF6-9EB3-1644-9EA5-40F4E97B9A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2BC1F0D1-206B-6840-865D-185BADC088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57F28D9A-DF4F-8D46-9103-0EFCBEFC94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54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2" name="Grafický objekt 5">
            <a:extLst>
              <a:ext uri="{FF2B5EF4-FFF2-40B4-BE49-F238E27FC236}">
                <a16:creationId xmlns:a16="http://schemas.microsoft.com/office/drawing/2014/main" id="{4C227044-85A0-3E4C-8894-875974A355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2" y="2596846"/>
            <a:ext cx="3094099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2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8BD7D05A-E512-5B4A-B9FD-01C29F6A93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Grafický objekt 5">
            <a:extLst>
              <a:ext uri="{FF2B5EF4-FFF2-40B4-BE49-F238E27FC236}">
                <a16:creationId xmlns:a16="http://schemas.microsoft.com/office/drawing/2014/main" id="{7295B6F1-702C-D047-89CD-70E5DBEF2F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4BED687E-1DDB-9645-8FAB-A30FACA2C2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49F71D72-50A6-3A4A-9D44-33479454A6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A6C805-D43D-9246-8F45-F7D14F2D2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7" y="2900365"/>
            <a:ext cx="8521200" cy="1399492"/>
          </a:xfrm>
        </p:spPr>
        <p:txBody>
          <a:bodyPr/>
          <a:lstStyle/>
          <a:p>
            <a:pPr algn="ctr"/>
            <a:r>
              <a:rPr lang="cs-CZ" sz="3600" dirty="0"/>
              <a:t>Paměť a nostalgie v audiovizuálních průmyslech </a:t>
            </a:r>
            <a:br>
              <a:rPr lang="cs-CZ" dirty="0"/>
            </a:br>
            <a:r>
              <a:rPr lang="cs-CZ" sz="2400" dirty="0"/>
              <a:t>FAVh033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41AC406-9E40-DE47-946B-D00D18C67F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877" y="4769547"/>
            <a:ext cx="8521200" cy="698497"/>
          </a:xfrm>
        </p:spPr>
        <p:txBody>
          <a:bodyPr/>
          <a:lstStyle/>
          <a:p>
            <a:pPr algn="ctr"/>
            <a:r>
              <a:rPr lang="cs-CZ" sz="2800" dirty="0"/>
              <a:t>12. 5. 2021</a:t>
            </a:r>
          </a:p>
          <a:p>
            <a:pPr algn="ctr"/>
            <a:r>
              <a:rPr lang="cs-CZ" sz="2000" dirty="0"/>
              <a:t>Mgr. Šárka </a:t>
            </a:r>
            <a:r>
              <a:rPr lang="cs-CZ" sz="2000" dirty="0" err="1"/>
              <a:t>Gmiterková</a:t>
            </a:r>
            <a:r>
              <a:rPr lang="cs-CZ" sz="2000" dirty="0"/>
              <a:t>, </a:t>
            </a:r>
            <a:r>
              <a:rPr lang="cs-CZ" sz="2000" dirty="0" err="1"/>
              <a:t>Ph</a:t>
            </a:r>
            <a:r>
              <a:rPr lang="cs-CZ" sz="2000" dirty="0"/>
              <a:t>. D. </a:t>
            </a:r>
          </a:p>
        </p:txBody>
      </p:sp>
    </p:spTree>
    <p:extLst>
      <p:ext uri="{BB962C8B-B14F-4D97-AF65-F5344CB8AC3E}">
        <p14:creationId xmlns:p14="http://schemas.microsoft.com/office/powerpoint/2010/main" val="1577571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EF4CA59-5354-0A42-9FBF-0517928E46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04E8BC5-A11C-8C42-AB8B-DE98B8C8E8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67CD47F-0E78-E64E-9B48-6ED7F0E27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00" y="720000"/>
            <a:ext cx="8657230" cy="451576"/>
          </a:xfrm>
        </p:spPr>
        <p:txBody>
          <a:bodyPr/>
          <a:lstStyle/>
          <a:p>
            <a:r>
              <a:rPr lang="cs-CZ" sz="2200" dirty="0" err="1"/>
              <a:t>Reenactment</a:t>
            </a:r>
            <a:r>
              <a:rPr lang="cs-CZ" sz="2200" dirty="0"/>
              <a:t> v </a:t>
            </a:r>
            <a:r>
              <a:rPr lang="cs-CZ" sz="2200" i="1" dirty="0"/>
              <a:t>Casting </a:t>
            </a:r>
            <a:r>
              <a:rPr lang="cs-CZ" sz="2200" i="1" dirty="0" err="1"/>
              <a:t>JonBenét</a:t>
            </a:r>
            <a:r>
              <a:rPr lang="cs-CZ" sz="2200" i="1" dirty="0"/>
              <a:t> </a:t>
            </a:r>
            <a:r>
              <a:rPr lang="cs-CZ" sz="2200" dirty="0"/>
              <a:t>jako </a:t>
            </a:r>
            <a:r>
              <a:rPr lang="cs-CZ" sz="2200" dirty="0" err="1"/>
              <a:t>sebereflexivní</a:t>
            </a:r>
            <a:r>
              <a:rPr lang="cs-CZ" sz="2200" dirty="0"/>
              <a:t> prostředek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0981F12-AE41-B448-B81B-E6492BB68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Obyvatelé </a:t>
            </a:r>
            <a:r>
              <a:rPr lang="cs-CZ" dirty="0" err="1"/>
              <a:t>Boulder</a:t>
            </a:r>
            <a:r>
              <a:rPr lang="cs-CZ" dirty="0"/>
              <a:t> mají hrát ne sami sebe, ale osoby, které více či méně znali (ať už osobně nebo prostřednictvím médií). </a:t>
            </a:r>
          </a:p>
          <a:p>
            <a:endParaRPr lang="cs-CZ" dirty="0"/>
          </a:p>
          <a:p>
            <a:r>
              <a:rPr lang="cs-CZ" dirty="0"/>
              <a:t>Totožné kostýmy &gt;&gt; postavy odlišují až prostřednictvím vlastního ztvárnění a osobními vzpomínkami </a:t>
            </a:r>
          </a:p>
          <a:p>
            <a:endParaRPr lang="cs-CZ" dirty="0"/>
          </a:p>
          <a:p>
            <a:r>
              <a:rPr lang="cs-CZ" dirty="0"/>
              <a:t>Juxtapozice výpovědí pomocí střihu</a:t>
            </a:r>
          </a:p>
          <a:p>
            <a:endParaRPr lang="cs-CZ" dirty="0"/>
          </a:p>
          <a:p>
            <a:r>
              <a:rPr lang="cs-CZ" dirty="0"/>
              <a:t>Rozestavěné kulisy a prostor filmového setu &gt;&gt; výroba další verze příběhu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7752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AA2D59C-D97F-874C-8CCF-FD1F29FCC0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E034F4-16B4-C847-A0CD-301BC8E3B9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pic>
        <p:nvPicPr>
          <p:cNvPr id="7" name="Obrázek 6" descr="Obsah obrázku interiér&#10;&#10;Popis byl vytvořen automaticky">
            <a:extLst>
              <a:ext uri="{FF2B5EF4-FFF2-40B4-BE49-F238E27FC236}">
                <a16:creationId xmlns:a16="http://schemas.microsoft.com/office/drawing/2014/main" id="{A5F2DB49-24F6-364A-AD49-B73586E470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804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70C0F56-1CB6-6840-B2A4-4683BFAF7B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7521D96-5B65-904B-B3A1-17F95D2D87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138FF82-7672-6545-92DB-DA3D64F81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300" dirty="0" err="1"/>
              <a:t>Reenactment</a:t>
            </a:r>
            <a:r>
              <a:rPr lang="cs-CZ" sz="2300" dirty="0"/>
              <a:t> v </a:t>
            </a:r>
            <a:r>
              <a:rPr lang="cs-CZ" sz="2300" i="1" dirty="0"/>
              <a:t>Casting </a:t>
            </a:r>
            <a:r>
              <a:rPr lang="cs-CZ" sz="2300" i="1" dirty="0" err="1"/>
              <a:t>JonBenét</a:t>
            </a:r>
            <a:r>
              <a:rPr lang="cs-CZ" sz="2300" i="1" dirty="0"/>
              <a:t> </a:t>
            </a:r>
            <a:r>
              <a:rPr lang="cs-CZ" sz="2300" dirty="0"/>
              <a:t>jako ironická distance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2F6A2D9-38C2-C849-80E6-F9CA05A0A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Střih &gt;&gt; zpochybnění fyzické síly devítiletého dítěte a scény s melounem</a:t>
            </a:r>
          </a:p>
          <a:p>
            <a:r>
              <a:rPr lang="cs-CZ" dirty="0"/>
              <a:t>Anekdotické vsuvky (brigáda jednoho z účastníků castingu jako sex kouče)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36874DE-C8BF-1142-B33A-EC006EB1FB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612" y="3172858"/>
            <a:ext cx="5028491" cy="282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291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8356D06-4345-2046-90C8-B3ACF76A93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BEC920D-6971-F341-BDEA-1809260D6C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6E6300F-591F-2B48-B8AC-F92854D06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i="1" dirty="0"/>
              <a:t>Casting </a:t>
            </a:r>
            <a:r>
              <a:rPr lang="cs-CZ" i="1" dirty="0" err="1"/>
              <a:t>JonBenét</a:t>
            </a:r>
            <a:endParaRPr lang="cs-CZ" i="1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C37BDE1-32C0-7849-ADA3-D5C17B04A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Není film o vraždě samotné jako o naší fascinaci rekonstrukcemi brutálních kriminálních činů. Performativní rozměr dokumentu nám obvyklá potěšení spojená se sledováním </a:t>
            </a:r>
            <a:r>
              <a:rPr lang="cs-CZ" dirty="0" err="1"/>
              <a:t>true-crime</a:t>
            </a:r>
            <a:r>
              <a:rPr lang="cs-CZ" dirty="0"/>
              <a:t> cíleně odpírá. </a:t>
            </a:r>
          </a:p>
          <a:p>
            <a:pPr marL="54000" indent="0">
              <a:buNone/>
            </a:pP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22E0D67-E11A-6C4C-A256-555335450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412" y="2817677"/>
            <a:ext cx="5541484" cy="311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832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D9CF809-CE49-E74C-8468-4C0462A46C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C22AEB4-7DAD-9847-87C8-FDB74C7C33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7251F73-B807-C340-BFA8-4D1F48E6B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7030A0"/>
                </a:solidFill>
              </a:rPr>
              <a:t>Reenactment</a:t>
            </a:r>
            <a:r>
              <a:rPr lang="cs-CZ" dirty="0">
                <a:solidFill>
                  <a:srgbClr val="7030A0"/>
                </a:solidFill>
              </a:rPr>
              <a:t> </a:t>
            </a:r>
            <a:r>
              <a:rPr lang="cs-CZ" dirty="0"/>
              <a:t>X </a:t>
            </a:r>
            <a:r>
              <a:rPr lang="cs-CZ" dirty="0" err="1"/>
              <a:t>Dokudrama</a:t>
            </a:r>
            <a:r>
              <a:rPr lang="cs-CZ" dirty="0"/>
              <a:t> X </a:t>
            </a:r>
            <a:r>
              <a:rPr lang="cs-CZ" dirty="0" err="1"/>
              <a:t>Metafikce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8F60F2B-E7B2-7048-8FF9-6A47D89B8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„znovu-ztvárnění“ nebo opětovné sehrání</a:t>
            </a:r>
          </a:p>
          <a:p>
            <a:r>
              <a:rPr lang="cs-CZ" dirty="0"/>
              <a:t>Oproti </a:t>
            </a:r>
            <a:r>
              <a:rPr lang="cs-CZ" dirty="0" err="1"/>
              <a:t>dokudramatu</a:t>
            </a:r>
            <a:r>
              <a:rPr lang="cs-CZ" dirty="0"/>
              <a:t> a </a:t>
            </a:r>
            <a:r>
              <a:rPr lang="cs-CZ" dirty="0" err="1"/>
              <a:t>metafikci</a:t>
            </a:r>
            <a:r>
              <a:rPr lang="cs-CZ" dirty="0"/>
              <a:t> důraz na </a:t>
            </a:r>
            <a:r>
              <a:rPr lang="cs-CZ" dirty="0" err="1"/>
              <a:t>performativitu</a:t>
            </a:r>
            <a:r>
              <a:rPr lang="cs-CZ" dirty="0"/>
              <a:t> a prožitek</a:t>
            </a:r>
          </a:p>
          <a:p>
            <a:endParaRPr lang="cs-CZ" dirty="0"/>
          </a:p>
          <a:p>
            <a:r>
              <a:rPr lang="cs-CZ" dirty="0"/>
              <a:t>„</a:t>
            </a:r>
            <a:r>
              <a:rPr lang="cs-CZ" dirty="0" err="1"/>
              <a:t>Reenactment</a:t>
            </a:r>
            <a:r>
              <a:rPr lang="cs-CZ" dirty="0"/>
              <a:t> přispívá k tomu, abychom pocítili, jaké to je být v určité situaci, vykonat nějakou akci, přijmout nějaké stanovisko za vlastní.“ </a:t>
            </a:r>
            <a:r>
              <a:rPr lang="cs-CZ" sz="1600" dirty="0"/>
              <a:t>(Bill </a:t>
            </a:r>
            <a:r>
              <a:rPr lang="cs-CZ" sz="1600" dirty="0" err="1"/>
              <a:t>Nichols</a:t>
            </a:r>
            <a:r>
              <a:rPr lang="cs-CZ" sz="1600" dirty="0"/>
              <a:t>)</a:t>
            </a:r>
          </a:p>
          <a:p>
            <a:r>
              <a:rPr lang="cs-CZ" dirty="0"/>
              <a:t>„</a:t>
            </a:r>
            <a:r>
              <a:rPr lang="cs-CZ" dirty="0" err="1"/>
              <a:t>Reenactment</a:t>
            </a:r>
            <a:r>
              <a:rPr lang="cs-CZ" dirty="0"/>
              <a:t> nabízí živý okamžik, v němž minulost a přítomnost koexistují v nemožném světě </a:t>
            </a:r>
            <a:r>
              <a:rPr lang="cs-CZ" dirty="0" err="1"/>
              <a:t>fantaskna</a:t>
            </a:r>
            <a:r>
              <a:rPr lang="cs-CZ" dirty="0"/>
              <a:t>.“ </a:t>
            </a:r>
            <a:r>
              <a:rPr lang="cs-CZ" sz="1600" dirty="0"/>
              <a:t>(Bill </a:t>
            </a:r>
            <a:r>
              <a:rPr lang="cs-CZ" sz="1600" dirty="0" err="1"/>
              <a:t>Nichols</a:t>
            </a:r>
            <a:r>
              <a:rPr lang="cs-CZ" sz="1600" dirty="0"/>
              <a:t>)</a:t>
            </a:r>
          </a:p>
          <a:p>
            <a:endParaRPr lang="cs-CZ" dirty="0"/>
          </a:p>
          <a:p>
            <a:r>
              <a:rPr lang="cs-CZ" dirty="0"/>
              <a:t>Vytvoření celého rámce pro opětovnou akci</a:t>
            </a:r>
          </a:p>
          <a:p>
            <a:r>
              <a:rPr lang="cs-CZ" dirty="0"/>
              <a:t>Mediace a </a:t>
            </a:r>
            <a:r>
              <a:rPr lang="cs-CZ" dirty="0" err="1"/>
              <a:t>sebereflexivita</a:t>
            </a:r>
            <a:endParaRPr lang="cs-CZ" dirty="0"/>
          </a:p>
          <a:p>
            <a:r>
              <a:rPr lang="cs-CZ" dirty="0"/>
              <a:t>Silná vazba na paměť a vzpomínky </a:t>
            </a:r>
          </a:p>
        </p:txBody>
      </p:sp>
    </p:spTree>
    <p:extLst>
      <p:ext uri="{BB962C8B-B14F-4D97-AF65-F5344CB8AC3E}">
        <p14:creationId xmlns:p14="http://schemas.microsoft.com/office/powerpoint/2010/main" val="4094295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9A07055-DD67-BF43-AAC4-1549646F7E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1478668-E772-DA46-BDF6-004048E75E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183CE08-B2BD-3E4A-8B48-A3A33A39B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Simulace nebo autentická katarze?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EECFC00-8D5D-CA40-BD8B-12414FD6B0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„Tyto prožitky navázané na rozkoš či potěšení jsou skutečné. Plynou z tělesné aktivity, kterou musíme vynaložit, abychom zopakovali všechny nutné pohyby, ale jsou také ryze psychické. … Potěšení plyne z aktu imaginárního pouta, v němž subjekt ví, že tento akt pouze zastupuje prvotní akt, nebo událost, s nimiž se už nikdy reálně nespojí.“ </a:t>
            </a:r>
            <a:r>
              <a:rPr lang="cs-CZ" sz="1600" dirty="0"/>
              <a:t>(Bill </a:t>
            </a:r>
            <a:r>
              <a:rPr lang="cs-CZ" sz="1600" dirty="0" err="1"/>
              <a:t>Nichols</a:t>
            </a:r>
            <a:r>
              <a:rPr lang="cs-CZ" sz="1600" dirty="0"/>
              <a:t>)</a:t>
            </a:r>
          </a:p>
          <a:p>
            <a:endParaRPr lang="cs-CZ" sz="1600" dirty="0"/>
          </a:p>
          <a:p>
            <a:r>
              <a:rPr lang="cs-CZ" dirty="0"/>
              <a:t>re-</a:t>
            </a:r>
            <a:r>
              <a:rPr lang="cs-CZ" dirty="0" err="1"/>
              <a:t>enactment</a:t>
            </a:r>
            <a:r>
              <a:rPr lang="cs-CZ" dirty="0"/>
              <a:t> jako příznak znaků postmoderní kinematografie (povrchy, gesta, opakování a simulace)? X katarze a potěšení protagonistů</a:t>
            </a:r>
          </a:p>
          <a:p>
            <a:endParaRPr lang="cs-CZ" dirty="0"/>
          </a:p>
          <a:p>
            <a:r>
              <a:rPr lang="cs-CZ" dirty="0"/>
              <a:t>Prostředek se výrazněji vrací do dokumentární kinematografie po roce 2000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4553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D737514-D884-2746-8AC2-8CD8C91733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85F1E4C-50D4-434B-8F98-EC2A64C2D4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4</a:t>
            </a:fld>
            <a:endParaRPr lang="cs-CZ" altLang="cs-CZ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7F341F5-E0D9-4C03-91AD-24F4D8AD21F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544" y="1296001"/>
            <a:ext cx="3915000" cy="271576"/>
          </a:xfrm>
        </p:spPr>
        <p:txBody>
          <a:bodyPr/>
          <a:lstStyle/>
          <a:p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32A0DA4-910D-884A-A787-094B79596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 anchor="t">
            <a:normAutofit/>
          </a:bodyPr>
          <a:lstStyle/>
          <a:p>
            <a:r>
              <a:rPr lang="cs-CZ" dirty="0" err="1"/>
              <a:t>Reenactment</a:t>
            </a:r>
            <a:r>
              <a:rPr lang="cs-CZ" dirty="0"/>
              <a:t> by měl…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E6F833F-4FA6-4FC3-BD4A-FC4276B7062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8459" y="1290515"/>
            <a:ext cx="3915000" cy="271576"/>
          </a:xfrm>
        </p:spPr>
        <p:txBody>
          <a:bodyPr/>
          <a:lstStyle/>
          <a:p>
            <a:endParaRPr lang="en-US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18552BA-DC1E-4845-A67F-F7839B6D6D13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540000" y="1701505"/>
            <a:ext cx="3914999" cy="413999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Být přiznaný</a:t>
            </a:r>
          </a:p>
          <a:p>
            <a:pPr>
              <a:spcAft>
                <a:spcPts val="600"/>
              </a:spcAft>
            </a:pPr>
            <a:r>
              <a:rPr lang="cs-CZ"/>
              <a:t>Být sebereflexivní (rutinní opakování akce je běžný postup i v dokumentu!)</a:t>
            </a:r>
          </a:p>
          <a:p>
            <a:pPr>
              <a:spcAft>
                <a:spcPts val="600"/>
              </a:spcAft>
            </a:pPr>
            <a:r>
              <a:rPr lang="cs-CZ"/>
              <a:t>Zpřítomnit minulé a prožité události</a:t>
            </a:r>
          </a:p>
          <a:p>
            <a:pPr>
              <a:spcAft>
                <a:spcPts val="600"/>
              </a:spcAft>
            </a:pPr>
            <a:r>
              <a:rPr lang="cs-CZ"/>
              <a:t>Nebýt čistou reprezentací</a:t>
            </a:r>
          </a:p>
          <a:p>
            <a:pPr>
              <a:spcAft>
                <a:spcPts val="600"/>
              </a:spcAft>
            </a:pPr>
            <a:r>
              <a:rPr lang="cs-CZ"/>
              <a:t>Obsáhnout nové významy, které původní akce neobsahovala</a:t>
            </a:r>
          </a:p>
        </p:txBody>
      </p:sp>
      <p:pic>
        <p:nvPicPr>
          <p:cNvPr id="7" name="Obrázek 6" descr="Obsah obrázku interiér, zeď, patro, tmavé&#10;&#10;Popis byl vytvořen automaticky">
            <a:extLst>
              <a:ext uri="{FF2B5EF4-FFF2-40B4-BE49-F238E27FC236}">
                <a16:creationId xmlns:a16="http://schemas.microsoft.com/office/drawing/2014/main" id="{B4D5ABCD-6EC8-9540-B742-43189C67DC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6" r="28262"/>
          <a:stretch/>
        </p:blipFill>
        <p:spPr>
          <a:xfrm>
            <a:off x="4688460" y="1701505"/>
            <a:ext cx="3914999" cy="4139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6149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D7918C6-2852-5646-9DB4-E1CAC7DD64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1CB66E6-B830-E448-A355-979BD9060A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12" name="Nadpis 11">
            <a:extLst>
              <a:ext uri="{FF2B5EF4-FFF2-40B4-BE49-F238E27FC236}">
                <a16:creationId xmlns:a16="http://schemas.microsoft.com/office/drawing/2014/main" id="{B6308A7E-8F18-DE41-B240-22F9AD0ED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</a:t>
            </a:r>
          </a:p>
        </p:txBody>
      </p:sp>
      <p:sp>
        <p:nvSpPr>
          <p:cNvPr id="13" name="Zástupný obsah 12">
            <a:extLst>
              <a:ext uri="{FF2B5EF4-FFF2-40B4-BE49-F238E27FC236}">
                <a16:creationId xmlns:a16="http://schemas.microsoft.com/office/drawing/2014/main" id="{8FD0E723-DE9D-F646-B119-BA0BEF3FD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6240810" cy="4139998"/>
          </a:xfrm>
        </p:spPr>
        <p:txBody>
          <a:bodyPr/>
          <a:lstStyle/>
          <a:p>
            <a:r>
              <a:rPr lang="cs-CZ" b="1" i="1" dirty="0"/>
              <a:t>Nanuk, člověk primitivní </a:t>
            </a:r>
            <a:r>
              <a:rPr lang="cs-CZ" dirty="0"/>
              <a:t>(1922, r. Robert </a:t>
            </a:r>
            <a:r>
              <a:rPr lang="cs-CZ" dirty="0" err="1"/>
              <a:t>Flaherty</a:t>
            </a:r>
            <a:r>
              <a:rPr lang="cs-CZ" dirty="0"/>
              <a:t>) &gt;&gt; </a:t>
            </a:r>
            <a:r>
              <a:rPr lang="cs-CZ" dirty="0" err="1"/>
              <a:t>reenactment</a:t>
            </a:r>
            <a:r>
              <a:rPr lang="cs-CZ" dirty="0"/>
              <a:t> ne jako rekonstrukce výrazného historického momentu, ale ve smyslu typizace, opakování, rutiny</a:t>
            </a:r>
          </a:p>
          <a:p>
            <a:r>
              <a:rPr lang="cs-CZ" dirty="0"/>
              <a:t>Neorealismus ve světle teorií </a:t>
            </a:r>
            <a:r>
              <a:rPr lang="cs-CZ" dirty="0" err="1"/>
              <a:t>Cesare</a:t>
            </a:r>
            <a:r>
              <a:rPr lang="cs-CZ" dirty="0"/>
              <a:t> </a:t>
            </a:r>
            <a:r>
              <a:rPr lang="cs-CZ" dirty="0" err="1"/>
              <a:t>Zavattiniho</a:t>
            </a:r>
            <a:r>
              <a:rPr lang="cs-CZ" dirty="0"/>
              <a:t>: „</a:t>
            </a:r>
            <a:r>
              <a:rPr lang="cs-CZ" dirty="0" err="1"/>
              <a:t>cinema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 </a:t>
            </a:r>
            <a:r>
              <a:rPr lang="cs-CZ" dirty="0" err="1"/>
              <a:t>pedinamento</a:t>
            </a:r>
            <a:r>
              <a:rPr lang="cs-CZ" dirty="0"/>
              <a:t>“ &gt;&gt; pravda, kterou v sobě nosí každý, skrytá pod nánosem zautomatizované všednosti. </a:t>
            </a:r>
          </a:p>
          <a:p>
            <a:r>
              <a:rPr lang="cs-CZ" dirty="0" err="1"/>
              <a:t>Reenactment</a:t>
            </a:r>
            <a:r>
              <a:rPr lang="cs-CZ" dirty="0"/>
              <a:t> v kontextu neorealismu jako sociálně pedagogický prostředek, kdy obyčejní lidé mají za úkol ztvárnit svoji každodennost před kamerou tak, jakoby dostali druhou šanci. </a:t>
            </a:r>
          </a:p>
        </p:txBody>
      </p:sp>
      <p:pic>
        <p:nvPicPr>
          <p:cNvPr id="15" name="Obrázek 14" descr="Obsah obrázku text&#10;&#10;Popis byl vytvořen automaticky">
            <a:extLst>
              <a:ext uri="{FF2B5EF4-FFF2-40B4-BE49-F238E27FC236}">
                <a16:creationId xmlns:a16="http://schemas.microsoft.com/office/drawing/2014/main" id="{8820F52E-8954-7947-BC2F-FFCD6D734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602" y="193276"/>
            <a:ext cx="2009016" cy="2997451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B6966974-966E-5642-AE38-804B048C8D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602" y="3289464"/>
            <a:ext cx="2038217" cy="272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303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A734472-D5AF-6A4B-A734-9DABB171CD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C55BEB5-7FD5-F04F-9F44-AE09982DC1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9C0295A2-1F9A-E24A-AA8E-C37DD81B56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931" y="25400"/>
            <a:ext cx="2523051" cy="3596690"/>
          </a:xfrm>
          <a:prstGeom prst="rect">
            <a:avLst/>
          </a:prstGeom>
        </p:spPr>
      </p:pic>
      <p:pic>
        <p:nvPicPr>
          <p:cNvPr id="13" name="Obrázek 12" descr="Obsah obrázku text&#10;&#10;Popis byl vytvořen automaticky">
            <a:extLst>
              <a:ext uri="{FF2B5EF4-FFF2-40B4-BE49-F238E27FC236}">
                <a16:creationId xmlns:a16="http://schemas.microsoft.com/office/drawing/2014/main" id="{0B4B7E2C-2DBD-CB4C-BFD1-C97940C9E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523052" cy="3693226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11B1FF4B-5B19-0D44-8B0C-1B9F5A960A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913" y="25400"/>
            <a:ext cx="2431333" cy="3601554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04B5BF75-606B-C843-B1D0-6CA8F0F921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3" y="3413605"/>
            <a:ext cx="2438167" cy="3444395"/>
          </a:xfrm>
          <a:prstGeom prst="rect">
            <a:avLst/>
          </a:prstGeom>
        </p:spPr>
      </p:pic>
      <p:pic>
        <p:nvPicPr>
          <p:cNvPr id="19" name="Obrázek 18" descr="Obsah obrázku text&#10;&#10;Popis byl vytvořen automaticky">
            <a:extLst>
              <a:ext uri="{FF2B5EF4-FFF2-40B4-BE49-F238E27FC236}">
                <a16:creationId xmlns:a16="http://schemas.microsoft.com/office/drawing/2014/main" id="{CAB46F9F-E3F8-BF4D-9055-7EF3378E90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543" y="3164773"/>
            <a:ext cx="2275826" cy="3693227"/>
          </a:xfrm>
          <a:prstGeom prst="rect">
            <a:avLst/>
          </a:prstGeom>
        </p:spPr>
      </p:pic>
      <p:pic>
        <p:nvPicPr>
          <p:cNvPr id="21" name="Obrázek 20" descr="Obsah obrázku text, elektronika, projektor&#10;&#10;Popis byl vytvořen automaticky">
            <a:extLst>
              <a:ext uri="{FF2B5EF4-FFF2-40B4-BE49-F238E27FC236}">
                <a16:creationId xmlns:a16="http://schemas.microsoft.com/office/drawing/2014/main" id="{6EC21908-41AC-5C42-911A-7C7120F6DA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838" y="3596690"/>
            <a:ext cx="2187801" cy="323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996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5FCCCC0-0C26-A14D-A115-6F3FB9124F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0F12E64-E27F-014C-87DD-D71DF4AB0A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8EDD5C3-5E46-BB40-9C1E-444A01A43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Casting </a:t>
            </a:r>
            <a:r>
              <a:rPr lang="cs-CZ" i="1" dirty="0" err="1"/>
              <a:t>JonBenét</a:t>
            </a:r>
            <a:r>
              <a:rPr lang="cs-CZ" i="1" dirty="0"/>
              <a:t> </a:t>
            </a:r>
            <a:br>
              <a:rPr lang="cs-CZ" dirty="0"/>
            </a:br>
            <a:r>
              <a:rPr lang="cs-CZ" sz="2400" dirty="0"/>
              <a:t>(USA 2017, r. </a:t>
            </a:r>
            <a:r>
              <a:rPr lang="cs-CZ" sz="2400" dirty="0" err="1"/>
              <a:t>Kitty</a:t>
            </a:r>
            <a:r>
              <a:rPr lang="cs-CZ" sz="2400" dirty="0"/>
              <a:t> Green)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9E0E89E-9E6C-0347-9D7E-154B07897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5658919" cy="4139998"/>
          </a:xfrm>
        </p:spPr>
        <p:txBody>
          <a:bodyPr/>
          <a:lstStyle/>
          <a:p>
            <a:r>
              <a:rPr lang="cs-CZ" dirty="0"/>
              <a:t>Vychází z událostí roku 1996 – dodnes nevyřešená vražda malé miss </a:t>
            </a:r>
            <a:r>
              <a:rPr lang="cs-CZ" dirty="0" err="1"/>
              <a:t>JonBenét</a:t>
            </a:r>
            <a:r>
              <a:rPr lang="cs-CZ" dirty="0"/>
              <a:t> </a:t>
            </a:r>
            <a:r>
              <a:rPr lang="cs-CZ" dirty="0" err="1"/>
              <a:t>Ramsey</a:t>
            </a:r>
            <a:r>
              <a:rPr lang="cs-CZ" dirty="0"/>
              <a:t>. Štáb mezi obyvateli v dějišti tragédie, městečku </a:t>
            </a:r>
            <a:r>
              <a:rPr lang="cs-CZ" dirty="0" err="1"/>
              <a:t>Boulder</a:t>
            </a:r>
            <a:r>
              <a:rPr lang="cs-CZ" dirty="0"/>
              <a:t>, organizuje casting na role v </a:t>
            </a:r>
            <a:r>
              <a:rPr lang="cs-CZ" dirty="0" err="1"/>
              <a:t>dokudramatu</a:t>
            </a:r>
            <a:r>
              <a:rPr lang="cs-CZ" dirty="0"/>
              <a:t> na bázi skutečných událostí</a:t>
            </a:r>
          </a:p>
          <a:p>
            <a:pPr marL="54000" indent="0">
              <a:buNone/>
            </a:pPr>
            <a:endParaRPr lang="cs-CZ" dirty="0"/>
          </a:p>
          <a:p>
            <a:r>
              <a:rPr lang="cs-CZ" dirty="0"/>
              <a:t>Výpovědi aspirantů na jednotlivé role na kameru – jejich názory na tragédii, vzpomínky – ať už souvisí či nesouvisí s vraždou </a:t>
            </a:r>
            <a:r>
              <a:rPr lang="cs-CZ" dirty="0" err="1"/>
              <a:t>JonBenét</a:t>
            </a:r>
            <a:endParaRPr lang="cs-CZ" dirty="0"/>
          </a:p>
          <a:p>
            <a:endParaRPr lang="cs-CZ" dirty="0"/>
          </a:p>
        </p:txBody>
      </p:sp>
      <p:pic>
        <p:nvPicPr>
          <p:cNvPr id="7" name="Obrázek 6" descr="Obsah obrázku text, osoba&#10;&#10;Popis byl vytvořen automaticky">
            <a:extLst>
              <a:ext uri="{FF2B5EF4-FFF2-40B4-BE49-F238E27FC236}">
                <a16:creationId xmlns:a16="http://schemas.microsoft.com/office/drawing/2014/main" id="{F978A194-D771-1241-B690-DE06BAFB22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919" y="1296002"/>
            <a:ext cx="2896403" cy="428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078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6830324-9B21-7A43-9C8E-FD5BE74EA5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BC25907-0E80-8448-955C-97A021CF18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1CB3231-0967-6642-AA17-A20A76616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00" y="720000"/>
            <a:ext cx="8294400" cy="451576"/>
          </a:xfrm>
        </p:spPr>
        <p:txBody>
          <a:bodyPr/>
          <a:lstStyle/>
          <a:p>
            <a:pPr algn="ctr"/>
            <a:r>
              <a:rPr lang="cs-CZ" i="1" dirty="0"/>
              <a:t>Casting </a:t>
            </a:r>
            <a:r>
              <a:rPr lang="cs-CZ" i="1" dirty="0" err="1"/>
              <a:t>JonBenét</a:t>
            </a:r>
            <a:endParaRPr lang="cs-CZ" i="1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D2C9E6C-9401-2248-AF97-9DB86C2C8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Znepokojivý, zvláštní útvar, v němž je mnoho zbytečných gest a žádné odpovědi</a:t>
            </a:r>
          </a:p>
          <a:p>
            <a:r>
              <a:rPr lang="cs-CZ" dirty="0"/>
              <a:t>Ideální námět pro zpracování formou </a:t>
            </a:r>
            <a:r>
              <a:rPr lang="cs-CZ" dirty="0" err="1"/>
              <a:t>reenactment</a:t>
            </a:r>
            <a:r>
              <a:rPr lang="cs-CZ" dirty="0"/>
              <a:t> – mezi obyvateli města dosud živá událost, často zpracovaná jako </a:t>
            </a:r>
            <a:r>
              <a:rPr lang="cs-CZ" dirty="0" err="1"/>
              <a:t>true-crime</a:t>
            </a:r>
            <a:r>
              <a:rPr lang="cs-CZ" dirty="0"/>
              <a:t> </a:t>
            </a:r>
          </a:p>
        </p:txBody>
      </p:sp>
      <p:pic>
        <p:nvPicPr>
          <p:cNvPr id="7" name="Obrázek 6" descr="Obsah obrázku osoba, zeď, interiér, stojící&#10;&#10;Popis byl vytvořen automaticky">
            <a:extLst>
              <a:ext uri="{FF2B5EF4-FFF2-40B4-BE49-F238E27FC236}">
                <a16:creationId xmlns:a16="http://schemas.microsoft.com/office/drawing/2014/main" id="{BA382216-0F95-134D-AB19-00583B97A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426" y="3369016"/>
            <a:ext cx="5082639" cy="285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939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467838A-E7C9-2D4D-8600-E01EAC0AF3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30E1FEF-DBB3-0D44-B19C-0BD92F1BD5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AF85E63-5B48-FA4E-BB04-B6572F015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Brechtovské zcizení + parodická distance</a:t>
            </a:r>
          </a:p>
        </p:txBody>
      </p:sp>
      <p:pic>
        <p:nvPicPr>
          <p:cNvPr id="7" name="Zástupný obsah 6" descr="Obsah obrázku osoba, interiér&#10;&#10;Popis byl vytvořen automaticky">
            <a:extLst>
              <a:ext uri="{FF2B5EF4-FFF2-40B4-BE49-F238E27FC236}">
                <a16:creationId xmlns:a16="http://schemas.microsoft.com/office/drawing/2014/main" id="{227B78EE-A10C-5D46-A427-09D0CE2D9F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22" y="1692275"/>
            <a:ext cx="7360355" cy="4140200"/>
          </a:xfrm>
        </p:spPr>
      </p:pic>
    </p:spTree>
    <p:extLst>
      <p:ext uri="{BB962C8B-B14F-4D97-AF65-F5344CB8AC3E}">
        <p14:creationId xmlns:p14="http://schemas.microsoft.com/office/powerpoint/2010/main" val="2203740408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arts-prezentace-4-3-cz.potx" id="{369CEB4C-E91F-4A32-A7FB-60CC82C16FB7}" vid="{B01A3F6A-DAFA-4AB8-A137-0087E8B1444E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592</Words>
  <Application>Microsoft Macintosh PowerPoint</Application>
  <PresentationFormat>Předvádění na obrazovce (4:3)</PresentationFormat>
  <Paragraphs>74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Tahoma</vt:lpstr>
      <vt:lpstr>Wingdings</vt:lpstr>
      <vt:lpstr>Prezentace_MU_CZ</vt:lpstr>
      <vt:lpstr>Paměť a nostalgie v audiovizuálních průmyslech  FAVh033</vt:lpstr>
      <vt:lpstr>Reenactment X Dokudrama X Metafikce</vt:lpstr>
      <vt:lpstr>Simulace nebo autentická katarze?</vt:lpstr>
      <vt:lpstr>Reenactment by měl…</vt:lpstr>
      <vt:lpstr>Historie</vt:lpstr>
      <vt:lpstr>Prezentace aplikace PowerPoint</vt:lpstr>
      <vt:lpstr>Casting JonBenét  (USA 2017, r. Kitty Green)</vt:lpstr>
      <vt:lpstr>Casting JonBenét</vt:lpstr>
      <vt:lpstr>Brechtovské zcizení + parodická distance</vt:lpstr>
      <vt:lpstr>Reenactment v Casting JonBenét jako sebereflexivní prostředek</vt:lpstr>
      <vt:lpstr>Prezentace aplikace PowerPoint</vt:lpstr>
      <vt:lpstr>Reenactment v Casting JonBenét jako ironická distance</vt:lpstr>
      <vt:lpstr>Casting JonBenét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Paměť a nostalgie v audiovizuálních průmyslech  FAVh033</dc:title>
  <dc:creator>Šárka Gmiterková</dc:creator>
  <cp:lastModifiedBy>Šárka Gmiterková</cp:lastModifiedBy>
  <cp:revision>7</cp:revision>
  <dcterms:created xsi:type="dcterms:W3CDTF">2021-05-12T11:57:00Z</dcterms:created>
  <dcterms:modified xsi:type="dcterms:W3CDTF">2021-05-12T12:59:17Z</dcterms:modified>
</cp:coreProperties>
</file>