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16"/>
  </p:notesMasterIdLst>
  <p:sldIdLst>
    <p:sldId id="256" r:id="rId2"/>
    <p:sldId id="281" r:id="rId3"/>
    <p:sldId id="257" r:id="rId4"/>
    <p:sldId id="313" r:id="rId5"/>
    <p:sldId id="283" r:id="rId6"/>
    <p:sldId id="284" r:id="rId7"/>
    <p:sldId id="314" r:id="rId8"/>
    <p:sldId id="311" r:id="rId9"/>
    <p:sldId id="287" r:id="rId10"/>
    <p:sldId id="286" r:id="rId11"/>
    <p:sldId id="288" r:id="rId12"/>
    <p:sldId id="306" r:id="rId13"/>
    <p:sldId id="315" r:id="rId14"/>
    <p:sldId id="31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098" autoAdjust="0"/>
  </p:normalViewPr>
  <p:slideViewPr>
    <p:cSldViewPr snapToGrid="0">
      <p:cViewPr varScale="1">
        <p:scale>
          <a:sx n="51" d="100"/>
          <a:sy n="51" d="100"/>
        </p:scale>
        <p:origin x="15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DE1BC-895A-4323-8B74-51AE32F39B8C}" type="datetimeFigureOut">
              <a:rPr lang="en-GB" smtClean="0"/>
              <a:t>12/05/2021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340AB-4419-488F-A5D5-67E04D3F25DA}" type="slidenum">
              <a:rPr lang="en-GB" smtClean="0"/>
              <a:t>‹#›</a:t>
            </a:fld>
            <a:endParaRPr lang="en-GB"/>
          </a:p>
        </p:txBody>
      </p:sp>
    </p:spTree>
    <p:extLst>
      <p:ext uri="{BB962C8B-B14F-4D97-AF65-F5344CB8AC3E}">
        <p14:creationId xmlns:p14="http://schemas.microsoft.com/office/powerpoint/2010/main" val="427886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started with two foundational topics them: cultural discourses of creativity, and media industries. In this session we’ll bring them together through a subject you have probably had at least some knowledge of: authorship in film (and television, to a lesser extent – that’s mostly next session.) This is a subject that’s been a mainstay of the discipline since the 60s, so you’ll probably recognize some of the ideas we deal with today. We’ll be taking them apart and seeing where they come from and what they’ve done. </a:t>
            </a:r>
          </a:p>
          <a:p>
            <a:endParaRPr lang="en-GB" dirty="0"/>
          </a:p>
          <a:p>
            <a:r>
              <a:rPr lang="en-GB" dirty="0"/>
              <a:t>The auteur: who knows what that is?</a:t>
            </a:r>
          </a:p>
          <a:p>
            <a:endParaRPr lang="en-GB" dirty="0"/>
          </a:p>
        </p:txBody>
      </p:sp>
      <p:sp>
        <p:nvSpPr>
          <p:cNvPr id="4" name="Slide Number Placeholder 3"/>
          <p:cNvSpPr>
            <a:spLocks noGrp="1"/>
          </p:cNvSpPr>
          <p:nvPr>
            <p:ph type="sldNum" sz="quarter" idx="5"/>
          </p:nvPr>
        </p:nvSpPr>
        <p:spPr/>
        <p:txBody>
          <a:bodyPr/>
          <a:lstStyle/>
          <a:p>
            <a:fld id="{84A340AB-4419-488F-A5D5-67E04D3F25DA}" type="slidenum">
              <a:rPr lang="en-GB" smtClean="0"/>
              <a:t>1</a:t>
            </a:fld>
            <a:endParaRPr lang="en-GB"/>
          </a:p>
        </p:txBody>
      </p:sp>
    </p:spTree>
    <p:extLst>
      <p:ext uri="{BB962C8B-B14F-4D97-AF65-F5344CB8AC3E}">
        <p14:creationId xmlns:p14="http://schemas.microsoft.com/office/powerpoint/2010/main" val="148431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stakeholder is critics (as per Bourdieu) – who gets to define, discover, and claim to understand and interpret the genius auteur - academics, curators of all sorts. This is an entire “art world”.</a:t>
            </a:r>
          </a:p>
          <a:p>
            <a:endParaRPr lang="en-GB" dirty="0"/>
          </a:p>
          <a:p>
            <a:r>
              <a:rPr lang="en-GB" dirty="0"/>
              <a:t>But for now I’d like to stay with the industry. I want to build on last session and think about how industrial actors “produce” auteurs. Because this runs counter to the “common sense” of the theory as well as a keys tenet of the ideology – that the auteur is present </a:t>
            </a:r>
            <a:r>
              <a:rPr lang="en-GB" u="sng" dirty="0"/>
              <a:t>within</a:t>
            </a:r>
            <a:r>
              <a:rPr lang="en-GB" dirty="0"/>
              <a:t> the cinematic text and may be found there through analysis of that text. This is still where film criticism, and a great deal of film scholarship, locates the auteur, something you can find in most film reviews. But I contend – following Corrigan – that you can find the auteur even before you’ve seen the film or read any reviews: that the audience is primed to look for the auteur, and be informed of their significance and qualities, in a whole other range of </a:t>
            </a:r>
            <a:r>
              <a:rPr lang="en-GB" u="sng" dirty="0"/>
              <a:t>paratexts</a:t>
            </a:r>
            <a:r>
              <a:rPr lang="en-GB" dirty="0"/>
              <a:t>. </a:t>
            </a:r>
          </a:p>
        </p:txBody>
      </p:sp>
      <p:sp>
        <p:nvSpPr>
          <p:cNvPr id="4" name="Slide Number Placeholder 3"/>
          <p:cNvSpPr>
            <a:spLocks noGrp="1"/>
          </p:cNvSpPr>
          <p:nvPr>
            <p:ph type="sldNum" sz="quarter" idx="5"/>
          </p:nvPr>
        </p:nvSpPr>
        <p:spPr/>
        <p:txBody>
          <a:bodyPr/>
          <a:lstStyle/>
          <a:p>
            <a:fld id="{84A340AB-4419-488F-A5D5-67E04D3F25DA}" type="slidenum">
              <a:rPr lang="en-GB" smtClean="0"/>
              <a:t>10</a:t>
            </a:fld>
            <a:endParaRPr lang="en-GB"/>
          </a:p>
        </p:txBody>
      </p:sp>
    </p:spTree>
    <p:extLst>
      <p:ext uri="{BB962C8B-B14F-4D97-AF65-F5344CB8AC3E}">
        <p14:creationId xmlns:p14="http://schemas.microsoft.com/office/powerpoint/2010/main" val="372892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Gray refers to “promotional” and “in media res” paratexts. In his model, this covers everything from trailers and posters, to merchandise and toys, to social media conversations and fanwork. Though he argues they can have the same effects, it is important to differentiate industrial and fan paratexts from the perspective of analysis.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00000"/>
                </a:solidFill>
                <a:effectLst/>
                <a:latin typeface="Times New Roman" panose="02020603050405020304" pitchFamily="18" charset="0"/>
                <a:ea typeface="+mn-ea"/>
                <a:cs typeface="+mn-cs"/>
              </a:rPr>
              <a:t>Paratexts today have become increasingly common and important due to new technologies and screens: rise of VHS has turned film and TV into ownable products, the DVD has created a space for more content, and of course the internet brought about effectively endless space. Media industries have had to consider how to create, disseminate, monetize – tied to implications for labour that we’ll get to in session 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00000"/>
                </a:solidFill>
                <a:effectLst/>
                <a:latin typeface="Times New Roman" panose="02020603050405020304" pitchFamily="18" charset="0"/>
                <a:ea typeface="+mn-ea"/>
                <a:cs typeface="+mn-cs"/>
              </a:rPr>
              <a:t>Though that’s our focus today, this isn’t only a lens for authorship! We’ll finish today on an exercise that draws on the reading to look at paratexts more broadly.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u="none" dirty="0"/>
          </a:p>
          <a:p>
            <a:endParaRPr lang="en-GB" dirty="0"/>
          </a:p>
        </p:txBody>
      </p:sp>
      <p:sp>
        <p:nvSpPr>
          <p:cNvPr id="4" name="Slide Number Placeholder 3"/>
          <p:cNvSpPr>
            <a:spLocks noGrp="1"/>
          </p:cNvSpPr>
          <p:nvPr>
            <p:ph type="sldNum" sz="quarter" idx="5"/>
          </p:nvPr>
        </p:nvSpPr>
        <p:spPr/>
        <p:txBody>
          <a:bodyPr/>
          <a:lstStyle/>
          <a:p>
            <a:fld id="{84A340AB-4419-488F-A5D5-67E04D3F25DA}" type="slidenum">
              <a:rPr lang="en-GB" smtClean="0"/>
              <a:t>11</a:t>
            </a:fld>
            <a:endParaRPr lang="en-GB"/>
          </a:p>
        </p:txBody>
      </p:sp>
    </p:spTree>
    <p:extLst>
      <p:ext uri="{BB962C8B-B14F-4D97-AF65-F5344CB8AC3E}">
        <p14:creationId xmlns:p14="http://schemas.microsoft.com/office/powerpoint/2010/main" val="3272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rgbClr val="000000"/>
                </a:solidFill>
                <a:effectLst/>
                <a:latin typeface="Times New Roman" panose="02020603050405020304" pitchFamily="18" charset="0"/>
                <a:ea typeface="+mn-ea"/>
                <a:cs typeface="+mn-cs"/>
              </a:rPr>
              <a:t>Good way to understand the power of promotional paratexts is to look at different film posters and the kind of experiences they prime the audience for.</a:t>
            </a:r>
          </a:p>
          <a:p>
            <a:endParaRPr lang="en-GB" sz="1200" kern="1200" dirty="0">
              <a:solidFill>
                <a:srgbClr val="000000"/>
              </a:solidFill>
              <a:effectLst/>
              <a:latin typeface="Times New Roman" panose="02020603050405020304" pitchFamily="18" charset="0"/>
              <a:ea typeface="+mn-ea"/>
              <a:cs typeface="+mn-cs"/>
            </a:endParaRPr>
          </a:p>
        </p:txBody>
      </p:sp>
      <p:sp>
        <p:nvSpPr>
          <p:cNvPr id="4" name="Slide Number Placeholder 3"/>
          <p:cNvSpPr>
            <a:spLocks noGrp="1"/>
          </p:cNvSpPr>
          <p:nvPr>
            <p:ph type="sldNum"/>
          </p:nvPr>
        </p:nvSpPr>
        <p:spPr/>
        <p:txBody>
          <a:bodyPr/>
          <a:lstStyle/>
          <a:p>
            <a:pPr>
              <a:defRPr/>
            </a:pPr>
            <a:fld id="{EC340C2A-50F5-44C5-8292-2E234E8C4B44}" type="slidenum">
              <a:rPr lang="en-GB" altLang="en-US" smtClean="0"/>
              <a:pPr>
                <a:defRPr/>
              </a:pPr>
              <a:t>12</a:t>
            </a:fld>
            <a:endParaRPr lang="en-GB" altLang="en-US"/>
          </a:p>
        </p:txBody>
      </p:sp>
    </p:spTree>
    <p:extLst>
      <p:ext uri="{BB962C8B-B14F-4D97-AF65-F5344CB8AC3E}">
        <p14:creationId xmlns:p14="http://schemas.microsoft.com/office/powerpoint/2010/main" val="170252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quickly think: Where are author figures visible in film promotion? How do we see them add value to a film? How are they used to make the audience want to see that film?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Authors </a:t>
            </a:r>
            <a:r>
              <a:rPr lang="en-GB" u="sng" dirty="0"/>
              <a:t>as</a:t>
            </a:r>
            <a:r>
              <a:rPr lang="en-GB" dirty="0"/>
              <a:t> paratexts, as noted usefully recalls Foucault’s idea of the “author function”: authorship as a discursive function for talking about, sorting, understanding, and evaluating texts. But paratexts also </a:t>
            </a:r>
            <a:r>
              <a:rPr lang="en-GB" u="sng" dirty="0"/>
              <a:t>create</a:t>
            </a:r>
            <a:r>
              <a:rPr lang="en-GB" u="none" dirty="0"/>
              <a:t> authors. </a:t>
            </a:r>
            <a:endParaRPr lang="en-GB" dirty="0"/>
          </a:p>
          <a:p>
            <a:endParaRPr lang="en-GB" dirty="0"/>
          </a:p>
          <a:p>
            <a:r>
              <a:rPr lang="en-GB" dirty="0"/>
              <a:t>How do paratexts create authors: by emphasizing some themes or characteristics over others, by creating the author’s identity for us to then identify in their work. In the profound complexity of a text, paratexts guide us on what to look for and what to find meaningful.</a:t>
            </a:r>
          </a:p>
          <a:p>
            <a:endParaRPr lang="en-GB" dirty="0"/>
          </a:p>
          <a:p>
            <a:r>
              <a:rPr lang="en-GB" dirty="0"/>
              <a:t>We can “read” the directors’ authorial signature here: Tarantino’s jagged pop violence, Abrams’ mystery box, Jordan Peele’s stylish polished weird horror vs Joss </a:t>
            </a:r>
            <a:r>
              <a:rPr lang="en-GB" dirty="0" err="1"/>
              <a:t>Whedon’s</a:t>
            </a:r>
            <a:r>
              <a:rPr lang="en-GB" dirty="0"/>
              <a:t> funky nerdy cult horror. Without watching a single film by these directors, we can learn what they’re about, so that when we do watch the films we are primed to read the signatures in them. </a:t>
            </a:r>
          </a:p>
        </p:txBody>
      </p:sp>
      <p:sp>
        <p:nvSpPr>
          <p:cNvPr id="4" name="Slide Number Placeholder 3"/>
          <p:cNvSpPr>
            <a:spLocks noGrp="1"/>
          </p:cNvSpPr>
          <p:nvPr>
            <p:ph type="sldNum" sz="quarter" idx="5"/>
          </p:nvPr>
        </p:nvSpPr>
        <p:spPr/>
        <p:txBody>
          <a:bodyPr/>
          <a:lstStyle/>
          <a:p>
            <a:fld id="{84A340AB-4419-488F-A5D5-67E04D3F25DA}" type="slidenum">
              <a:rPr lang="en-GB" smtClean="0"/>
              <a:t>13</a:t>
            </a:fld>
            <a:endParaRPr lang="en-GB"/>
          </a:p>
        </p:txBody>
      </p:sp>
    </p:spTree>
    <p:extLst>
      <p:ext uri="{BB962C8B-B14F-4D97-AF65-F5344CB8AC3E}">
        <p14:creationId xmlns:p14="http://schemas.microsoft.com/office/powerpoint/2010/main" val="4175864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reading for this session included Jonathan Gray’s analysis of the </a:t>
            </a:r>
            <a:r>
              <a:rPr lang="en-GB" sz="1200" kern="1200" dirty="0">
                <a:solidFill>
                  <a:srgbClr val="000000"/>
                </a:solidFill>
                <a:effectLst/>
                <a:latin typeface="Times New Roman" panose="02020603050405020304" pitchFamily="18" charset="0"/>
                <a:ea typeface="+mn-ea"/>
                <a:cs typeface="+mn-cs"/>
              </a:rPr>
              <a:t>LOTR special edition DVD collection. This shows us an example of example of value creation and framing through paratexts. Some themes Gray identifies:</a:t>
            </a:r>
          </a:p>
          <a:p>
            <a:endParaRPr lang="en-GB" sz="1200" kern="1200" dirty="0">
              <a:solidFill>
                <a:srgbClr val="000000"/>
              </a:solidFill>
              <a:effectLst/>
              <a:latin typeface="Times New Roman" panose="02020603050405020304" pitchFamily="18" charset="0"/>
              <a:ea typeface="+mn-ea"/>
              <a:cs typeface="+mn-cs"/>
            </a:endParaRPr>
          </a:p>
          <a:p>
            <a:pPr marL="171450" indent="-171450">
              <a:buFont typeface="Arial" panose="020B0604020202020204" pitchFamily="34" charset="0"/>
              <a:buChar char="•"/>
            </a:pPr>
            <a:r>
              <a:rPr lang="en-US" sz="1200" kern="1200" dirty="0">
                <a:solidFill>
                  <a:srgbClr val="000000"/>
                </a:solidFill>
                <a:effectLst/>
                <a:latin typeface="Times New Roman" panose="02020603050405020304" pitchFamily="18" charset="0"/>
                <a:ea typeface="+mn-ea"/>
                <a:cs typeface="+mn-cs"/>
              </a:rPr>
              <a:t>The establishment of authorship: the roles of Tolkien, Peter Jackson, and others in creating the “vision” for the films – a faithful adaptation of a culturally significant work of art. </a:t>
            </a:r>
            <a:endParaRPr lang="en-GB" sz="1000" kern="1200" dirty="0">
              <a:solidFill>
                <a:srgbClr val="000000"/>
              </a:solidFill>
              <a:effectLst/>
              <a:latin typeface="Times New Roman" panose="02020603050405020304" pitchFamily="18" charset="0"/>
              <a:ea typeface="+mn-ea"/>
              <a:cs typeface="+mn-cs"/>
            </a:endParaRPr>
          </a:p>
          <a:p>
            <a:pPr marL="171450" indent="-171450">
              <a:buFont typeface="Arial" panose="020B0604020202020204" pitchFamily="34" charset="0"/>
              <a:buChar char="•"/>
            </a:pPr>
            <a:r>
              <a:rPr lang="en-US" sz="1200" kern="1200" dirty="0">
                <a:solidFill>
                  <a:srgbClr val="000000"/>
                </a:solidFill>
                <a:effectLst/>
                <a:latin typeface="Times New Roman" panose="02020603050405020304" pitchFamily="18" charset="0"/>
                <a:ea typeface="+mn-ea"/>
                <a:cs typeface="+mn-cs"/>
              </a:rPr>
              <a:t>The production of the film itself as a mythic quest, and the cast and crew as a real-life fellowship.</a:t>
            </a:r>
          </a:p>
          <a:p>
            <a:pPr marL="171450" indent="-171450">
              <a:buFont typeface="Arial" panose="020B0604020202020204" pitchFamily="34" charset="0"/>
              <a:buChar char="•"/>
            </a:pPr>
            <a:r>
              <a:rPr lang="en-US" sz="1200" kern="1200" dirty="0">
                <a:solidFill>
                  <a:srgbClr val="000000"/>
                </a:solidFill>
                <a:effectLst/>
                <a:latin typeface="Times New Roman" panose="02020603050405020304" pitchFamily="18" charset="0"/>
                <a:ea typeface="+mn-ea"/>
                <a:cs typeface="+mn-cs"/>
              </a:rPr>
              <a:t>A sense of filmmaking as “magic” and a heroic pursuit – appropriate for the heroic fantasy film. </a:t>
            </a:r>
          </a:p>
          <a:p>
            <a:pPr marL="171450" indent="-171450">
              <a:buFont typeface="Arial" panose="020B0604020202020204" pitchFamily="34" charset="0"/>
              <a:buChar char="•"/>
            </a:pPr>
            <a:r>
              <a:rPr lang="en-US" sz="1200" kern="1200" dirty="0">
                <a:solidFill>
                  <a:srgbClr val="000000"/>
                </a:solidFill>
                <a:effectLst/>
                <a:latin typeface="Times New Roman" panose="02020603050405020304" pitchFamily="18" charset="0"/>
                <a:ea typeface="+mn-ea"/>
                <a:cs typeface="+mn-cs"/>
              </a:rPr>
              <a:t>The explorable breadth and physicality of the world of Middle-earth: a world that you, as a viewer, can explore, both literally in New Zealand and in the digital space of the DVD. </a:t>
            </a:r>
            <a:endParaRPr lang="en-GB" sz="1000" kern="1200" dirty="0">
              <a:solidFill>
                <a:srgbClr val="000000"/>
              </a:solidFill>
              <a:effectLst/>
              <a:latin typeface="Times New Roman" panose="02020603050405020304" pitchFamily="18" charset="0"/>
              <a:ea typeface="+mn-ea"/>
              <a:cs typeface="+mn-cs"/>
            </a:endParaRPr>
          </a:p>
          <a:p>
            <a:r>
              <a:rPr lang="en-GB" dirty="0"/>
              <a:t> </a:t>
            </a:r>
          </a:p>
          <a:p>
            <a:r>
              <a:rPr lang="en-GB" dirty="0"/>
              <a:t>Let’s do an exercise where we try Gray’s method on some new objects.</a:t>
            </a:r>
          </a:p>
        </p:txBody>
      </p:sp>
      <p:sp>
        <p:nvSpPr>
          <p:cNvPr id="4" name="Slide Number Placeholder 3"/>
          <p:cNvSpPr>
            <a:spLocks noGrp="1"/>
          </p:cNvSpPr>
          <p:nvPr>
            <p:ph type="sldNum" sz="quarter" idx="5"/>
          </p:nvPr>
        </p:nvSpPr>
        <p:spPr/>
        <p:txBody>
          <a:bodyPr/>
          <a:lstStyle/>
          <a:p>
            <a:fld id="{84A340AB-4419-488F-A5D5-67E04D3F25DA}" type="slidenum">
              <a:rPr lang="en-GB" smtClean="0"/>
              <a:t>14</a:t>
            </a:fld>
            <a:endParaRPr lang="en-GB"/>
          </a:p>
        </p:txBody>
      </p:sp>
    </p:spTree>
    <p:extLst>
      <p:ext uri="{BB962C8B-B14F-4D97-AF65-F5344CB8AC3E}">
        <p14:creationId xmlns:p14="http://schemas.microsoft.com/office/powerpoint/2010/main" val="206151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auteur, a primer. </a:t>
            </a:r>
          </a:p>
          <a:p>
            <a:endParaRPr lang="en-GB" dirty="0"/>
          </a:p>
          <a:p>
            <a:r>
              <a:rPr lang="en-GB" dirty="0"/>
              <a:t>This reminds us of discourses we know, but by now we also know it doesn’t reflect industrial realities or even understandings. So where does this idea come from and how has it been integrated into the history of cinema (and spread from it to other media)?</a:t>
            </a:r>
          </a:p>
        </p:txBody>
      </p:sp>
      <p:sp>
        <p:nvSpPr>
          <p:cNvPr id="4" name="Slide Number Placeholder 3"/>
          <p:cNvSpPr>
            <a:spLocks noGrp="1"/>
          </p:cNvSpPr>
          <p:nvPr>
            <p:ph type="sldNum" sz="quarter" idx="5"/>
          </p:nvPr>
        </p:nvSpPr>
        <p:spPr/>
        <p:txBody>
          <a:bodyPr/>
          <a:lstStyle/>
          <a:p>
            <a:fld id="{84A340AB-4419-488F-A5D5-67E04D3F25DA}" type="slidenum">
              <a:rPr lang="en-GB" smtClean="0"/>
              <a:t>2</a:t>
            </a:fld>
            <a:endParaRPr lang="en-GB"/>
          </a:p>
        </p:txBody>
      </p:sp>
    </p:spTree>
    <p:extLst>
      <p:ext uri="{BB962C8B-B14F-4D97-AF65-F5344CB8AC3E}">
        <p14:creationId xmlns:p14="http://schemas.microsoft.com/office/powerpoint/2010/main" val="126603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Quote and images in this slide a good start. Film and TV by very nature collaborative: When looking at behind the scenes practices of coming up with and putting together ideas, Caldwell notes acknowledged importance of collaboration, credit sharing, mentorship, and even idea theft. But even as Caldwell observes these creative </a:t>
            </a:r>
            <a:r>
              <a:rPr lang="en-GB" u="sng" dirty="0"/>
              <a:t>practices</a:t>
            </a:r>
            <a:r>
              <a:rPr lang="en-GB" u="none" dirty="0"/>
              <a:t>, and industrial understanding that this is the normal and proper course of creation (remember – right/not right, normal/not normal?) he also observes </a:t>
            </a:r>
            <a:r>
              <a:rPr lang="en-GB" u="sng" dirty="0"/>
              <a:t>outward-facing </a:t>
            </a:r>
            <a:r>
              <a:rPr lang="en-GB" u="none" dirty="0"/>
              <a:t>dedication to totally different story: one that casts a singular creator (film director, TV showrunner) as central heroic leader figure. Tam’s metaphors (visually manifested) are great. Solitude, enterprise, courage, sacrifice and suffering (another common metaphor is “soldier”.) </a:t>
            </a:r>
          </a:p>
          <a:p>
            <a:endParaRPr lang="en-GB" u="none" dirty="0"/>
          </a:p>
          <a:p>
            <a:r>
              <a:rPr lang="en-GB" u="none" dirty="0"/>
              <a:t>We can read those metaphors in the images here as well. Notably all very masculine! Top right corner is studio era director Dorothy </a:t>
            </a:r>
            <a:r>
              <a:rPr lang="en-GB" u="none" dirty="0" err="1"/>
              <a:t>Arzner</a:t>
            </a:r>
            <a:r>
              <a:rPr lang="en-GB" u="none" dirty="0"/>
              <a:t>, who was at the time (‘27-’43) the only working female director in Hollywood – note how she’s dressed, styled, and staged.</a:t>
            </a:r>
            <a:endParaRPr lang="en-GB" dirty="0"/>
          </a:p>
        </p:txBody>
      </p:sp>
      <p:sp>
        <p:nvSpPr>
          <p:cNvPr id="4" name="Slide Number Placeholder 3"/>
          <p:cNvSpPr>
            <a:spLocks noGrp="1"/>
          </p:cNvSpPr>
          <p:nvPr>
            <p:ph type="sldNum" sz="quarter" idx="5"/>
          </p:nvPr>
        </p:nvSpPr>
        <p:spPr/>
        <p:txBody>
          <a:bodyPr/>
          <a:lstStyle/>
          <a:p>
            <a:fld id="{84A340AB-4419-488F-A5D5-67E04D3F25DA}" type="slidenum">
              <a:rPr lang="en-GB" smtClean="0"/>
              <a:t>3</a:t>
            </a:fld>
            <a:endParaRPr lang="en-GB"/>
          </a:p>
        </p:txBody>
      </p:sp>
    </p:spTree>
    <p:extLst>
      <p:ext uri="{BB962C8B-B14F-4D97-AF65-F5344CB8AC3E}">
        <p14:creationId xmlns:p14="http://schemas.microsoft.com/office/powerpoint/2010/main" val="391897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all this seems common sense, actually dates to 1960s. Let’s time travel to early Hollywood and see how industrial conditions and structures shape ideas, identities, and myths. </a:t>
            </a:r>
          </a:p>
          <a:p>
            <a:endParaRPr lang="en-GB" dirty="0"/>
          </a:p>
          <a:p>
            <a:r>
              <a:rPr lang="en-GB" dirty="0"/>
              <a:t>Up until 1950 or so, what we call the studio era. Powerful producers identified with studios – see in example Robert Evans of Paramount and Louis B. Mayer of MGM – and directors as contract-bound line workers alongside others. Vertical integration, Fordist mode of production churning out content for own exhibitors. </a:t>
            </a:r>
          </a:p>
          <a:p>
            <a:endParaRPr lang="en-GB" dirty="0"/>
          </a:p>
          <a:p>
            <a:r>
              <a:rPr lang="en-GB" dirty="0"/>
              <a:t>Roots of the auteur in Paramount Decree of 1948, and transition to package deal system of production. </a:t>
            </a:r>
          </a:p>
          <a:p>
            <a:endParaRPr lang="en-GB" dirty="0"/>
          </a:p>
        </p:txBody>
      </p:sp>
      <p:sp>
        <p:nvSpPr>
          <p:cNvPr id="4" name="Slide Number Placeholder 3"/>
          <p:cNvSpPr>
            <a:spLocks noGrp="1"/>
          </p:cNvSpPr>
          <p:nvPr>
            <p:ph type="sldNum" sz="quarter" idx="5"/>
          </p:nvPr>
        </p:nvSpPr>
        <p:spPr/>
        <p:txBody>
          <a:bodyPr/>
          <a:lstStyle/>
          <a:p>
            <a:fld id="{84A340AB-4419-488F-A5D5-67E04D3F25DA}" type="slidenum">
              <a:rPr lang="en-GB" smtClean="0"/>
              <a:t>4</a:t>
            </a:fld>
            <a:endParaRPr lang="en-GB"/>
          </a:p>
        </p:txBody>
      </p:sp>
    </p:spTree>
    <p:extLst>
      <p:ext uri="{BB962C8B-B14F-4D97-AF65-F5344CB8AC3E}">
        <p14:creationId xmlns:p14="http://schemas.microsoft.com/office/powerpoint/2010/main" val="58268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Prelude to developments mentioned last session – importance of individual identities/reputations in Hollywood – and we will get back to acceleration of this in final session when we look at expanding logic of branded self.</a:t>
            </a:r>
          </a:p>
        </p:txBody>
      </p:sp>
      <p:sp>
        <p:nvSpPr>
          <p:cNvPr id="4" name="Slide Number Placeholder 3"/>
          <p:cNvSpPr>
            <a:spLocks noGrp="1"/>
          </p:cNvSpPr>
          <p:nvPr>
            <p:ph type="sldNum" sz="quarter" idx="5"/>
          </p:nvPr>
        </p:nvSpPr>
        <p:spPr/>
        <p:txBody>
          <a:bodyPr/>
          <a:lstStyle/>
          <a:p>
            <a:fld id="{84A340AB-4419-488F-A5D5-67E04D3F25DA}" type="slidenum">
              <a:rPr lang="en-GB" smtClean="0"/>
              <a:t>5</a:t>
            </a:fld>
            <a:endParaRPr lang="en-GB"/>
          </a:p>
        </p:txBody>
      </p:sp>
    </p:spTree>
    <p:extLst>
      <p:ext uri="{BB962C8B-B14F-4D97-AF65-F5344CB8AC3E}">
        <p14:creationId xmlns:p14="http://schemas.microsoft.com/office/powerpoint/2010/main" val="2867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A340AB-4419-488F-A5D5-67E04D3F25DA}" type="slidenum">
              <a:rPr lang="en-GB" smtClean="0"/>
              <a:t>6</a:t>
            </a:fld>
            <a:endParaRPr lang="en-GB"/>
          </a:p>
        </p:txBody>
      </p:sp>
    </p:spTree>
    <p:extLst>
      <p:ext uri="{BB962C8B-B14F-4D97-AF65-F5344CB8AC3E}">
        <p14:creationId xmlns:p14="http://schemas.microsoft.com/office/powerpoint/2010/main" val="460698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A340AB-4419-488F-A5D5-67E04D3F25DA}" type="slidenum">
              <a:rPr lang="en-GB" smtClean="0"/>
              <a:t>7</a:t>
            </a:fld>
            <a:endParaRPr lang="en-GB"/>
          </a:p>
        </p:txBody>
      </p:sp>
    </p:spTree>
    <p:extLst>
      <p:ext uri="{BB962C8B-B14F-4D97-AF65-F5344CB8AC3E}">
        <p14:creationId xmlns:p14="http://schemas.microsoft.com/office/powerpoint/2010/main" val="1876248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60s perceived as period of exceptional creativity and creative freedom and experimentation in Hollywood. </a:t>
            </a:r>
          </a:p>
          <a:p>
            <a:r>
              <a:rPr lang="en-GB" dirty="0"/>
              <a:t>“Renaissance” – a term with specific, strong associations</a:t>
            </a:r>
          </a:p>
          <a:p>
            <a:r>
              <a:rPr lang="en-GB" dirty="0"/>
              <a:t>At the heart of this is the director-as-auteur – the legitimator of cinema as art </a:t>
            </a:r>
          </a:p>
          <a:p>
            <a:r>
              <a:rPr lang="en-GB" dirty="0"/>
              <a:t>“Movie brats” and Renaissance Masters</a:t>
            </a:r>
          </a:p>
          <a:p>
            <a:endParaRPr lang="en-GB" dirty="0"/>
          </a:p>
        </p:txBody>
      </p:sp>
      <p:sp>
        <p:nvSpPr>
          <p:cNvPr id="4" name="Slide Number Placeholder 3"/>
          <p:cNvSpPr>
            <a:spLocks noGrp="1"/>
          </p:cNvSpPr>
          <p:nvPr>
            <p:ph type="sldNum" sz="quarter" idx="5"/>
          </p:nvPr>
        </p:nvSpPr>
        <p:spPr/>
        <p:txBody>
          <a:bodyPr/>
          <a:lstStyle/>
          <a:p>
            <a:fld id="{84A340AB-4419-488F-A5D5-67E04D3F25DA}" type="slidenum">
              <a:rPr lang="en-GB" smtClean="0"/>
              <a:t>8</a:t>
            </a:fld>
            <a:endParaRPr lang="en-GB"/>
          </a:p>
        </p:txBody>
      </p:sp>
    </p:spTree>
    <p:extLst>
      <p:ext uri="{BB962C8B-B14F-4D97-AF65-F5344CB8AC3E}">
        <p14:creationId xmlns:p14="http://schemas.microsoft.com/office/powerpoint/2010/main" val="98963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07000"/>
              </a:lnSpc>
              <a:buFont typeface="Courier New" panose="02070309020205020404" pitchFamily="49" charset="0"/>
              <a:buNone/>
            </a:pPr>
            <a:r>
              <a:rPr lang="en-GB" sz="1800" dirty="0">
                <a:effectLst/>
                <a:latin typeface="Calibri" panose="020F0502020204030204" pitchFamily="34" charset="0"/>
                <a:ea typeface="DengXian" panose="02010600030101010101" pitchFamily="2" charset="-122"/>
                <a:cs typeface="Arial" panose="020B0604020202020204" pitchFamily="34" charset="0"/>
              </a:rPr>
              <a:t>Sees the auteur as something not </a:t>
            </a:r>
            <a:r>
              <a:rPr lang="en-GB" sz="1800" i="0" u="sng" dirty="0">
                <a:effectLst/>
                <a:latin typeface="Calibri" panose="020F0502020204030204" pitchFamily="34" charset="0"/>
                <a:ea typeface="DengXian" panose="02010600030101010101" pitchFamily="2" charset="-122"/>
                <a:cs typeface="Arial" panose="020B0604020202020204" pitchFamily="34" charset="0"/>
              </a:rPr>
              <a:t>innate</a:t>
            </a:r>
            <a:r>
              <a:rPr lang="en-GB" sz="1800" i="0" u="none" dirty="0">
                <a:effectLst/>
                <a:latin typeface="Calibri" panose="020F0502020204030204" pitchFamily="34" charset="0"/>
                <a:ea typeface="DengXian" panose="02010600030101010101" pitchFamily="2" charset="-122"/>
                <a:cs typeface="Arial" panose="020B0604020202020204" pitchFamily="34" charset="0"/>
              </a:rPr>
              <a:t> to the film, but as a </a:t>
            </a:r>
            <a:r>
              <a:rPr lang="en-GB" sz="1800" i="0" u="sng" dirty="0">
                <a:effectLst/>
                <a:latin typeface="Calibri" panose="020F0502020204030204" pitchFamily="34" charset="0"/>
                <a:ea typeface="DengXian" panose="02010600030101010101" pitchFamily="2" charset="-122"/>
                <a:cs typeface="Arial" panose="020B0604020202020204" pitchFamily="34" charset="0"/>
              </a:rPr>
              <a:t>purposeful construction</a:t>
            </a:r>
            <a:r>
              <a:rPr lang="en-GB" sz="1800" i="1" dirty="0">
                <a:effectLst/>
                <a:latin typeface="Calibri" panose="020F0502020204030204" pitchFamily="34" charset="0"/>
                <a:ea typeface="DengXian" panose="02010600030101010101" pitchFamily="2" charset="-122"/>
                <a:cs typeface="Arial" panose="020B0604020202020204" pitchFamily="34" charset="0"/>
              </a:rPr>
              <a:t> </a:t>
            </a:r>
            <a:r>
              <a:rPr lang="en-GB" sz="1800" i="0" dirty="0">
                <a:effectLst/>
                <a:latin typeface="Calibri" panose="020F0502020204030204" pitchFamily="34" charset="0"/>
                <a:ea typeface="DengXian" panose="02010600030101010101" pitchFamily="2" charset="-122"/>
                <a:cs typeface="Arial" panose="020B0604020202020204" pitchFamily="34" charset="0"/>
              </a:rPr>
              <a:t>that is used to imbue the film with value and prestige, with </a:t>
            </a:r>
            <a:r>
              <a:rPr lang="en-GB" sz="1800" i="0">
                <a:effectLst/>
                <a:latin typeface="Calibri" panose="020F0502020204030204" pitchFamily="34" charset="0"/>
                <a:ea typeface="DengXian" panose="02010600030101010101" pitchFamily="2" charset="-122"/>
                <a:cs typeface="Arial" panose="020B0604020202020204" pitchFamily="34" charset="0"/>
              </a:rPr>
              <a:t>cultural clout </a:t>
            </a:r>
            <a:r>
              <a:rPr lang="en-GB" sz="1800" i="0" dirty="0">
                <a:effectLst/>
                <a:latin typeface="Calibri" panose="020F0502020204030204" pitchFamily="34" charset="0"/>
                <a:ea typeface="DengXian" panose="02010600030101010101" pitchFamily="2" charset="-122"/>
                <a:cs typeface="Arial" panose="020B0604020202020204" pitchFamily="34" charset="0"/>
              </a:rPr>
              <a:t>and meaning. </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nSpc>
                <a:spcPct val="107000"/>
              </a:lnSpc>
              <a:buFont typeface="Courier New" panose="02070309020205020404" pitchFamily="49" charset="0"/>
              <a:buNone/>
            </a:pPr>
            <a:endParaRPr lang="en-GB"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nSpc>
                <a:spcPct val="107000"/>
              </a:lnSpc>
              <a:buFont typeface="Courier New" panose="02070309020205020404" pitchFamily="49" charset="0"/>
              <a:buNone/>
            </a:pPr>
            <a:r>
              <a:rPr lang="en-GB" sz="1800" dirty="0">
                <a:effectLst/>
                <a:latin typeface="Calibri" panose="020F0502020204030204" pitchFamily="34" charset="0"/>
                <a:ea typeface="DengXian" panose="02010600030101010101" pitchFamily="2" charset="-122"/>
                <a:cs typeface="Arial" panose="020B0604020202020204" pitchFamily="34" charset="0"/>
              </a:rPr>
              <a:t>Switches us from Romantic authorship to Foucault’s </a:t>
            </a:r>
            <a:r>
              <a:rPr lang="en-GB" sz="1800" u="sng" dirty="0">
                <a:effectLst/>
                <a:latin typeface="Calibri" panose="020F0502020204030204" pitchFamily="34" charset="0"/>
                <a:ea typeface="DengXian" panose="02010600030101010101" pitchFamily="2" charset="-122"/>
                <a:cs typeface="Arial" panose="020B0604020202020204" pitchFamily="34" charset="0"/>
              </a:rPr>
              <a:t>author function:</a:t>
            </a:r>
            <a:r>
              <a:rPr lang="en-GB" sz="1800" u="none" dirty="0">
                <a:effectLst/>
                <a:latin typeface="Calibri" panose="020F0502020204030204" pitchFamily="34" charset="0"/>
                <a:ea typeface="DengXian" panose="02010600030101010101" pitchFamily="2" charset="-122"/>
                <a:cs typeface="Arial" panose="020B0604020202020204" pitchFamily="34" charset="0"/>
              </a:rPr>
              <a:t> authors as means to categorise, organize, and evaluate texts (to talk about them, and produce them as we are talking – a </a:t>
            </a:r>
            <a:r>
              <a:rPr lang="en-GB" sz="1800" u="sng" dirty="0">
                <a:effectLst/>
                <a:latin typeface="Calibri" panose="020F0502020204030204" pitchFamily="34" charset="0"/>
                <a:ea typeface="DengXian" panose="02010600030101010101" pitchFamily="2" charset="-122"/>
                <a:cs typeface="Arial" panose="020B0604020202020204" pitchFamily="34" charset="0"/>
              </a:rPr>
              <a:t>discursive function</a:t>
            </a:r>
            <a:r>
              <a:rPr lang="en-GB" sz="1800" u="none" dirty="0">
                <a:effectLst/>
                <a:latin typeface="Calibri" panose="020F0502020204030204" pitchFamily="34" charset="0"/>
                <a:ea typeface="DengXian" panose="02010600030101010101" pitchFamily="2" charset="-122"/>
                <a:cs typeface="Arial" panose="020B0604020202020204" pitchFamily="34" charset="0"/>
              </a:rPr>
              <a:t>.) </a:t>
            </a:r>
          </a:p>
          <a:p>
            <a:pPr marL="0" lvl="0" indent="0">
              <a:lnSpc>
                <a:spcPct val="107000"/>
              </a:lnSpc>
              <a:buFont typeface="Courier New" panose="02070309020205020404" pitchFamily="49" charset="0"/>
              <a:buNone/>
            </a:pPr>
            <a:endParaRPr lang="en-GB" sz="1800" u="none" dirty="0">
              <a:effectLst/>
              <a:latin typeface="Calibri" panose="020F0502020204030204" pitchFamily="34" charset="0"/>
              <a:ea typeface="DengXian" panose="02010600030101010101" pitchFamily="2" charset="-122"/>
              <a:cs typeface="Arial" panose="020B0604020202020204" pitchFamily="34" charset="0"/>
            </a:endParaRPr>
          </a:p>
          <a:p>
            <a:pPr marL="0" lvl="0" indent="0">
              <a:lnSpc>
                <a:spcPct val="107000"/>
              </a:lnSpc>
              <a:buFont typeface="Courier New" panose="02070309020205020404" pitchFamily="49" charset="0"/>
              <a:buNone/>
            </a:pPr>
            <a:r>
              <a:rPr lang="en-GB" sz="1800" u="none" dirty="0">
                <a:effectLst/>
                <a:latin typeface="Calibri" panose="020F0502020204030204" pitchFamily="34" charset="0"/>
                <a:ea typeface="DengXian" panose="02010600030101010101" pitchFamily="2" charset="-122"/>
                <a:cs typeface="Arial" panose="020B0604020202020204" pitchFamily="34" charset="0"/>
              </a:rPr>
              <a:t>But deliberate, industry-led. </a:t>
            </a:r>
            <a:endParaRPr lang="en-GB" sz="1800" u="sng"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84A340AB-4419-488F-A5D5-67E04D3F25DA}" type="slidenum">
              <a:rPr lang="en-GB" smtClean="0"/>
              <a:t>9</a:t>
            </a:fld>
            <a:endParaRPr lang="en-GB"/>
          </a:p>
        </p:txBody>
      </p:sp>
    </p:spTree>
    <p:extLst>
      <p:ext uri="{BB962C8B-B14F-4D97-AF65-F5344CB8AC3E}">
        <p14:creationId xmlns:p14="http://schemas.microsoft.com/office/powerpoint/2010/main" val="6669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9AA2AE-A514-463A-8AC9-82021CFC271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F8446D-B6E1-41E6-95B1-E31F4E3C627E}"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44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9AA2AE-A514-463A-8AC9-82021CFC271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7507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9AA2AE-A514-463A-8AC9-82021CFC271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376242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9" name="Content Placeholder 8"/>
          <p:cNvSpPr>
            <a:spLocks noGrp="1"/>
          </p:cNvSpPr>
          <p:nvPr>
            <p:ph sz="quarter" idx="13"/>
          </p:nvPr>
        </p:nvSpPr>
        <p:spPr>
          <a:xfrm>
            <a:off x="1621536" y="841248"/>
            <a:ext cx="497433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803136" y="841248"/>
            <a:ext cx="497433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4AB74B2-57BF-41E6-BEEE-68B8337FA91E}"/>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F6E3C5-3DA2-43A6-9860-55974DBD38B4}"/>
              </a:ext>
            </a:extLst>
          </p:cNvPr>
          <p:cNvSpPr>
            <a:spLocks noGrp="1"/>
          </p:cNvSpPr>
          <p:nvPr>
            <p:ph type="sldNum" sz="quarter" idx="16"/>
          </p:nvPr>
        </p:nvSpPr>
        <p:spPr/>
        <p:txBody>
          <a:bodyPr/>
          <a:lstStyle>
            <a:lvl1pPr>
              <a:defRPr/>
            </a:lvl1pPr>
          </a:lstStyle>
          <a:p>
            <a:pPr>
              <a:defRPr/>
            </a:pPr>
            <a:fld id="{F17A6237-2426-4FCB-BA31-F1873D178353}"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53828CB7-FDE3-47A1-A1C3-762B91D2E719}"/>
              </a:ext>
            </a:extLst>
          </p:cNvPr>
          <p:cNvSpPr>
            <a:spLocks noGrp="1"/>
          </p:cNvSpPr>
          <p:nvPr>
            <p:ph type="dt" sz="half" idx="17"/>
          </p:nvPr>
        </p:nvSpPr>
        <p:spPr/>
        <p:txBody>
          <a:bodyPr/>
          <a:lstStyle>
            <a:lvl1pPr>
              <a:defRPr/>
            </a:lvl1pPr>
          </a:lstStyle>
          <a:p>
            <a:pPr>
              <a:defRPr/>
            </a:pPr>
            <a:endParaRPr lang="en-US"/>
          </a:p>
        </p:txBody>
      </p:sp>
    </p:spTree>
    <p:extLst>
      <p:ext uri="{BB962C8B-B14F-4D97-AF65-F5344CB8AC3E}">
        <p14:creationId xmlns:p14="http://schemas.microsoft.com/office/powerpoint/2010/main" val="1910986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9AA2AE-A514-463A-8AC9-82021CFC271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366777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AA2AE-A514-463A-8AC9-82021CFC271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F8446D-B6E1-41E6-95B1-E31F4E3C627E}"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83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9AA2AE-A514-463A-8AC9-82021CFC2711}" type="datetimeFigureOut">
              <a:rPr lang="en-GB" smtClean="0"/>
              <a:t>12/05/2021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95328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9AA2AE-A514-463A-8AC9-82021CFC2711}" type="datetimeFigureOut">
              <a:rPr lang="en-GB" smtClean="0"/>
              <a:t>12/05/2021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187193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9AA2AE-A514-463A-8AC9-82021CFC2711}" type="datetimeFigureOut">
              <a:rPr lang="en-GB" smtClean="0"/>
              <a:t>12/05/2021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190961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9AA2AE-A514-463A-8AC9-82021CFC2711}" type="datetimeFigureOut">
              <a:rPr lang="en-GB" smtClean="0"/>
              <a:t>12/05/2021</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157488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A9AA2AE-A514-463A-8AC9-82021CFC2711}" type="datetimeFigureOut">
              <a:rPr lang="en-GB" smtClean="0"/>
              <a:t>12/05/2021</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F8446D-B6E1-41E6-95B1-E31F4E3C627E}" type="slidenum">
              <a:rPr lang="en-GB" smtClean="0"/>
              <a:t>‹#›</a:t>
            </a:fld>
            <a:endParaRPr lang="en-GB"/>
          </a:p>
        </p:txBody>
      </p:sp>
    </p:spTree>
    <p:extLst>
      <p:ext uri="{BB962C8B-B14F-4D97-AF65-F5344CB8AC3E}">
        <p14:creationId xmlns:p14="http://schemas.microsoft.com/office/powerpoint/2010/main" val="357391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AA2AE-A514-463A-8AC9-82021CFC2711}" type="datetimeFigureOut">
              <a:rPr lang="en-GB" smtClean="0"/>
              <a:t>12/05/2021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F8446D-B6E1-41E6-95B1-E31F4E3C627E}" type="slidenum">
              <a:rPr lang="en-GB" smtClean="0"/>
              <a:t>‹#›</a:t>
            </a:fld>
            <a:endParaRPr lang="en-GB"/>
          </a:p>
        </p:txBody>
      </p:sp>
    </p:spTree>
    <p:extLst>
      <p:ext uri="{BB962C8B-B14F-4D97-AF65-F5344CB8AC3E}">
        <p14:creationId xmlns:p14="http://schemas.microsoft.com/office/powerpoint/2010/main" val="41467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A9AA2AE-A514-463A-8AC9-82021CFC2711}" type="datetimeFigureOut">
              <a:rPr lang="en-GB" smtClean="0"/>
              <a:t>12/05/2021</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EF8446D-B6E1-41E6-95B1-E31F4E3C627E}"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3828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D5C0B6-3DF6-4507-8711-6ECA1A5EABA0}"/>
              </a:ext>
            </a:extLst>
          </p:cNvPr>
          <p:cNvSpPr>
            <a:spLocks noGrp="1"/>
          </p:cNvSpPr>
          <p:nvPr>
            <p:ph type="ctrTitle"/>
          </p:nvPr>
        </p:nvSpPr>
        <p:spPr>
          <a:xfrm>
            <a:off x="5220928" y="965200"/>
            <a:ext cx="5999002" cy="4927600"/>
          </a:xfrm>
        </p:spPr>
        <p:txBody>
          <a:bodyPr anchor="ctr">
            <a:normAutofit/>
          </a:bodyPr>
          <a:lstStyle/>
          <a:p>
            <a:r>
              <a:rPr lang="en-GB" b="1">
                <a:solidFill>
                  <a:schemeClr val="tx2"/>
                </a:solidFill>
                <a:effectLst/>
                <a:latin typeface="Calibri" panose="020F0502020204030204" pitchFamily="34" charset="0"/>
                <a:ea typeface="DengXian" panose="02010600030101010101" pitchFamily="2" charset="-122"/>
                <a:cs typeface="Arial" panose="020B0604020202020204" pitchFamily="34" charset="0"/>
              </a:rPr>
              <a:t>The commerce of auteurism</a:t>
            </a:r>
            <a:endParaRPr lang="en-GB">
              <a:solidFill>
                <a:schemeClr val="tx2"/>
              </a:solidFill>
            </a:endParaRP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568FF848-1760-4212-A433-707A195DABD7}"/>
              </a:ext>
            </a:extLst>
          </p:cNvPr>
          <p:cNvSpPr>
            <a:spLocks noGrp="1"/>
          </p:cNvSpPr>
          <p:nvPr>
            <p:ph type="subTitle" idx="1"/>
          </p:nvPr>
        </p:nvSpPr>
        <p:spPr>
          <a:xfrm>
            <a:off x="823356" y="1159565"/>
            <a:ext cx="2938022" cy="4439055"/>
          </a:xfrm>
        </p:spPr>
        <p:txBody>
          <a:bodyPr anchor="ctr">
            <a:normAutofit/>
          </a:bodyPr>
          <a:lstStyle/>
          <a:p>
            <a:r>
              <a:rPr lang="en-GB" sz="3600" dirty="0">
                <a:solidFill>
                  <a:srgbClr val="FFFFFF"/>
                </a:solidFill>
              </a:rPr>
              <a:t>Episode 3</a:t>
            </a:r>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895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175AAB-1F37-4F7F-9ADF-EE11667EEBA0}"/>
              </a:ext>
            </a:extLst>
          </p:cNvPr>
          <p:cNvSpPr/>
          <p:nvPr/>
        </p:nvSpPr>
        <p:spPr>
          <a:xfrm>
            <a:off x="119920" y="149902"/>
            <a:ext cx="11932171" cy="60754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39" name="Rectangle 3">
            <a:extLst>
              <a:ext uri="{FF2B5EF4-FFF2-40B4-BE49-F238E27FC236}">
                <a16:creationId xmlns:a16="http://schemas.microsoft.com/office/drawing/2014/main" id="{AAE2CE8F-5197-44C2-AAB5-2F874E6F27EF}"/>
              </a:ext>
            </a:extLst>
          </p:cNvPr>
          <p:cNvSpPr>
            <a:spLocks noGrp="1" noChangeArrowheads="1"/>
          </p:cNvSpPr>
          <p:nvPr>
            <p:ph type="body" sz="half" idx="4294967295"/>
          </p:nvPr>
        </p:nvSpPr>
        <p:spPr>
          <a:xfrm>
            <a:off x="4925614" y="451265"/>
            <a:ext cx="4394200" cy="2303462"/>
          </a:xfrm>
        </p:spPr>
        <p:txBody>
          <a:bodyPr>
            <a:normAutofit/>
          </a:bodyPr>
          <a:lstStyle/>
          <a:p>
            <a:pPr marL="609600" indent="-609600" algn="r">
              <a:lnSpc>
                <a:spcPct val="80000"/>
              </a:lnSpc>
              <a:buNone/>
              <a:defRPr/>
            </a:pPr>
            <a:r>
              <a:rPr lang="en-GB" altLang="en-US" sz="2800" b="1" u="sng" dirty="0">
                <a:solidFill>
                  <a:schemeClr val="accent1">
                    <a:lumMod val="50000"/>
                  </a:schemeClr>
                </a:solidFill>
              </a:rPr>
              <a:t>Auteurism as performance</a:t>
            </a:r>
            <a:endParaRPr lang="en-GB" altLang="en-US" sz="2800" b="1" i="1" u="sng" dirty="0">
              <a:solidFill>
                <a:schemeClr val="accent1">
                  <a:lumMod val="50000"/>
                </a:schemeClr>
              </a:solidFill>
            </a:endParaRPr>
          </a:p>
          <a:p>
            <a:pPr marL="0" indent="0" algn="r">
              <a:lnSpc>
                <a:spcPts val="2800"/>
              </a:lnSpc>
              <a:buNone/>
              <a:defRPr/>
            </a:pPr>
            <a:r>
              <a:rPr lang="en-GB" altLang="en-US" sz="2400" dirty="0">
                <a:ln w="3175" cmpd="sng">
                  <a:noFill/>
                </a:ln>
                <a:solidFill>
                  <a:schemeClr val="accent1">
                    <a:lumMod val="50000"/>
                  </a:schemeClr>
                </a:solidFill>
              </a:rPr>
              <a:t>The auteur figure is created through conscious evocation of the discourse; through publicity, press materials, interviews. </a:t>
            </a:r>
          </a:p>
        </p:txBody>
      </p:sp>
      <p:sp>
        <p:nvSpPr>
          <p:cNvPr id="6" name="Rectangle 3">
            <a:extLst>
              <a:ext uri="{FF2B5EF4-FFF2-40B4-BE49-F238E27FC236}">
                <a16:creationId xmlns:a16="http://schemas.microsoft.com/office/drawing/2014/main" id="{B01ADFF3-D301-4B52-BB38-FFE4F81B7F15}"/>
              </a:ext>
            </a:extLst>
          </p:cNvPr>
          <p:cNvSpPr txBox="1">
            <a:spLocks noChangeArrowheads="1"/>
          </p:cNvSpPr>
          <p:nvPr/>
        </p:nvSpPr>
        <p:spPr bwMode="auto">
          <a:xfrm>
            <a:off x="3159602" y="3630152"/>
            <a:ext cx="4394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09600" indent="-609600" defTabSz="457200" eaLnBrk="1" hangingPunct="1">
              <a:lnSpc>
                <a:spcPct val="80000"/>
              </a:lnSpc>
              <a:spcBef>
                <a:spcPct val="20000"/>
              </a:spcBef>
              <a:spcAft>
                <a:spcPts val="600"/>
              </a:spcAft>
              <a:buClr>
                <a:srgbClr val="8D1515"/>
              </a:buClr>
              <a:buSzPct val="145000"/>
              <a:buNone/>
              <a:defRPr/>
            </a:pPr>
            <a:r>
              <a:rPr lang="en-GB" altLang="en-US" sz="2800" b="1" u="sng" dirty="0">
                <a:solidFill>
                  <a:schemeClr val="accent1">
                    <a:lumMod val="50000"/>
                  </a:schemeClr>
                </a:solidFill>
              </a:rPr>
              <a:t>Auteurism as legitimation</a:t>
            </a:r>
          </a:p>
          <a:p>
            <a:pPr marL="0" indent="0" defTabSz="457200" eaLnBrk="1" hangingPunct="1">
              <a:lnSpc>
                <a:spcPts val="2800"/>
              </a:lnSpc>
              <a:spcBef>
                <a:spcPct val="20000"/>
              </a:spcBef>
              <a:spcAft>
                <a:spcPts val="600"/>
              </a:spcAft>
              <a:buClr>
                <a:srgbClr val="8D1515"/>
              </a:buClr>
              <a:buSzPct val="145000"/>
              <a:buNone/>
              <a:defRPr/>
            </a:pPr>
            <a:r>
              <a:rPr lang="en-GB" sz="2400" dirty="0">
                <a:ln w="3175" cmpd="sng">
                  <a:noFill/>
                </a:ln>
                <a:solidFill>
                  <a:schemeClr val="accent1">
                    <a:lumMod val="50000"/>
                  </a:schemeClr>
                </a:solidFill>
              </a:rPr>
              <a:t>By affirming filmmaking as capable of expressing a personal vision, auteurism provided cinema with cultural </a:t>
            </a:r>
            <a:br>
              <a:rPr lang="en-GB" sz="2400" dirty="0">
                <a:ln w="3175" cmpd="sng">
                  <a:noFill/>
                </a:ln>
                <a:solidFill>
                  <a:schemeClr val="accent1">
                    <a:lumMod val="50000"/>
                  </a:schemeClr>
                </a:solidFill>
              </a:rPr>
            </a:br>
            <a:r>
              <a:rPr lang="en-GB" sz="2400" dirty="0">
                <a:ln w="3175" cmpd="sng">
                  <a:noFill/>
                </a:ln>
                <a:solidFill>
                  <a:schemeClr val="accent1">
                    <a:lumMod val="50000"/>
                  </a:schemeClr>
                </a:solidFill>
              </a:rPr>
              <a:t>legitimacy as a form of art.</a:t>
            </a:r>
            <a:endParaRPr lang="en-US" altLang="en-US" sz="2400" dirty="0">
              <a:ln w="3175" cmpd="sng">
                <a:noFill/>
              </a:ln>
              <a:solidFill>
                <a:schemeClr val="accent1">
                  <a:lumMod val="50000"/>
                </a:schemeClr>
              </a:solidFill>
            </a:endParaRPr>
          </a:p>
        </p:txBody>
      </p:sp>
      <p:pic>
        <p:nvPicPr>
          <p:cNvPr id="30724" name="Picture 4" descr="Image result for francis coppola magazine cover">
            <a:extLst>
              <a:ext uri="{FF2B5EF4-FFF2-40B4-BE49-F238E27FC236}">
                <a16:creationId xmlns:a16="http://schemas.microsoft.com/office/drawing/2014/main" id="{E4164958-322D-45C1-BA3E-67353DB15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230" y="438528"/>
            <a:ext cx="227647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8D0E545F-4F87-41DE-BF83-49D87D689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2" y="2955069"/>
            <a:ext cx="2581275" cy="302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0">
            <a:extLst>
              <a:ext uri="{FF2B5EF4-FFF2-40B4-BE49-F238E27FC236}">
                <a16:creationId xmlns:a16="http://schemas.microsoft.com/office/drawing/2014/main" id="{481F7CC2-58CA-44EB-A3D2-910C219B1449}"/>
              </a:ext>
            </a:extLst>
          </p:cNvPr>
          <p:cNvSpPr/>
          <p:nvPr/>
        </p:nvSpPr>
        <p:spPr>
          <a:xfrm>
            <a:off x="386082" y="448224"/>
            <a:ext cx="3916098" cy="195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FA6C718-0F0E-4CFF-9A07-A5A3EB4E1925}"/>
              </a:ext>
            </a:extLst>
          </p:cNvPr>
          <p:cNvSpPr/>
          <p:nvPr/>
        </p:nvSpPr>
        <p:spPr>
          <a:xfrm>
            <a:off x="8015868" y="3830590"/>
            <a:ext cx="3805428" cy="21046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3074" name="Picture 2" descr="How to make your own 3D glasses">
            <a:extLst>
              <a:ext uri="{FF2B5EF4-FFF2-40B4-BE49-F238E27FC236}">
                <a16:creationId xmlns:a16="http://schemas.microsoft.com/office/drawing/2014/main" id="{BBB3C2F3-BEE6-4EDE-9FDF-A0305E0DC35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8792" b="2495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9FAAB0-B7F4-4B14-BCA3-039FCB2D552C}"/>
              </a:ext>
            </a:extLst>
          </p:cNvPr>
          <p:cNvSpPr>
            <a:spLocks noGrp="1"/>
          </p:cNvSpPr>
          <p:nvPr>
            <p:ph type="title"/>
          </p:nvPr>
        </p:nvSpPr>
        <p:spPr>
          <a:xfrm>
            <a:off x="1097280" y="286603"/>
            <a:ext cx="10058400" cy="1450757"/>
          </a:xfrm>
        </p:spPr>
        <p:txBody>
          <a:bodyPr>
            <a:normAutofit/>
          </a:bodyPr>
          <a:lstStyle/>
          <a:p>
            <a:r>
              <a:rPr lang="en-GB" b="1" u="sng" dirty="0">
                <a:solidFill>
                  <a:schemeClr val="tx1"/>
                </a:solidFill>
              </a:rPr>
              <a:t>Understanding media promotion: Paratexts</a:t>
            </a:r>
          </a:p>
        </p:txBody>
      </p:sp>
      <p:sp>
        <p:nvSpPr>
          <p:cNvPr id="3" name="Content Placeholder 2">
            <a:extLst>
              <a:ext uri="{FF2B5EF4-FFF2-40B4-BE49-F238E27FC236}">
                <a16:creationId xmlns:a16="http://schemas.microsoft.com/office/drawing/2014/main" id="{B89A8235-5FF1-4FC1-9D21-B0BBFDD30FD7}"/>
              </a:ext>
            </a:extLst>
          </p:cNvPr>
          <p:cNvSpPr>
            <a:spLocks noGrp="1"/>
          </p:cNvSpPr>
          <p:nvPr>
            <p:ph idx="1"/>
          </p:nvPr>
        </p:nvSpPr>
        <p:spPr>
          <a:xfrm>
            <a:off x="1097280" y="2090438"/>
            <a:ext cx="10058400" cy="3967458"/>
          </a:xfrm>
        </p:spPr>
        <p:txBody>
          <a:bodyPr>
            <a:normAutofit/>
          </a:bodyPr>
          <a:lstStyle/>
          <a:p>
            <a:r>
              <a:rPr lang="en-GB" sz="3600" dirty="0">
                <a:solidFill>
                  <a:schemeClr val="tx1"/>
                </a:solidFill>
              </a:rPr>
              <a:t>We watch nothing in a vacuum</a:t>
            </a:r>
          </a:p>
          <a:p>
            <a:r>
              <a:rPr lang="en-GB" sz="3600" dirty="0">
                <a:solidFill>
                  <a:schemeClr val="tx1"/>
                </a:solidFill>
              </a:rPr>
              <a:t>Additional texts that surround a media product:</a:t>
            </a:r>
          </a:p>
          <a:p>
            <a:pPr lvl="1">
              <a:buFont typeface="Wingdings" panose="05000000000000000000" pitchFamily="2" charset="2"/>
              <a:buChar char="Ø"/>
            </a:pPr>
            <a:r>
              <a:rPr lang="en-GB" sz="3200" dirty="0">
                <a:solidFill>
                  <a:schemeClr val="tx1"/>
                </a:solidFill>
              </a:rPr>
              <a:t>	Shape our expectations</a:t>
            </a:r>
          </a:p>
          <a:p>
            <a:pPr lvl="1">
              <a:buFont typeface="Wingdings" panose="05000000000000000000" pitchFamily="2" charset="2"/>
              <a:buChar char="Ø"/>
            </a:pPr>
            <a:r>
              <a:rPr lang="en-GB" sz="3200" dirty="0">
                <a:solidFill>
                  <a:schemeClr val="tx1"/>
                </a:solidFill>
              </a:rPr>
              <a:t>	Create our framework for understanding</a:t>
            </a:r>
          </a:p>
          <a:p>
            <a:pPr lvl="1">
              <a:buFont typeface="Wingdings" panose="05000000000000000000" pitchFamily="2" charset="2"/>
              <a:buChar char="Ø"/>
            </a:pPr>
            <a:r>
              <a:rPr lang="en-GB" sz="3200" dirty="0">
                <a:solidFill>
                  <a:schemeClr val="tx1"/>
                </a:solidFill>
              </a:rPr>
              <a:t>	Expand the story, the world, and the experience</a:t>
            </a:r>
          </a:p>
          <a:p>
            <a:pPr lvl="1">
              <a:buFont typeface="Wingdings" panose="05000000000000000000" pitchFamily="2" charset="2"/>
              <a:buChar char="Ø"/>
            </a:pPr>
            <a:r>
              <a:rPr lang="en-GB" sz="3200" dirty="0">
                <a:solidFill>
                  <a:schemeClr val="tx1"/>
                </a:solidFill>
              </a:rPr>
              <a:t>	Create and add </a:t>
            </a:r>
            <a:r>
              <a:rPr lang="en-GB" sz="3200" u="sng" dirty="0">
                <a:solidFill>
                  <a:schemeClr val="tx1"/>
                </a:solidFill>
              </a:rPr>
              <a:t>value</a:t>
            </a:r>
          </a:p>
        </p:txBody>
      </p:sp>
      <p:sp>
        <p:nvSpPr>
          <p:cNvPr id="73" name="Rectangle 72">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269853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46A439-C746-4692-9246-8148D4A67861}"/>
              </a:ext>
            </a:extLst>
          </p:cNvPr>
          <p:cNvGrpSpPr/>
          <p:nvPr/>
        </p:nvGrpSpPr>
        <p:grpSpPr>
          <a:xfrm>
            <a:off x="180701" y="3356430"/>
            <a:ext cx="4077830" cy="2901106"/>
            <a:chOff x="3213290" y="456289"/>
            <a:chExt cx="5186439" cy="3704712"/>
          </a:xfrm>
        </p:grpSpPr>
        <p:pic>
          <p:nvPicPr>
            <p:cNvPr id="11" name="Picture 10">
              <a:extLst>
                <a:ext uri="{FF2B5EF4-FFF2-40B4-BE49-F238E27FC236}">
                  <a16:creationId xmlns:a16="http://schemas.microsoft.com/office/drawing/2014/main" id="{47AED823-1F8F-411E-874A-FF4122CD75D0}"/>
                </a:ext>
              </a:extLst>
            </p:cNvPr>
            <p:cNvPicPr>
              <a:picLocks noChangeAspect="1"/>
            </p:cNvPicPr>
            <p:nvPr/>
          </p:nvPicPr>
          <p:blipFill rotWithShape="1">
            <a:blip r:embed="rId3"/>
            <a:srcRect t="139" b="4672"/>
            <a:stretch/>
          </p:blipFill>
          <p:spPr>
            <a:xfrm>
              <a:off x="3213290" y="456289"/>
              <a:ext cx="2627048" cy="3704712"/>
            </a:xfrm>
            <a:prstGeom prst="rect">
              <a:avLst/>
            </a:prstGeom>
            <a:effectLst/>
          </p:spPr>
        </p:pic>
        <p:pic>
          <p:nvPicPr>
            <p:cNvPr id="12" name="Picture 11">
              <a:extLst>
                <a:ext uri="{FF2B5EF4-FFF2-40B4-BE49-F238E27FC236}">
                  <a16:creationId xmlns:a16="http://schemas.microsoft.com/office/drawing/2014/main" id="{953741F2-523C-4F9B-9CF0-65F46A761E8C}"/>
                </a:ext>
              </a:extLst>
            </p:cNvPr>
            <p:cNvPicPr>
              <a:picLocks noChangeAspect="1"/>
            </p:cNvPicPr>
            <p:nvPr/>
          </p:nvPicPr>
          <p:blipFill>
            <a:blip r:embed="rId4"/>
            <a:stretch>
              <a:fillRect/>
            </a:stretch>
          </p:blipFill>
          <p:spPr>
            <a:xfrm>
              <a:off x="5900358" y="456289"/>
              <a:ext cx="2499371" cy="3704712"/>
            </a:xfrm>
            <a:prstGeom prst="rect">
              <a:avLst/>
            </a:prstGeom>
          </p:spPr>
        </p:pic>
      </p:grpSp>
      <p:pic>
        <p:nvPicPr>
          <p:cNvPr id="5126" name="Picture 6" descr="Disney Movie Posters Get Incredible Redesigns">
            <a:extLst>
              <a:ext uri="{FF2B5EF4-FFF2-40B4-BE49-F238E27FC236}">
                <a16:creationId xmlns:a16="http://schemas.microsoft.com/office/drawing/2014/main" id="{97438780-E958-4D34-9429-8A6E98C90A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35" t="2332" r="5443" b="2332"/>
          <a:stretch/>
        </p:blipFill>
        <p:spPr bwMode="auto">
          <a:xfrm>
            <a:off x="4380713" y="402756"/>
            <a:ext cx="3782253" cy="56719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8" name="Picture 8" descr="Scary Poppins – Kelli Urabe">
            <a:extLst>
              <a:ext uri="{FF2B5EF4-FFF2-40B4-BE49-F238E27FC236}">
                <a16:creationId xmlns:a16="http://schemas.microsoft.com/office/drawing/2014/main" id="{A15D7061-C75A-4469-AA9E-A5E5AFC494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7668" y="402757"/>
            <a:ext cx="3736658" cy="56719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9" name="Picture 18" descr="A person wearing sunglasses&#10;&#10;Description automatically generated with low confidence">
            <a:extLst>
              <a:ext uri="{FF2B5EF4-FFF2-40B4-BE49-F238E27FC236}">
                <a16:creationId xmlns:a16="http://schemas.microsoft.com/office/drawing/2014/main" id="{8AF02A7F-B26E-4027-8B76-A760760AB658}"/>
              </a:ext>
            </a:extLst>
          </p:cNvPr>
          <p:cNvPicPr>
            <a:picLocks noChangeAspect="1"/>
          </p:cNvPicPr>
          <p:nvPr/>
        </p:nvPicPr>
        <p:blipFill>
          <a:blip r:embed="rId7"/>
          <a:stretch>
            <a:fillRect/>
          </a:stretch>
        </p:blipFill>
        <p:spPr>
          <a:xfrm>
            <a:off x="211568" y="210829"/>
            <a:ext cx="3958041" cy="302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72">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0" name="Group 74">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76" name="Rectangle 75">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1" name="Rectangle 76">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a16="http://schemas.microsoft.com/office/drawing/2014/main" id="{66FC01EE-6C44-4DAE-A076-6610D44B0B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 b="3757"/>
          <a:stretch/>
        </p:blipFill>
        <p:spPr bwMode="auto">
          <a:xfrm>
            <a:off x="706568" y="1218481"/>
            <a:ext cx="3209544" cy="4118367"/>
          </a:xfrm>
          <a:prstGeom prst="rect">
            <a:avLst/>
          </a:prstGeom>
          <a:noFill/>
          <a:extLst>
            <a:ext uri="{909E8E84-426E-40DD-AFC4-6F175D3DCCD1}">
              <a14:hiddenFill xmlns:a14="http://schemas.microsoft.com/office/drawing/2010/main">
                <a:solidFill>
                  <a:srgbClr val="FFFFFF"/>
                </a:solidFill>
              </a14:hiddenFill>
            </a:ext>
          </a:extLst>
        </p:spPr>
      </p:pic>
      <p:grpSp>
        <p:nvGrpSpPr>
          <p:cNvPr id="4112" name="Group 78">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80" name="Rectangle 79">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3" name="Rectangle 80">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100" name="Picture 4" descr="The Mystery Box - J.J. Abrams [Video] - Critical Digital">
            <a:extLst>
              <a:ext uri="{FF2B5EF4-FFF2-40B4-BE49-F238E27FC236}">
                <a16:creationId xmlns:a16="http://schemas.microsoft.com/office/drawing/2014/main" id="{239E6E08-E8DF-464C-A1B8-A1CC1E54D4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3" r="4" b="4"/>
          <a:stretch/>
        </p:blipFill>
        <p:spPr bwMode="auto">
          <a:xfrm>
            <a:off x="4487333" y="1218479"/>
            <a:ext cx="3209544" cy="4118372"/>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84" name="Rectangle 83">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6" descr="Monkeypaw Productions - Wikipedia">
            <a:extLst>
              <a:ext uri="{FF2B5EF4-FFF2-40B4-BE49-F238E27FC236}">
                <a16:creationId xmlns:a16="http://schemas.microsoft.com/office/drawing/2014/main" id="{6640D88C-86AD-4316-B34B-37D53909D71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75887" y="1298609"/>
            <a:ext cx="3209544" cy="1809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utant Enemy Productions - Wikipedia">
            <a:extLst>
              <a:ext uri="{FF2B5EF4-FFF2-40B4-BE49-F238E27FC236}">
                <a16:creationId xmlns:a16="http://schemas.microsoft.com/office/drawing/2014/main" id="{91E8E2E8-4EBA-4E8F-A917-8B2BE62AE4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87" y="3536713"/>
            <a:ext cx="3209544" cy="180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2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9FAAB0-B7F4-4B14-BCA3-039FCB2D552C}"/>
              </a:ext>
            </a:extLst>
          </p:cNvPr>
          <p:cNvSpPr>
            <a:spLocks noGrp="1"/>
          </p:cNvSpPr>
          <p:nvPr>
            <p:ph type="title"/>
          </p:nvPr>
        </p:nvSpPr>
        <p:spPr>
          <a:xfrm>
            <a:off x="5181601" y="634946"/>
            <a:ext cx="6368142" cy="1450757"/>
          </a:xfrm>
        </p:spPr>
        <p:txBody>
          <a:bodyPr>
            <a:normAutofit/>
          </a:bodyPr>
          <a:lstStyle/>
          <a:p>
            <a:r>
              <a:rPr lang="en-GB" dirty="0">
                <a:solidFill>
                  <a:schemeClr val="accent1">
                    <a:lumMod val="75000"/>
                  </a:schemeClr>
                </a:solidFill>
              </a:rPr>
              <a:t>Exercise: Analysing paratexts</a:t>
            </a:r>
          </a:p>
        </p:txBody>
      </p:sp>
      <p:pic>
        <p:nvPicPr>
          <p:cNvPr id="4" name="Picture 6" descr="Unboxing The Lord of the Rings: The Motion Picture Trilogy LOTR ...">
            <a:extLst>
              <a:ext uri="{FF2B5EF4-FFF2-40B4-BE49-F238E27FC236}">
                <a16:creationId xmlns:a16="http://schemas.microsoft.com/office/drawing/2014/main" id="{B9C0D404-6F7E-4DFD-925F-6150B9157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13" r="26980"/>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9A8235-5FF1-4FC1-9D21-B0BBFDD30FD7}"/>
              </a:ext>
            </a:extLst>
          </p:cNvPr>
          <p:cNvSpPr>
            <a:spLocks noGrp="1"/>
          </p:cNvSpPr>
          <p:nvPr>
            <p:ph idx="1"/>
          </p:nvPr>
        </p:nvSpPr>
        <p:spPr>
          <a:xfrm>
            <a:off x="5181601" y="2198913"/>
            <a:ext cx="6368142" cy="4024137"/>
          </a:xfrm>
        </p:spPr>
        <p:txBody>
          <a:bodyPr>
            <a:normAutofit lnSpcReduction="10000"/>
          </a:bodyPr>
          <a:lstStyle/>
          <a:p>
            <a:r>
              <a:rPr lang="en-GB" sz="2400" dirty="0"/>
              <a:t>In your groups, select a famous film or film series. Find a special edition DVD or Blu-ray release, and analyse it as a paratext. </a:t>
            </a:r>
          </a:p>
          <a:p>
            <a:pPr>
              <a:buFont typeface="Arial" panose="020B0604020202020204" pitchFamily="34" charset="0"/>
              <a:buChar char="•"/>
            </a:pPr>
            <a:r>
              <a:rPr lang="en-GB" sz="2400" dirty="0"/>
              <a:t> Look at the box and cover design; the back blurb; any inserts or other physical materials included; the special features; try to see if you can find the menu or intro video online and look at their designs.</a:t>
            </a:r>
          </a:p>
          <a:p>
            <a:pPr>
              <a:buFont typeface="Arial" panose="020B0604020202020204" pitchFamily="34" charset="0"/>
              <a:buChar char="•"/>
            </a:pPr>
            <a:r>
              <a:rPr lang="en-GB" sz="2400" dirty="0"/>
              <a:t> What do those elements tell you about the film? How do they </a:t>
            </a:r>
            <a:r>
              <a:rPr lang="en-GB" sz="2400" u="sng" dirty="0"/>
              <a:t>frame</a:t>
            </a:r>
            <a:r>
              <a:rPr lang="en-GB" sz="2400" dirty="0"/>
              <a:t> it? What viewing experience do they invite? How do they </a:t>
            </a:r>
            <a:r>
              <a:rPr lang="en-GB" sz="2400" u="sng" dirty="0"/>
              <a:t>add value?</a:t>
            </a:r>
            <a:endParaRPr lang="en-GB" sz="2400" dirty="0"/>
          </a:p>
        </p:txBody>
      </p:sp>
    </p:spTree>
    <p:extLst>
      <p:ext uri="{BB962C8B-B14F-4D97-AF65-F5344CB8AC3E}">
        <p14:creationId xmlns:p14="http://schemas.microsoft.com/office/powerpoint/2010/main" val="101208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D6583-5CC3-4973-86FD-9CD19CD816FF}"/>
              </a:ext>
            </a:extLst>
          </p:cNvPr>
          <p:cNvSpPr txBox="1"/>
          <p:nvPr/>
        </p:nvSpPr>
        <p:spPr>
          <a:xfrm>
            <a:off x="500605" y="1400175"/>
            <a:ext cx="7373565" cy="4547399"/>
          </a:xfrm>
          <a:prstGeom prst="rect">
            <a:avLst/>
          </a:prstGeom>
          <a:noFill/>
        </p:spPr>
        <p:txBody>
          <a:bodyPr wrap="square">
            <a:spAutoFit/>
          </a:bodyPr>
          <a:lstStyle/>
          <a:p>
            <a:pPr marL="800100" lvl="1" indent="-342900" defTabSz="685800">
              <a:spcBef>
                <a:spcPts val="900"/>
              </a:spcBef>
              <a:buFont typeface="Wingdings" panose="05000000000000000000" pitchFamily="2" charset="2"/>
              <a:buChar char="§"/>
              <a:defRPr/>
            </a:pPr>
            <a:r>
              <a:rPr lang="en-GB" sz="2800" dirty="0"/>
              <a:t>Auteur = director</a:t>
            </a:r>
          </a:p>
          <a:p>
            <a:pPr marL="800100" lvl="1" indent="-342900" defTabSz="685800">
              <a:spcBef>
                <a:spcPts val="900"/>
              </a:spcBef>
              <a:buFont typeface="Wingdings" panose="05000000000000000000" pitchFamily="2" charset="2"/>
              <a:buChar char="§"/>
              <a:defRPr/>
            </a:pPr>
            <a:r>
              <a:rPr lang="en-GB" sz="2800" dirty="0"/>
              <a:t>Has a large, ideally absolute degree of creative control</a:t>
            </a:r>
          </a:p>
          <a:p>
            <a:pPr marL="800100" lvl="1" indent="-342900" defTabSz="685800">
              <a:spcBef>
                <a:spcPts val="900"/>
              </a:spcBef>
              <a:buFont typeface="Wingdings" panose="05000000000000000000" pitchFamily="2" charset="2"/>
              <a:buChar char="§"/>
              <a:defRPr/>
            </a:pPr>
            <a:r>
              <a:rPr lang="en-GB" sz="2800" dirty="0"/>
              <a:t>Control is thematic and stylistic</a:t>
            </a:r>
          </a:p>
          <a:p>
            <a:pPr marL="800100" lvl="1" indent="-342900" defTabSz="685800">
              <a:spcBef>
                <a:spcPts val="900"/>
              </a:spcBef>
              <a:buFont typeface="Wingdings" panose="05000000000000000000" pitchFamily="2" charset="2"/>
              <a:buChar char="§"/>
              <a:defRPr/>
            </a:pPr>
            <a:r>
              <a:rPr lang="en-GB" sz="2800" dirty="0"/>
              <a:t>Endangered by the interference of non-creative agents</a:t>
            </a:r>
          </a:p>
          <a:p>
            <a:pPr marL="800100" lvl="1" indent="-342900" defTabSz="685800">
              <a:spcBef>
                <a:spcPts val="900"/>
              </a:spcBef>
              <a:buFont typeface="Wingdings" panose="05000000000000000000" pitchFamily="2" charset="2"/>
              <a:buChar char="§"/>
              <a:defRPr/>
            </a:pPr>
            <a:r>
              <a:rPr lang="en-GB" sz="2800" dirty="0"/>
              <a:t>Weakened studio control leads to creative expression and experimentation</a:t>
            </a:r>
          </a:p>
          <a:p>
            <a:pPr marL="800100" lvl="1" indent="-342900" defTabSz="685800">
              <a:spcBef>
                <a:spcPts val="900"/>
              </a:spcBef>
              <a:buFont typeface="Wingdings" panose="05000000000000000000" pitchFamily="2" charset="2"/>
              <a:buChar char="§"/>
              <a:defRPr/>
            </a:pPr>
            <a:r>
              <a:rPr lang="en-GB" sz="2800" dirty="0"/>
              <a:t>Films created by an auteur are works of art</a:t>
            </a:r>
          </a:p>
        </p:txBody>
      </p:sp>
      <p:pic>
        <p:nvPicPr>
          <p:cNvPr id="25603" name="Picture 7" descr="https://images-na.ssl-images-amazon.com/images/I/51QmLmAw-7L._SX342_.jpg">
            <a:extLst>
              <a:ext uri="{FF2B5EF4-FFF2-40B4-BE49-F238E27FC236}">
                <a16:creationId xmlns:a16="http://schemas.microsoft.com/office/drawing/2014/main" id="{551D5B0D-FBAB-43D2-9338-4745416B7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6000" y="1046164"/>
            <a:ext cx="3817225" cy="47547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6">
            <a:extLst>
              <a:ext uri="{FF2B5EF4-FFF2-40B4-BE49-F238E27FC236}">
                <a16:creationId xmlns:a16="http://schemas.microsoft.com/office/drawing/2014/main" id="{3A7CDEDD-5F50-428E-A3E7-7B41A71EDDD6}"/>
              </a:ext>
            </a:extLst>
          </p:cNvPr>
          <p:cNvGrpSpPr>
            <a:grpSpLocks/>
          </p:cNvGrpSpPr>
          <p:nvPr/>
        </p:nvGrpSpPr>
        <p:grpSpPr bwMode="auto">
          <a:xfrm>
            <a:off x="500605" y="260351"/>
            <a:ext cx="9764170" cy="962818"/>
            <a:chOff x="-1031134" y="0"/>
            <a:chExt cx="9746509" cy="962816"/>
          </a:xfrm>
          <a:noFill/>
        </p:grpSpPr>
        <p:sp>
          <p:nvSpPr>
            <p:cNvPr id="7" name="Rectangle 6">
              <a:extLst>
                <a:ext uri="{FF2B5EF4-FFF2-40B4-BE49-F238E27FC236}">
                  <a16:creationId xmlns:a16="http://schemas.microsoft.com/office/drawing/2014/main" id="{1445D5E0-B9F4-4DA6-89DB-666D3DD99A3C}"/>
                </a:ext>
              </a:extLst>
            </p:cNvPr>
            <p:cNvSpPr/>
            <p:nvPr/>
          </p:nvSpPr>
          <p:spPr>
            <a:xfrm>
              <a:off x="392906" y="0"/>
              <a:ext cx="8322469" cy="785811"/>
            </a:xfrm>
            <a:prstGeom prst="rect">
              <a:avLst/>
            </a:prstGeom>
            <a:noFill/>
            <a:ln>
              <a:noFill/>
            </a:ln>
          </p:spPr>
          <p:style>
            <a:lnRef idx="0">
              <a:scrgbClr r="0" g="0" b="0"/>
            </a:lnRef>
            <a:fillRef idx="0">
              <a:scrgbClr r="0" g="0" b="0"/>
            </a:fillRef>
            <a:effectRef idx="0">
              <a:scrgbClr r="0" g="0" b="0"/>
            </a:effectRef>
            <a:fontRef idx="minor">
              <a:schemeClr val="accent2"/>
            </a:fontRef>
          </p:style>
        </p:sp>
        <p:sp>
          <p:nvSpPr>
            <p:cNvPr id="8" name="Rectangle 7">
              <a:extLst>
                <a:ext uri="{FF2B5EF4-FFF2-40B4-BE49-F238E27FC236}">
                  <a16:creationId xmlns:a16="http://schemas.microsoft.com/office/drawing/2014/main" id="{16FE4D30-6AAC-44BB-B281-E9FF6EDF8145}"/>
                </a:ext>
              </a:extLst>
            </p:cNvPr>
            <p:cNvSpPr/>
            <p:nvPr/>
          </p:nvSpPr>
          <p:spPr>
            <a:xfrm>
              <a:off x="-1031134" y="177005"/>
              <a:ext cx="8322469" cy="785811"/>
            </a:xfrm>
            <a:prstGeom prst="rect">
              <a:avLst/>
            </a:prstGeom>
            <a:noFill/>
            <a:ln>
              <a:noFill/>
            </a:ln>
          </p:spPr>
          <p:style>
            <a:lnRef idx="0">
              <a:scrgbClr r="0" g="0" b="0"/>
            </a:lnRef>
            <a:fillRef idx="0">
              <a:scrgbClr r="0" g="0" b="0"/>
            </a:fillRef>
            <a:effectRef idx="0">
              <a:scrgbClr r="0" g="0" b="0"/>
            </a:effectRef>
            <a:fontRef idx="minor">
              <a:schemeClr val="accent2"/>
            </a:fontRef>
          </p:style>
          <p:txBody>
            <a:bodyPr lIns="137160" tIns="137160" rIns="137160" bIns="137160" spcCol="1270" anchor="ctr"/>
            <a:lstStyle/>
            <a:p>
              <a:pPr defTabSz="914400">
                <a:lnSpc>
                  <a:spcPct val="85000"/>
                </a:lnSpc>
                <a:spcBef>
                  <a:spcPct val="0"/>
                </a:spcBef>
                <a:spcAft>
                  <a:spcPts val="600"/>
                </a:spcAft>
                <a:defRPr/>
              </a:pPr>
              <a:r>
                <a:rPr lang="en-GB" altLang="en-US" sz="4800" spc="-50" dirty="0">
                  <a:solidFill>
                    <a:schemeClr val="accent1">
                      <a:lumMod val="75000"/>
                    </a:schemeClr>
                  </a:solidFill>
                  <a:latin typeface="+mj-lt"/>
                  <a:ea typeface="+mj-ea"/>
                  <a:cs typeface="+mj-cs"/>
                </a:rPr>
                <a:t>The </a:t>
              </a:r>
              <a:r>
                <a:rPr lang="en-GB" altLang="en-US" sz="4800" spc="-50" dirty="0" err="1">
                  <a:solidFill>
                    <a:schemeClr val="accent1">
                      <a:lumMod val="75000"/>
                    </a:schemeClr>
                  </a:solidFill>
                  <a:latin typeface="+mj-lt"/>
                  <a:ea typeface="+mj-ea"/>
                  <a:cs typeface="+mj-cs"/>
                </a:rPr>
                <a:t>Auteurist</a:t>
              </a:r>
              <a:r>
                <a:rPr lang="en-GB" altLang="en-US" sz="4800" spc="-50" dirty="0">
                  <a:solidFill>
                    <a:schemeClr val="accent1">
                      <a:lumMod val="75000"/>
                    </a:schemeClr>
                  </a:solidFill>
                  <a:latin typeface="+mj-lt"/>
                  <a:ea typeface="+mj-ea"/>
                  <a:cs typeface="+mj-cs"/>
                </a:rPr>
                <a:t> Discourse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43">
            <a:extLst>
              <a:ext uri="{FF2B5EF4-FFF2-40B4-BE49-F238E27FC236}">
                <a16:creationId xmlns:a16="http://schemas.microsoft.com/office/drawing/2014/main" id="{1C518100-BD79-4DB2-BE16-E7E8CE14B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5">
            <a:extLst>
              <a:ext uri="{FF2B5EF4-FFF2-40B4-BE49-F238E27FC236}">
                <a16:creationId xmlns:a16="http://schemas.microsoft.com/office/drawing/2014/main" id="{E3D439C4-BAE2-4AF7-8F56-738674B9E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47">
            <a:extLst>
              <a:ext uri="{FF2B5EF4-FFF2-40B4-BE49-F238E27FC236}">
                <a16:creationId xmlns:a16="http://schemas.microsoft.com/office/drawing/2014/main" id="{791DEB52-BB3B-4493-A9DA-36EB7695B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a:extLst>
              <a:ext uri="{FF2B5EF4-FFF2-40B4-BE49-F238E27FC236}">
                <a16:creationId xmlns:a16="http://schemas.microsoft.com/office/drawing/2014/main" id="{17C25B11-53DA-4930-A733-60AB7D8EEB2E}"/>
              </a:ext>
            </a:extLst>
          </p:cNvPr>
          <p:cNvPicPr>
            <a:picLocks noChangeAspect="1"/>
          </p:cNvPicPr>
          <p:nvPr/>
        </p:nvPicPr>
        <p:blipFill rotWithShape="1">
          <a:blip r:embed="rId3"/>
          <a:srcRect l="67624" t="41226" r="11011" b="10617"/>
          <a:stretch/>
        </p:blipFill>
        <p:spPr>
          <a:xfrm>
            <a:off x="626638" y="473902"/>
            <a:ext cx="2448096" cy="3103900"/>
          </a:xfrm>
          <a:prstGeom prst="rect">
            <a:avLst/>
          </a:prstGeom>
        </p:spPr>
      </p:pic>
      <p:sp>
        <p:nvSpPr>
          <p:cNvPr id="64" name="Rectangle 49">
            <a:extLst>
              <a:ext uri="{FF2B5EF4-FFF2-40B4-BE49-F238E27FC236}">
                <a16:creationId xmlns:a16="http://schemas.microsoft.com/office/drawing/2014/main" id="{A38C3C67-2846-453A-9839-46E140357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321733"/>
            <a:ext cx="2567411" cy="1978453"/>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CBA678D-AB4A-4BC3-B400-EE4F44D49D48}"/>
              </a:ext>
            </a:extLst>
          </p:cNvPr>
          <p:cNvPicPr>
            <a:picLocks noChangeAspect="1"/>
          </p:cNvPicPr>
          <p:nvPr/>
        </p:nvPicPr>
        <p:blipFill rotWithShape="1">
          <a:blip r:embed="rId4"/>
          <a:srcRect l="30109" t="54517" r="33695" b="7942"/>
          <a:stretch/>
        </p:blipFill>
        <p:spPr>
          <a:xfrm>
            <a:off x="3686185" y="646047"/>
            <a:ext cx="2273649" cy="1326451"/>
          </a:xfrm>
          <a:prstGeom prst="rect">
            <a:avLst/>
          </a:prstGeom>
        </p:spPr>
      </p:pic>
      <p:cxnSp>
        <p:nvCxnSpPr>
          <p:cNvPr id="65" name="Straight Connector 51">
            <a:extLst>
              <a:ext uri="{FF2B5EF4-FFF2-40B4-BE49-F238E27FC236}">
                <a16:creationId xmlns:a16="http://schemas.microsoft.com/office/drawing/2014/main" id="{68C84C70-1732-49E7-BBB2-3A984624B6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6" name="Rectangle 53">
            <a:extLst>
              <a:ext uri="{FF2B5EF4-FFF2-40B4-BE49-F238E27FC236}">
                <a16:creationId xmlns:a16="http://schemas.microsoft.com/office/drawing/2014/main" id="{0CD76731-5E28-45F8-9A39-18BB39FA8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0912"/>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C5B135-7938-4C63-9C9C-4A834E6E7324}"/>
              </a:ext>
            </a:extLst>
          </p:cNvPr>
          <p:cNvPicPr>
            <a:picLocks noChangeAspect="1"/>
          </p:cNvPicPr>
          <p:nvPr/>
        </p:nvPicPr>
        <p:blipFill rotWithShape="1">
          <a:blip r:embed="rId5"/>
          <a:srcRect l="37962" t="43690" r="34346" b="24295"/>
          <a:stretch/>
        </p:blipFill>
        <p:spPr>
          <a:xfrm>
            <a:off x="455021" y="4045046"/>
            <a:ext cx="2732321" cy="1776863"/>
          </a:xfrm>
          <a:prstGeom prst="rect">
            <a:avLst/>
          </a:prstGeom>
        </p:spPr>
      </p:pic>
      <p:sp>
        <p:nvSpPr>
          <p:cNvPr id="67" name="Rectangle 55">
            <a:extLst>
              <a:ext uri="{FF2B5EF4-FFF2-40B4-BE49-F238E27FC236}">
                <a16:creationId xmlns:a16="http://schemas.microsoft.com/office/drawing/2014/main" id="{5BC0CAB8-C57D-42A5-B170-3990F0DE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3CB39C-A8EF-483A-85AB-D66BF867047F}"/>
              </a:ext>
            </a:extLst>
          </p:cNvPr>
          <p:cNvPicPr>
            <a:picLocks noChangeAspect="1"/>
          </p:cNvPicPr>
          <p:nvPr/>
        </p:nvPicPr>
        <p:blipFill rotWithShape="1">
          <a:blip r:embed="rId6"/>
          <a:srcRect l="33000" t="45485" r="36654" b="18226"/>
          <a:stretch/>
        </p:blipFill>
        <p:spPr>
          <a:xfrm>
            <a:off x="3664752" y="3445491"/>
            <a:ext cx="2295082" cy="1543811"/>
          </a:xfrm>
          <a:prstGeom prst="rect">
            <a:avLst/>
          </a:prstGeom>
        </p:spPr>
      </p:pic>
      <p:sp>
        <p:nvSpPr>
          <p:cNvPr id="3" name="Content Placeholder 2">
            <a:extLst>
              <a:ext uri="{FF2B5EF4-FFF2-40B4-BE49-F238E27FC236}">
                <a16:creationId xmlns:a16="http://schemas.microsoft.com/office/drawing/2014/main" id="{36A8B40C-2654-47C1-9993-B794E1BFBA59}"/>
              </a:ext>
            </a:extLst>
          </p:cNvPr>
          <p:cNvSpPr>
            <a:spLocks noGrp="1"/>
          </p:cNvSpPr>
          <p:nvPr>
            <p:ph idx="1"/>
          </p:nvPr>
        </p:nvSpPr>
        <p:spPr>
          <a:xfrm>
            <a:off x="6956868" y="2198914"/>
            <a:ext cx="4592874" cy="3670180"/>
          </a:xfrm>
        </p:spPr>
        <p:txBody>
          <a:bodyPr>
            <a:normAutofit/>
          </a:bodyPr>
          <a:lstStyle/>
          <a:p>
            <a:pPr marL="0" indent="0">
              <a:buNone/>
            </a:pPr>
            <a:r>
              <a:rPr lang="en-GB" sz="2800" dirty="0"/>
              <a:t>"Filmmaking is a collaborative art, yet the auteur is forever alone, in solitude [...The director, as captain, sailing the vessel across the sea, forever fixes his gaze on the endless nights."  </a:t>
            </a:r>
          </a:p>
          <a:p>
            <a:pPr marL="0" indent="0">
              <a:buNone/>
            </a:pPr>
            <a:r>
              <a:rPr lang="en-GB" sz="2800" dirty="0"/>
              <a:t>		– Patrick Tam</a:t>
            </a:r>
          </a:p>
        </p:txBody>
      </p:sp>
      <p:sp>
        <p:nvSpPr>
          <p:cNvPr id="68" name="Rectangle 57">
            <a:extLst>
              <a:ext uri="{FF2B5EF4-FFF2-40B4-BE49-F238E27FC236}">
                <a16:creationId xmlns:a16="http://schemas.microsoft.com/office/drawing/2014/main" id="{E20E0D8B-E81C-4B0A-BFBB-C2155B77A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id="{07146B51-A027-46DC-AE17-5CEFB45F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9A2ECDDA-7E07-4B86-910B-30AB9B16B5AD}"/>
              </a:ext>
            </a:extLst>
          </p:cNvPr>
          <p:cNvSpPr/>
          <p:nvPr/>
        </p:nvSpPr>
        <p:spPr bwMode="auto">
          <a:xfrm>
            <a:off x="6801191" y="1240038"/>
            <a:ext cx="8337550" cy="785813"/>
          </a:xfrm>
          <a:prstGeom prst="rect">
            <a:avLst/>
          </a:prstGeom>
          <a:noFill/>
          <a:ln>
            <a:noFill/>
          </a:ln>
        </p:spPr>
        <p:style>
          <a:lnRef idx="0">
            <a:scrgbClr r="0" g="0" b="0"/>
          </a:lnRef>
          <a:fillRef idx="0">
            <a:scrgbClr r="0" g="0" b="0"/>
          </a:fillRef>
          <a:effectRef idx="0">
            <a:scrgbClr r="0" g="0" b="0"/>
          </a:effectRef>
          <a:fontRef idx="minor">
            <a:schemeClr val="accent2"/>
          </a:fontRef>
        </p:style>
        <p:txBody>
          <a:bodyPr lIns="137160" tIns="137160" rIns="137160" bIns="137160" spcCol="1270" anchor="ctr"/>
          <a:lstStyle/>
          <a:p>
            <a:pPr eaLnBrk="1" hangingPunct="1">
              <a:defRPr/>
            </a:pPr>
            <a:r>
              <a:rPr lang="en-GB" altLang="en-US" sz="4800" spc="-50" dirty="0">
                <a:solidFill>
                  <a:schemeClr val="accent1">
                    <a:lumMod val="75000"/>
                  </a:schemeClr>
                </a:solidFill>
                <a:latin typeface="+mj-lt"/>
                <a:ea typeface="+mj-ea"/>
                <a:cs typeface="+mj-cs"/>
              </a:rPr>
              <a:t>Auteurist metaphors</a:t>
            </a:r>
          </a:p>
        </p:txBody>
      </p:sp>
    </p:spTree>
    <p:extLst>
      <p:ext uri="{BB962C8B-B14F-4D97-AF65-F5344CB8AC3E}">
        <p14:creationId xmlns:p14="http://schemas.microsoft.com/office/powerpoint/2010/main" val="116819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B75165E-0846-4D98-AC6E-3357E38A2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C7D0988C-FE64-44CF-A3D0-EF505813C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2BB7D857-558C-46CC-8DAF-25C7BC8B1A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D4D0B494-3468-4218-A0AD-0DFE7D03D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04D1E20-3B27-4677-AEF1-177A6B952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3086B1A-27AD-44FE-90AE-AC045A4855BC}"/>
              </a:ext>
            </a:extLst>
          </p:cNvPr>
          <p:cNvSpPr/>
          <p:nvPr/>
        </p:nvSpPr>
        <p:spPr bwMode="auto">
          <a:xfrm>
            <a:off x="163566" y="516835"/>
            <a:ext cx="6911652" cy="1666501"/>
          </a:xfrm>
          <a:prstGeom prst="rect">
            <a:avLst/>
          </a:prstGeom>
        </p:spPr>
        <p:style>
          <a:lnRef idx="0">
            <a:scrgbClr r="0" g="0" b="0"/>
          </a:lnRef>
          <a:fillRef idx="0">
            <a:scrgbClr r="0" g="0" b="0"/>
          </a:fillRef>
          <a:effectRef idx="0">
            <a:scrgbClr r="0" g="0" b="0"/>
          </a:effectRef>
          <a:fontRef idx="minor">
            <a:schemeClr val="accent2"/>
          </a:fontRef>
        </p:style>
        <p:txBody>
          <a:bodyPr vert="horz" lIns="91440" tIns="45720" rIns="91440" bIns="45720" spcCol="1270" rtlCol="0" anchor="b">
            <a:normAutofit/>
          </a:bodyPr>
          <a:lstStyle/>
          <a:p>
            <a:pPr marL="411163" defTabSz="914400">
              <a:lnSpc>
                <a:spcPct val="90000"/>
              </a:lnSpc>
              <a:spcAft>
                <a:spcPts val="600"/>
              </a:spcAft>
              <a:buClr>
                <a:schemeClr val="accent1"/>
              </a:buClr>
              <a:buFont typeface="Calibri" panose="020F0502020204030204" pitchFamily="34" charset="0"/>
              <a:buNone/>
            </a:pPr>
            <a:r>
              <a:rPr lang="en-US" altLang="en-US" sz="4000" b="1" u="sng" dirty="0">
                <a:solidFill>
                  <a:srgbClr val="FFFFFF"/>
                </a:solidFill>
              </a:rPr>
              <a:t>From studio production </a:t>
            </a:r>
            <a:br>
              <a:rPr lang="en-US" altLang="en-US" sz="4000" b="1" u="sng" dirty="0">
                <a:solidFill>
                  <a:srgbClr val="FFFFFF"/>
                </a:solidFill>
              </a:rPr>
            </a:br>
            <a:r>
              <a:rPr lang="en-US" altLang="en-US" sz="4000" b="1" u="sng" dirty="0">
                <a:solidFill>
                  <a:srgbClr val="FFFFFF"/>
                </a:solidFill>
              </a:rPr>
              <a:t>to package deals</a:t>
            </a:r>
          </a:p>
        </p:txBody>
      </p:sp>
      <p:sp>
        <p:nvSpPr>
          <p:cNvPr id="8" name="TextBox 7">
            <a:extLst>
              <a:ext uri="{FF2B5EF4-FFF2-40B4-BE49-F238E27FC236}">
                <a16:creationId xmlns:a16="http://schemas.microsoft.com/office/drawing/2014/main" id="{9F20B72D-E6F9-490D-8A87-5D9438D617E6}"/>
              </a:ext>
            </a:extLst>
          </p:cNvPr>
          <p:cNvSpPr txBox="1"/>
          <p:nvPr/>
        </p:nvSpPr>
        <p:spPr>
          <a:xfrm>
            <a:off x="1097279" y="2236304"/>
            <a:ext cx="5977938" cy="4104861"/>
          </a:xfrm>
          <a:prstGeom prst="rect">
            <a:avLst/>
          </a:prstGeom>
        </p:spPr>
        <p:txBody>
          <a:bodyPr vert="horz" lIns="0" tIns="45720" rIns="0" bIns="45720" rtlCol="0">
            <a:normAutofit fontScale="92500" lnSpcReduction="10000"/>
          </a:bodyPr>
          <a:lstStyle/>
          <a:p>
            <a:pPr marL="411163" defTabSz="914400">
              <a:lnSpc>
                <a:spcPct val="90000"/>
              </a:lnSpc>
              <a:spcAft>
                <a:spcPts val="600"/>
              </a:spcAft>
              <a:buClr>
                <a:schemeClr val="accent1"/>
              </a:buClr>
            </a:pPr>
            <a:endParaRPr lang="en-US" altLang="en-US" sz="2800" dirty="0">
              <a:solidFill>
                <a:srgbClr val="FFFFFF"/>
              </a:solidFill>
            </a:endParaRPr>
          </a:p>
          <a:p>
            <a:pPr marL="459486" lvl="1" indent="-457200" defTabSz="914400">
              <a:lnSpc>
                <a:spcPct val="90000"/>
              </a:lnSpc>
              <a:spcBef>
                <a:spcPct val="0"/>
              </a:spcBef>
              <a:spcAft>
                <a:spcPts val="600"/>
              </a:spcAft>
              <a:buClr>
                <a:schemeClr val="accent1"/>
              </a:buClr>
              <a:buFont typeface="Wingdings" panose="05000000000000000000" pitchFamily="2" charset="2"/>
              <a:buChar char="Ø"/>
            </a:pPr>
            <a:r>
              <a:rPr lang="en-US" altLang="en-US" sz="2800" dirty="0">
                <a:solidFill>
                  <a:srgbClr val="FFFFFF"/>
                </a:solidFill>
              </a:rPr>
              <a:t>In classical Hollywood, directors are employed by the studios on contracts: a steady stream of content for studio-owned exhibitors.</a:t>
            </a:r>
          </a:p>
          <a:p>
            <a:pPr marL="459486" lvl="1" indent="-457200" defTabSz="914400">
              <a:lnSpc>
                <a:spcPct val="90000"/>
              </a:lnSpc>
              <a:spcBef>
                <a:spcPct val="0"/>
              </a:spcBef>
              <a:spcAft>
                <a:spcPts val="600"/>
              </a:spcAft>
              <a:buClr>
                <a:schemeClr val="accent1"/>
              </a:buClr>
              <a:buFont typeface="Wingdings" panose="05000000000000000000" pitchFamily="2" charset="2"/>
              <a:buChar char="Ø"/>
            </a:pPr>
            <a:endParaRPr lang="en-US" altLang="en-US" sz="2800" dirty="0">
              <a:solidFill>
                <a:srgbClr val="FFFFFF"/>
              </a:solidFill>
            </a:endParaRPr>
          </a:p>
          <a:p>
            <a:pPr marL="459486" lvl="1" indent="-457200" defTabSz="914400">
              <a:lnSpc>
                <a:spcPct val="90000"/>
              </a:lnSpc>
              <a:spcBef>
                <a:spcPct val="0"/>
              </a:spcBef>
              <a:spcAft>
                <a:spcPts val="600"/>
              </a:spcAft>
              <a:buClr>
                <a:schemeClr val="accent1"/>
              </a:buClr>
              <a:buFont typeface="Wingdings" panose="05000000000000000000" pitchFamily="2" charset="2"/>
              <a:buChar char="Ø"/>
            </a:pPr>
            <a:r>
              <a:rPr lang="en-US" altLang="en-US" sz="2800" dirty="0">
                <a:solidFill>
                  <a:srgbClr val="FFFFFF"/>
                </a:solidFill>
              </a:rPr>
              <a:t>From the 1950s, the studios’ role is mainly financers and distributors of smaller number of film “packages” that include script, star, producer, and director.</a:t>
            </a:r>
          </a:p>
          <a:p>
            <a:pPr marL="285750" lvl="1" defTabSz="914400">
              <a:lnSpc>
                <a:spcPct val="90000"/>
              </a:lnSpc>
              <a:spcAft>
                <a:spcPts val="600"/>
              </a:spcAft>
              <a:buClr>
                <a:schemeClr val="accent1"/>
              </a:buClr>
            </a:pPr>
            <a:endParaRPr lang="en-US" altLang="en-US" sz="2800" dirty="0">
              <a:solidFill>
                <a:srgbClr val="FFFFFF"/>
              </a:solidFill>
            </a:endParaRPr>
          </a:p>
        </p:txBody>
      </p:sp>
      <p:sp>
        <p:nvSpPr>
          <p:cNvPr id="40" name="Rectangle 39">
            <a:extLst>
              <a:ext uri="{FF2B5EF4-FFF2-40B4-BE49-F238E27FC236}">
                <a16:creationId xmlns:a16="http://schemas.microsoft.com/office/drawing/2014/main" id="{84321347-3028-485E-A80B-1656229DEA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10" descr="Image result for robert evans chinatown">
            <a:extLst>
              <a:ext uri="{FF2B5EF4-FFF2-40B4-BE49-F238E27FC236}">
                <a16:creationId xmlns:a16="http://schemas.microsoft.com/office/drawing/2014/main" id="{FD62D4CB-1B42-4752-B102-D79DF8540F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84" r="2" b="2"/>
          <a:stretch/>
        </p:blipFill>
        <p:spPr bwMode="auto">
          <a:xfrm>
            <a:off x="7611902" y="10"/>
            <a:ext cx="4578557" cy="33969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6DB5C63C-C4C2-4329-A134-7BF877A5D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Image result for Louis B. Mayer">
            <a:extLst>
              <a:ext uri="{FF2B5EF4-FFF2-40B4-BE49-F238E27FC236}">
                <a16:creationId xmlns:a16="http://schemas.microsoft.com/office/drawing/2014/main" id="{F859427D-3F06-4B7C-8BCA-44FEA8DE4F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1" r="1" b="1"/>
          <a:stretch/>
        </p:blipFill>
        <p:spPr bwMode="auto">
          <a:xfrm>
            <a:off x="7611902" y="3461004"/>
            <a:ext cx="4580097" cy="33969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30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91CF6CE0-DFE0-40FF-A8F5-BCB9FE94F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F1AD8E74-217D-466F-A776-590BC609E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2C984A69-A9E4-485D-BE1E-21A590126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CACD85BD-9AF5-484F-9E28-8EF84EB997BC}"/>
              </a:ext>
            </a:extLst>
          </p:cNvPr>
          <p:cNvSpPr/>
          <p:nvPr/>
        </p:nvSpPr>
        <p:spPr bwMode="auto">
          <a:xfrm>
            <a:off x="492370" y="605896"/>
            <a:ext cx="3084844" cy="5646208"/>
          </a:xfrm>
          <a:prstGeom prst="rect">
            <a:avLst/>
          </a:prstGeom>
        </p:spPr>
        <p:style>
          <a:lnRef idx="0">
            <a:scrgbClr r="0" g="0" b="0"/>
          </a:lnRef>
          <a:fillRef idx="0">
            <a:scrgbClr r="0" g="0" b="0"/>
          </a:fillRef>
          <a:effectRef idx="0">
            <a:scrgbClr r="0" g="0" b="0"/>
          </a:effectRef>
          <a:fontRef idx="minor">
            <a:schemeClr val="accent2"/>
          </a:fontRef>
        </p:style>
        <p:txBody>
          <a:bodyPr vert="horz" lIns="91440" tIns="45720" rIns="91440" bIns="45720" spcCol="1270" rtlCol="0" anchor="ctr">
            <a:normAutofit/>
          </a:bodyPr>
          <a:lstStyle/>
          <a:p>
            <a:pPr marL="125730" indent="0">
              <a:buFont typeface="Calibri" panose="020F0502020204030204" pitchFamily="34" charset="0"/>
              <a:buNone/>
              <a:defRPr/>
            </a:pPr>
            <a:r>
              <a:rPr lang="en-US" sz="4000" b="1" dirty="0">
                <a:ln w="3175" cmpd="sng">
                  <a:noFill/>
                </a:ln>
                <a:solidFill>
                  <a:schemeClr val="bg1"/>
                </a:solidFill>
              </a:rPr>
              <a:t>Work modes and relations in package deals:</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5" name="Rectangle 3">
            <a:extLst>
              <a:ext uri="{FF2B5EF4-FFF2-40B4-BE49-F238E27FC236}">
                <a16:creationId xmlns:a16="http://schemas.microsoft.com/office/drawing/2014/main" id="{E30FD017-B94A-4BA0-9231-3661D496DE7A}"/>
              </a:ext>
            </a:extLst>
          </p:cNvPr>
          <p:cNvSpPr>
            <a:spLocks noGrp="1" noChangeArrowheads="1"/>
          </p:cNvSpPr>
          <p:nvPr>
            <p:ph sz="quarter" idx="4294967295"/>
          </p:nvPr>
        </p:nvSpPr>
        <p:spPr>
          <a:xfrm>
            <a:off x="4503711" y="605896"/>
            <a:ext cx="7119638" cy="5646208"/>
          </a:xfrm>
        </p:spPr>
        <p:txBody>
          <a:bodyPr vert="horz" lIns="0" tIns="45720" rIns="0" bIns="45720" rtlCol="0" anchor="ctr">
            <a:normAutofit fontScale="92500"/>
          </a:bodyPr>
          <a:lstStyle/>
          <a:p>
            <a:pPr marL="797814" lvl="1" indent="-342900">
              <a:buFont typeface="Wingdings" panose="05000000000000000000" pitchFamily="2" charset="2"/>
              <a:buChar char="Ø"/>
              <a:defRPr/>
            </a:pPr>
            <a:r>
              <a:rPr lang="en-US" sz="2800" dirty="0">
                <a:ln w="3175" cmpd="sng">
                  <a:noFill/>
                </a:ln>
              </a:rPr>
              <a:t>Directors no longer studio employees: greater independence, but greater insecurity. </a:t>
            </a:r>
          </a:p>
          <a:p>
            <a:pPr marL="797814" lvl="1" indent="-342900">
              <a:buFont typeface="Wingdings" panose="05000000000000000000" pitchFamily="2" charset="2"/>
              <a:buChar char="Ø"/>
              <a:defRPr/>
            </a:pPr>
            <a:r>
              <a:rPr lang="en-US" sz="2800" dirty="0">
                <a:ln w="3175" cmpd="sng">
                  <a:noFill/>
                </a:ln>
              </a:rPr>
              <a:t>Directors (and other creative workers) must prove themselves to studios over and over with successful films.</a:t>
            </a:r>
          </a:p>
          <a:p>
            <a:pPr marL="797814" lvl="1" indent="-342900">
              <a:buFont typeface="Wingdings" panose="05000000000000000000" pitchFamily="2" charset="2"/>
              <a:buChar char="Ø"/>
              <a:defRPr/>
            </a:pPr>
            <a:r>
              <a:rPr lang="en-US" sz="2800" dirty="0">
                <a:ln w="3175" cmpd="sng">
                  <a:noFill/>
                </a:ln>
              </a:rPr>
              <a:t>More room for ideas from outside the majors: new executive players bring in new creative players.</a:t>
            </a:r>
          </a:p>
          <a:p>
            <a:pPr marL="797814" lvl="1" indent="-342900">
              <a:buFont typeface="Wingdings" panose="05000000000000000000" pitchFamily="2" charset="2"/>
              <a:buChar char="Ø"/>
              <a:defRPr/>
            </a:pPr>
            <a:r>
              <a:rPr lang="en-US" sz="2800" dirty="0">
                <a:ln w="3175" cmpd="sng">
                  <a:noFill/>
                </a:ln>
              </a:rPr>
              <a:t>New models of compensation: percentage of box office take, or other rights to content create opportunities for high earnings.</a:t>
            </a:r>
          </a:p>
          <a:p>
            <a:pPr marL="797814" lvl="1" indent="-342900">
              <a:buFont typeface="Wingdings" panose="05000000000000000000" pitchFamily="2" charset="2"/>
              <a:buChar char="Ø"/>
              <a:defRPr/>
            </a:pPr>
            <a:r>
              <a:rPr lang="en-US" sz="2800" dirty="0">
                <a:ln w="3175" cmpd="sng">
                  <a:noFill/>
                </a:ln>
              </a:rPr>
              <a:t>Importance of bankable talent in the package: directors must sell themselves to studios, studios must sell directors to audiences.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3F89FC01-D0CF-4899-A184-1F0070363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4" name="Rectangle 143">
            <a:extLst>
              <a:ext uri="{FF2B5EF4-FFF2-40B4-BE49-F238E27FC236}">
                <a16:creationId xmlns:a16="http://schemas.microsoft.com/office/drawing/2014/main" id="{F4E5A9FF-C93F-4A6D-ABDE-2533C3017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6" name="Straight Connector 145">
            <a:extLst>
              <a:ext uri="{FF2B5EF4-FFF2-40B4-BE49-F238E27FC236}">
                <a16:creationId xmlns:a16="http://schemas.microsoft.com/office/drawing/2014/main" id="{890A4124-979D-4376-AA58-6501D58B67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685" name="Rectangle 147">
            <a:extLst>
              <a:ext uri="{FF2B5EF4-FFF2-40B4-BE49-F238E27FC236}">
                <a16:creationId xmlns:a16="http://schemas.microsoft.com/office/drawing/2014/main" id="{4B019A08-55AD-4038-B865-37DA596B8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A28A9F-3CFA-4401-A8E4-D33A0F6F0208}"/>
              </a:ext>
            </a:extLst>
          </p:cNvPr>
          <p:cNvSpPr txBox="1"/>
          <p:nvPr/>
        </p:nvSpPr>
        <p:spPr>
          <a:xfrm>
            <a:off x="6411685" y="634946"/>
            <a:ext cx="5127171"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defRPr/>
            </a:pPr>
            <a:r>
              <a:rPr lang="en-US" altLang="en-US" sz="4800" spc="-50" dirty="0">
                <a:solidFill>
                  <a:schemeClr val="accent1">
                    <a:lumMod val="75000"/>
                  </a:schemeClr>
                </a:solidFill>
                <a:latin typeface="+mj-lt"/>
                <a:ea typeface="+mj-ea"/>
                <a:cs typeface="+mj-cs"/>
              </a:rPr>
              <a:t>The Emergence of Auteurism</a:t>
            </a:r>
          </a:p>
        </p:txBody>
      </p:sp>
      <p:pic>
        <p:nvPicPr>
          <p:cNvPr id="28675" name="Picture 6" descr="Image result for cahiers du cinema january 1954 cover">
            <a:extLst>
              <a:ext uri="{FF2B5EF4-FFF2-40B4-BE49-F238E27FC236}">
                <a16:creationId xmlns:a16="http://schemas.microsoft.com/office/drawing/2014/main" id="{A3E25DBC-DB59-43A4-8384-A6110EF09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2" r="-2" b="-2"/>
          <a:stretch/>
        </p:blipFill>
        <p:spPr bwMode="auto">
          <a:xfrm>
            <a:off x="1591414" y="645106"/>
            <a:ext cx="3555183" cy="52477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cxnSp>
        <p:nvCxnSpPr>
          <p:cNvPr id="150" name="Straight Connector 149">
            <a:extLst>
              <a:ext uri="{FF2B5EF4-FFF2-40B4-BE49-F238E27FC236}">
                <a16:creationId xmlns:a16="http://schemas.microsoft.com/office/drawing/2014/main" id="{2BA067F2-7FAF-4758-9BC4-F7C88ED904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4339" name="Rectangle 3">
            <a:extLst>
              <a:ext uri="{FF2B5EF4-FFF2-40B4-BE49-F238E27FC236}">
                <a16:creationId xmlns:a16="http://schemas.microsoft.com/office/drawing/2014/main" id="{A56DF4E1-7436-4078-A788-945C3E359A7B}"/>
              </a:ext>
            </a:extLst>
          </p:cNvPr>
          <p:cNvSpPr>
            <a:spLocks noGrp="1" noChangeArrowheads="1"/>
          </p:cNvSpPr>
          <p:nvPr>
            <p:ph type="body" sz="half" idx="4294967295"/>
          </p:nvPr>
        </p:nvSpPr>
        <p:spPr>
          <a:xfrm>
            <a:off x="6600866" y="2315793"/>
            <a:ext cx="4748808" cy="3670180"/>
          </a:xfrm>
        </p:spPr>
        <p:txBody>
          <a:bodyPr vert="horz" lIns="0" tIns="45720" rIns="0" bIns="45720" rtlCol="0">
            <a:normAutofit fontScale="92500" lnSpcReduction="10000"/>
          </a:bodyPr>
          <a:lstStyle/>
          <a:p>
            <a:pPr marL="411480" algn="r">
              <a:buFont typeface="Calibri" panose="020F0502020204030204" pitchFamily="34" charset="0"/>
              <a:buNone/>
              <a:defRPr/>
            </a:pPr>
            <a:r>
              <a:rPr lang="en-US" altLang="en-US" sz="3200" b="1" u="sng" dirty="0">
                <a:ln w="3175" cmpd="sng">
                  <a:noFill/>
                </a:ln>
              </a:rPr>
              <a:t>Auteurism as ideology</a:t>
            </a:r>
          </a:p>
          <a:p>
            <a:pPr marL="0" indent="0" algn="r">
              <a:buFont typeface="Calibri" panose="020F0502020204030204" pitchFamily="34" charset="0"/>
              <a:buNone/>
              <a:defRPr/>
            </a:pPr>
            <a:r>
              <a:rPr lang="en-US" altLang="en-US" sz="2800" dirty="0">
                <a:ln w="3175" cmpd="sng">
                  <a:noFill/>
                </a:ln>
              </a:rPr>
              <a:t>Auteur theory, emerging in discussions in French journal </a:t>
            </a:r>
            <a:r>
              <a:rPr lang="en-US" altLang="en-US" sz="2800" i="1" dirty="0">
                <a:ln w="3175" cmpd="sng">
                  <a:noFill/>
                </a:ln>
              </a:rPr>
              <a:t>Cahiers du </a:t>
            </a:r>
            <a:r>
              <a:rPr lang="en-US" altLang="en-US" sz="2800" i="1" dirty="0" err="1">
                <a:ln w="3175" cmpd="sng">
                  <a:noFill/>
                </a:ln>
              </a:rPr>
              <a:t>Cinéma</a:t>
            </a:r>
            <a:r>
              <a:rPr lang="en-US" altLang="en-US" sz="2800" i="1" dirty="0">
                <a:ln w="3175" cmpd="sng">
                  <a:noFill/>
                </a:ln>
              </a:rPr>
              <a:t> </a:t>
            </a:r>
            <a:r>
              <a:rPr lang="en-US" altLang="en-US" sz="2800" dirty="0">
                <a:ln w="3175" cmpd="sng">
                  <a:noFill/>
                </a:ln>
              </a:rPr>
              <a:t>in the 1950s, is brought to the U.S. mainly through the writings of Andrew Sarris (“Notes on the Auteur Theory”, 1962), orienting a generation of film school alumni directors towards the French “Masters”.</a:t>
            </a:r>
          </a:p>
        </p:txBody>
      </p:sp>
      <p:sp>
        <p:nvSpPr>
          <p:cNvPr id="152" name="Rectangle 151">
            <a:extLst>
              <a:ext uri="{FF2B5EF4-FFF2-40B4-BE49-F238E27FC236}">
                <a16:creationId xmlns:a16="http://schemas.microsoft.com/office/drawing/2014/main" id="{1627C7B9-FD35-4E35-B741-E4A9A5F4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4" name="Rectangle 153">
            <a:extLst>
              <a:ext uri="{FF2B5EF4-FFF2-40B4-BE49-F238E27FC236}">
                <a16:creationId xmlns:a16="http://schemas.microsoft.com/office/drawing/2014/main" id="{476B7131-2035-43F9-84E8-2B4749D33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5F7103-2096-4C79-B5F5-FFAEAD74E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3DBD02-751C-4BE5-8089-EFE59A776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0FEFE02D-992F-46FA-ACFD-29EAF13D83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8A817CA-7284-4F19-8AD7-E193863CF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6DD0D8-83C3-4D87-BB41-9AE782CFE487}"/>
              </a:ext>
            </a:extLst>
          </p:cNvPr>
          <p:cNvSpPr txBox="1"/>
          <p:nvPr/>
        </p:nvSpPr>
        <p:spPr>
          <a:xfrm>
            <a:off x="6956868" y="634946"/>
            <a:ext cx="4592874"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defRPr/>
            </a:pPr>
            <a:r>
              <a:rPr lang="en-US" altLang="en-US" sz="4800" spc="-50" dirty="0">
                <a:solidFill>
                  <a:schemeClr val="accent1">
                    <a:lumMod val="75000"/>
                  </a:schemeClr>
                </a:solidFill>
                <a:latin typeface="+mj-lt"/>
                <a:ea typeface="+mj-ea"/>
                <a:cs typeface="+mj-cs"/>
              </a:rPr>
              <a:t>The Emergence of Auteurism</a:t>
            </a:r>
          </a:p>
        </p:txBody>
      </p:sp>
      <p:sp>
        <p:nvSpPr>
          <p:cNvPr id="18" name="Rectangle 17">
            <a:extLst>
              <a:ext uri="{FF2B5EF4-FFF2-40B4-BE49-F238E27FC236}">
                <a16:creationId xmlns:a16="http://schemas.microsoft.com/office/drawing/2014/main" id="{18D926CA-3C5E-45CB-89D8-452D7961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D6F934-EA15-403D-95DE-78CE1E5C1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mage result for &quot;john ford&quot; director chair">
            <a:extLst>
              <a:ext uri="{FF2B5EF4-FFF2-40B4-BE49-F238E27FC236}">
                <a16:creationId xmlns:a16="http://schemas.microsoft.com/office/drawing/2014/main" id="{67EAEE05-9C58-4939-9973-9A1B74FAEF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2614" y="473902"/>
            <a:ext cx="2616144" cy="310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E63F6A7C-2580-49F1-B80E-06FFBF171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3B21F7B-0267-456C-946E-EA7B4909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75CCBDA-9FFE-4A1E-8A88-930A5CC88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99AD8C7-6D93-4D51-B9D2-5EF4051BF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result for howards hawks">
            <a:extLst>
              <a:ext uri="{FF2B5EF4-FFF2-40B4-BE49-F238E27FC236}">
                <a16:creationId xmlns:a16="http://schemas.microsoft.com/office/drawing/2014/main" id="{7E82F938-3C28-4580-B392-5FE39AFA00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64752" y="2612444"/>
            <a:ext cx="2295082" cy="32099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DEC46ADA-DA6F-48EA-B128-608A45A5FF29}"/>
              </a:ext>
            </a:extLst>
          </p:cNvPr>
          <p:cNvSpPr txBox="1">
            <a:spLocks noChangeArrowheads="1"/>
          </p:cNvSpPr>
          <p:nvPr/>
        </p:nvSpPr>
        <p:spPr>
          <a:xfrm>
            <a:off x="6956868" y="2198914"/>
            <a:ext cx="4592874" cy="36701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11480" algn="r">
              <a:buFont typeface="Calibri" panose="020F0502020204030204" pitchFamily="34" charset="0"/>
              <a:buNone/>
              <a:defRPr/>
            </a:pPr>
            <a:r>
              <a:rPr lang="en-US" altLang="en-US" sz="2400" b="1" u="sng" dirty="0">
                <a:ln w="3175" cmpd="sng">
                  <a:noFill/>
                </a:ln>
              </a:rPr>
              <a:t>Classical Hollywood auteurs</a:t>
            </a:r>
          </a:p>
          <a:p>
            <a:pPr marL="0" indent="0" algn="r">
              <a:buFont typeface="Calibri" panose="020F0502020204030204" pitchFamily="34" charset="0"/>
              <a:buNone/>
              <a:defRPr/>
            </a:pPr>
            <a:r>
              <a:rPr lang="en-US" altLang="en-US" sz="2400" dirty="0">
                <a:ln w="3175" cmpd="sng">
                  <a:noFill/>
                </a:ln>
              </a:rPr>
              <a:t>French auteur theory also “rediscover” auteur directors in studio era Hollywood, just as their films are newly available through art cinemas and television. They are understood as heroic figures who were able to </a:t>
            </a:r>
            <a:r>
              <a:rPr lang="en-US" altLang="en-US" sz="2400" dirty="0" err="1">
                <a:ln w="3175" cmpd="sng">
                  <a:noFill/>
                </a:ln>
              </a:rPr>
              <a:t>realise</a:t>
            </a:r>
            <a:r>
              <a:rPr lang="en-US" altLang="en-US" sz="2400" dirty="0">
                <a:ln w="3175" cmpd="sng">
                  <a:noFill/>
                </a:ln>
              </a:rPr>
              <a:t> personal creative visions despite working within the Hollywood system.</a:t>
            </a:r>
          </a:p>
        </p:txBody>
      </p:sp>
      <p:sp>
        <p:nvSpPr>
          <p:cNvPr id="30" name="Rectangle 29">
            <a:extLst>
              <a:ext uri="{FF2B5EF4-FFF2-40B4-BE49-F238E27FC236}">
                <a16:creationId xmlns:a16="http://schemas.microsoft.com/office/drawing/2014/main" id="{848FF65C-5923-4969-8406-599A005B4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1932AC5-600E-4F28-9666-7030C3BFA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B428BCF6-11D5-4272-B1A5-7F00EDCDB80D}"/>
              </a:ext>
            </a:extLst>
          </p:cNvPr>
          <p:cNvSpPr/>
          <p:nvPr/>
        </p:nvSpPr>
        <p:spPr>
          <a:xfrm>
            <a:off x="321733" y="3879167"/>
            <a:ext cx="3057906" cy="21046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377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19D4C5DF-74B1-4E1A-B932-9C6E9B01F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E9E69831-807B-400A-A7FD-B15B382E5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6" name="Straight Connector 85">
            <a:extLst>
              <a:ext uri="{FF2B5EF4-FFF2-40B4-BE49-F238E27FC236}">
                <a16:creationId xmlns:a16="http://schemas.microsoft.com/office/drawing/2014/main" id="{56A13B9F-3B18-4D69-804D-6B412ABFD5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8" name="Rectangle 87">
            <a:extLst>
              <a:ext uri="{FF2B5EF4-FFF2-40B4-BE49-F238E27FC236}">
                <a16:creationId xmlns:a16="http://schemas.microsoft.com/office/drawing/2014/main" id="{DEFE6387-6101-43A2-81DF-6226D999C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A373AA1-6241-47A0-89B0-429B15E22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BCA94E-D1B8-4C46-84B9-FA12D303FF6F}"/>
              </a:ext>
            </a:extLst>
          </p:cNvPr>
          <p:cNvSpPr>
            <a:spLocks noGrp="1"/>
          </p:cNvSpPr>
          <p:nvPr>
            <p:ph type="title"/>
          </p:nvPr>
        </p:nvSpPr>
        <p:spPr>
          <a:xfrm>
            <a:off x="642258" y="5313237"/>
            <a:ext cx="10058400" cy="822960"/>
          </a:xfrm>
        </p:spPr>
        <p:txBody>
          <a:bodyPr vert="horz" lIns="91440" tIns="45720" rIns="91440" bIns="45720" rtlCol="0" anchor="b">
            <a:normAutofit fontScale="90000"/>
          </a:bodyPr>
          <a:lstStyle/>
          <a:p>
            <a:r>
              <a:rPr lang="en-US" sz="3600">
                <a:solidFill>
                  <a:srgbClr val="FFFFFF"/>
                </a:solidFill>
              </a:rPr>
              <a:t>The “Hollywood Renaissance” </a:t>
            </a:r>
            <a:br>
              <a:rPr lang="en-US" sz="2800" dirty="0">
                <a:solidFill>
                  <a:srgbClr val="FFFFFF"/>
                </a:solidFill>
              </a:rPr>
            </a:br>
            <a:r>
              <a:rPr lang="en-US" sz="2800" dirty="0">
                <a:solidFill>
                  <a:srgbClr val="FFFFFF"/>
                </a:solidFill>
              </a:rPr>
              <a:t>(aka the New Hollywood, American New Wave)</a:t>
            </a:r>
          </a:p>
        </p:txBody>
      </p:sp>
      <p:pic>
        <p:nvPicPr>
          <p:cNvPr id="7" name="Picture 8" descr="Bong Joon Ho Movies You Must See - YouTube">
            <a:extLst>
              <a:ext uri="{FF2B5EF4-FFF2-40B4-BE49-F238E27FC236}">
                <a16:creationId xmlns:a16="http://schemas.microsoft.com/office/drawing/2014/main" id="{516C0449-CCF1-44B9-964A-14062F3D5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4" r="3942"/>
          <a:stretch/>
        </p:blipFill>
        <p:spPr bwMode="auto">
          <a:xfrm>
            <a:off x="20" y="10"/>
            <a:ext cx="7977495" cy="4744794"/>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6F1AD7B1-F7FC-46C8-9DF7-E99DDF97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Content Placeholder 2">
            <a:extLst>
              <a:ext uri="{FF2B5EF4-FFF2-40B4-BE49-F238E27FC236}">
                <a16:creationId xmlns:a16="http://schemas.microsoft.com/office/drawing/2014/main" id="{178185D1-725D-4474-9AC0-3DBF5C633B6C}"/>
              </a:ext>
            </a:extLst>
          </p:cNvPr>
          <p:cNvSpPr txBox="1">
            <a:spLocks/>
          </p:cNvSpPr>
          <p:nvPr/>
        </p:nvSpPr>
        <p:spPr>
          <a:xfrm>
            <a:off x="6728459" y="2198914"/>
            <a:ext cx="4821283" cy="36701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GB" dirty="0"/>
          </a:p>
        </p:txBody>
      </p:sp>
      <p:pic>
        <p:nvPicPr>
          <p:cNvPr id="8" name="Picture 10" descr="The Working Writer's Screenplay: The Searchers, WW2 and the movie brats">
            <a:extLst>
              <a:ext uri="{FF2B5EF4-FFF2-40B4-BE49-F238E27FC236}">
                <a16:creationId xmlns:a16="http://schemas.microsoft.com/office/drawing/2014/main" id="{E3939766-555B-42B4-99FA-5D37F5A019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25" b="12205"/>
          <a:stretch/>
        </p:blipFill>
        <p:spPr bwMode="auto">
          <a:xfrm>
            <a:off x="8236582" y="70910"/>
            <a:ext cx="3955418" cy="474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2" name="Rectangle 201">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4" name="Straight Connector 203">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Zack Snyder Unveils 'Justice League' Teaser Footage Ahead Of DC FanDome —  Watch – Deadline">
            <a:extLst>
              <a:ext uri="{FF2B5EF4-FFF2-40B4-BE49-F238E27FC236}">
                <a16:creationId xmlns:a16="http://schemas.microsoft.com/office/drawing/2014/main" id="{2EB374B2-FCA1-4FE5-A6A7-184CAC9EC515}"/>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06" name="Straight Connector 205">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3A95110-9742-460B-A52A-DF237FD50986}"/>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defRPr/>
            </a:pPr>
            <a:r>
              <a:rPr lang="en-US" altLang="en-US" sz="4800" b="1" u="sng" spc="-50" dirty="0">
                <a:latin typeface="+mj-lt"/>
                <a:ea typeface="+mj-ea"/>
                <a:cs typeface="+mj-cs"/>
              </a:rPr>
              <a:t>“The Commerce of Auteurism”</a:t>
            </a:r>
          </a:p>
        </p:txBody>
      </p:sp>
      <p:sp>
        <p:nvSpPr>
          <p:cNvPr id="3075" name="Rectangle 3">
            <a:extLst>
              <a:ext uri="{FF2B5EF4-FFF2-40B4-BE49-F238E27FC236}">
                <a16:creationId xmlns:a16="http://schemas.microsoft.com/office/drawing/2014/main" id="{378BD2BA-1AA2-4838-BEA5-E6AD43B016EB}"/>
              </a:ext>
            </a:extLst>
          </p:cNvPr>
          <p:cNvSpPr>
            <a:spLocks noGrp="1" noChangeArrowheads="1"/>
          </p:cNvSpPr>
          <p:nvPr>
            <p:ph idx="4294967295"/>
          </p:nvPr>
        </p:nvSpPr>
        <p:spPr>
          <a:xfrm>
            <a:off x="1097280" y="1845734"/>
            <a:ext cx="10058400" cy="4023360"/>
          </a:xfrm>
        </p:spPr>
        <p:txBody>
          <a:bodyPr vert="horz" lIns="0" tIns="45720" rIns="0" bIns="45720" rtlCol="0">
            <a:normAutofit/>
          </a:bodyPr>
          <a:lstStyle/>
          <a:p>
            <a:pPr marL="0" indent="0">
              <a:buFont typeface="Calibri" panose="020F0502020204030204" pitchFamily="34" charset="0"/>
              <a:buNone/>
              <a:defRPr/>
            </a:pPr>
            <a:r>
              <a:rPr lang="en-US" dirty="0">
                <a:ln w="3175" cmpd="sng">
                  <a:noFill/>
                </a:ln>
                <a:solidFill>
                  <a:schemeClr val="tx1"/>
                </a:solidFill>
              </a:rPr>
              <a:t>“The name of a director, and varying degrees of auteurist association, can be a considerable asset to the studios. The creation of such an identity is also a benefit to the individual filmmaker. The ultimate achievement for the New Hollywood commercial auteur is to become a distinct brand-identity, marketable on that basis. Stylistic traits and departures from classical conventions are encouraged, up to a point, as a way for the director to leave a distinctive mark or sign of authorship. […] the commerce of auteurism is a phenomenon in which the director rematerialized in the eighties and nineties as an agent of a commercial performance of the business of being an auteur.”</a:t>
            </a:r>
            <a:r>
              <a:rPr lang="en-US" dirty="0">
                <a:solidFill>
                  <a:schemeClr val="tx1"/>
                </a:solidFill>
              </a:rPr>
              <a:t>		</a:t>
            </a:r>
          </a:p>
          <a:p>
            <a:pPr marL="0" indent="0">
              <a:buFont typeface="Calibri" panose="020F0502020204030204" pitchFamily="34" charset="0"/>
              <a:buNone/>
              <a:defRPr/>
            </a:pPr>
            <a:r>
              <a:rPr lang="en-US" dirty="0">
                <a:solidFill>
                  <a:schemeClr val="tx1"/>
                </a:solidFill>
              </a:rPr>
              <a:t>		Geoff King, </a:t>
            </a:r>
            <a:r>
              <a:rPr lang="en-US" i="1" dirty="0">
                <a:solidFill>
                  <a:schemeClr val="tx1"/>
                </a:solidFill>
              </a:rPr>
              <a:t>New Hollywood Cinema </a:t>
            </a:r>
            <a:r>
              <a:rPr lang="en-US" dirty="0">
                <a:solidFill>
                  <a:schemeClr val="tx1"/>
                </a:solidFill>
              </a:rPr>
              <a:t>(</a:t>
            </a:r>
            <a:r>
              <a:rPr lang="en-US" dirty="0" err="1">
                <a:solidFill>
                  <a:schemeClr val="tx1"/>
                </a:solidFill>
              </a:rPr>
              <a:t>I.B.Tauris</a:t>
            </a:r>
            <a:r>
              <a:rPr lang="en-US" dirty="0">
                <a:solidFill>
                  <a:schemeClr val="tx1"/>
                </a:solidFill>
              </a:rPr>
              <a:t>, 2002) p114-115</a:t>
            </a:r>
          </a:p>
        </p:txBody>
      </p:sp>
      <p:sp>
        <p:nvSpPr>
          <p:cNvPr id="208" name="Rectangle 207">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0" name="Rectangle 209">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2914</TotalTime>
  <Words>2143</Words>
  <Application>Microsoft Office PowerPoint</Application>
  <PresentationFormat>Widescreen</PresentationFormat>
  <Paragraphs>112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Courier New</vt:lpstr>
      <vt:lpstr>Times New Roman</vt:lpstr>
      <vt:lpstr>Wingdings</vt:lpstr>
      <vt:lpstr>Retrospect</vt:lpstr>
      <vt:lpstr>The commerce of auteurism</vt:lpstr>
      <vt:lpstr>PowerPoint Presentation</vt:lpstr>
      <vt:lpstr>PowerPoint Presentation</vt:lpstr>
      <vt:lpstr>PowerPoint Presentation</vt:lpstr>
      <vt:lpstr>PowerPoint Presentation</vt:lpstr>
      <vt:lpstr>PowerPoint Presentation</vt:lpstr>
      <vt:lpstr>PowerPoint Presentation</vt:lpstr>
      <vt:lpstr>The “Hollywood Renaissance”  (aka the New Hollywood, American New Wave)</vt:lpstr>
      <vt:lpstr>PowerPoint Presentation</vt:lpstr>
      <vt:lpstr>PowerPoint Presentation</vt:lpstr>
      <vt:lpstr>Understanding media promotion: Paratexts</vt:lpstr>
      <vt:lpstr>PowerPoint Presentation</vt:lpstr>
      <vt:lpstr>PowerPoint Presentation</vt:lpstr>
      <vt:lpstr>Exercise: Analysing paratexts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Leora Hadas</dc:creator>
  <cp:lastModifiedBy>Leora Hadas</cp:lastModifiedBy>
  <cp:revision>117</cp:revision>
  <dcterms:created xsi:type="dcterms:W3CDTF">2021-03-26T10:51:31Z</dcterms:created>
  <dcterms:modified xsi:type="dcterms:W3CDTF">2021-05-12T07:52:29Z</dcterms:modified>
</cp:coreProperties>
</file>