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3"/>
  </p:notesMasterIdLst>
  <p:sldIdLst>
    <p:sldId id="256" r:id="rId2"/>
    <p:sldId id="257" r:id="rId3"/>
    <p:sldId id="292" r:id="rId4"/>
    <p:sldId id="289" r:id="rId5"/>
    <p:sldId id="293" r:id="rId6"/>
    <p:sldId id="258" r:id="rId7"/>
    <p:sldId id="259" r:id="rId8"/>
    <p:sldId id="260" r:id="rId9"/>
    <p:sldId id="265" r:id="rId10"/>
    <p:sldId id="290" r:id="rId11"/>
    <p:sldId id="29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ra Hadas" initials="LH" lastIdx="1" clrIdx="0">
    <p:extLst>
      <p:ext uri="{19B8F6BF-5375-455C-9EA6-DF929625EA0E}">
        <p15:presenceInfo xmlns:p15="http://schemas.microsoft.com/office/powerpoint/2012/main" userId="S::Leora.Hadas@nottingham.ac.uk::1d760ad4-1a56-46ac-a9dd-8c365520b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22" autoAdjust="0"/>
  </p:normalViewPr>
  <p:slideViewPr>
    <p:cSldViewPr snapToGrid="0">
      <p:cViewPr varScale="1">
        <p:scale>
          <a:sx n="68" d="100"/>
          <a:sy n="68" d="100"/>
        </p:scale>
        <p:origin x="8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03T11:20:11.885" idx="1">
    <p:pos x="5303" y="-2"/>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6CCE5-9CAE-42FC-8038-6684FBED765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6F62EB5-37FA-4F94-8281-DAEB5FB72670}">
      <dgm:prSet/>
      <dgm:spPr/>
      <dgm:t>
        <a:bodyPr/>
        <a:lstStyle/>
        <a:p>
          <a:r>
            <a:rPr lang="en-US"/>
            <a:t>Symbolic works – texts that generate and circulate meaning</a:t>
          </a:r>
        </a:p>
      </dgm:t>
    </dgm:pt>
    <dgm:pt modelId="{D551DB30-111A-43E0-9979-4E32DE4F545D}" type="parTrans" cxnId="{06098643-8FF3-4684-9641-761B549C0542}">
      <dgm:prSet/>
      <dgm:spPr/>
      <dgm:t>
        <a:bodyPr/>
        <a:lstStyle/>
        <a:p>
          <a:endParaRPr lang="en-US"/>
        </a:p>
      </dgm:t>
    </dgm:pt>
    <dgm:pt modelId="{351C1E7E-3578-4503-AEB4-AAE4529992DA}" type="sibTrans" cxnId="{06098643-8FF3-4684-9641-761B549C0542}">
      <dgm:prSet/>
      <dgm:spPr/>
      <dgm:t>
        <a:bodyPr/>
        <a:lstStyle/>
        <a:p>
          <a:endParaRPr lang="en-US"/>
        </a:p>
      </dgm:t>
    </dgm:pt>
    <dgm:pt modelId="{BD5F25B7-BD1E-4DF6-9976-4EE54CDBAB37}">
      <dgm:prSet/>
      <dgm:spPr/>
      <dgm:t>
        <a:bodyPr/>
        <a:lstStyle/>
        <a:p>
          <a:r>
            <a:rPr lang="en-US"/>
            <a:t>Creative inputs – the generation of new ideas, concepts, and texts</a:t>
          </a:r>
        </a:p>
      </dgm:t>
    </dgm:pt>
    <dgm:pt modelId="{8C9187D4-CC71-41F2-8C45-26F6BEE8AB47}" type="parTrans" cxnId="{B4B4AFA9-9623-474D-AE38-ED7A6947E675}">
      <dgm:prSet/>
      <dgm:spPr/>
      <dgm:t>
        <a:bodyPr/>
        <a:lstStyle/>
        <a:p>
          <a:endParaRPr lang="en-US"/>
        </a:p>
      </dgm:t>
    </dgm:pt>
    <dgm:pt modelId="{C56B4A87-FF65-46E7-B6F2-3A9F4788A4C8}" type="sibTrans" cxnId="{B4B4AFA9-9623-474D-AE38-ED7A6947E675}">
      <dgm:prSet/>
      <dgm:spPr/>
      <dgm:t>
        <a:bodyPr/>
        <a:lstStyle/>
        <a:p>
          <a:endParaRPr lang="en-US"/>
        </a:p>
      </dgm:t>
    </dgm:pt>
    <dgm:pt modelId="{A74D0A0A-FD68-4704-8252-A63BFC12F440}">
      <dgm:prSet/>
      <dgm:spPr/>
      <dgm:t>
        <a:bodyPr/>
        <a:lstStyle/>
        <a:p>
          <a:r>
            <a:rPr lang="en-US"/>
            <a:t>Public goods – can be consumed without reducing availability</a:t>
          </a:r>
        </a:p>
      </dgm:t>
    </dgm:pt>
    <dgm:pt modelId="{208B187C-AE12-43B3-B255-CDBCBB947DE7}" type="parTrans" cxnId="{5311FB76-A8A4-46F2-B59B-38D4D77EBA62}">
      <dgm:prSet/>
      <dgm:spPr/>
      <dgm:t>
        <a:bodyPr/>
        <a:lstStyle/>
        <a:p>
          <a:endParaRPr lang="en-US"/>
        </a:p>
      </dgm:t>
    </dgm:pt>
    <dgm:pt modelId="{AB4564FD-F98B-4B1B-A3E8-4256293C19CC}" type="sibTrans" cxnId="{5311FB76-A8A4-46F2-B59B-38D4D77EBA62}">
      <dgm:prSet/>
      <dgm:spPr/>
      <dgm:t>
        <a:bodyPr/>
        <a:lstStyle/>
        <a:p>
          <a:endParaRPr lang="en-US"/>
        </a:p>
      </dgm:t>
    </dgm:pt>
    <dgm:pt modelId="{A3C7C053-66B6-42B6-89C4-3E65226C3239}">
      <dgm:prSet/>
      <dgm:spPr/>
      <dgm:t>
        <a:bodyPr/>
        <a:lstStyle/>
        <a:p>
          <a:r>
            <a:rPr lang="en-US"/>
            <a:t>Experience goods – characteristics difficult to observe in advance</a:t>
          </a:r>
        </a:p>
      </dgm:t>
    </dgm:pt>
    <dgm:pt modelId="{44D99118-B59D-419E-A277-42B73C4D4621}" type="parTrans" cxnId="{D0FC0353-9702-4C41-B92E-A56CA03B8F0D}">
      <dgm:prSet/>
      <dgm:spPr/>
      <dgm:t>
        <a:bodyPr/>
        <a:lstStyle/>
        <a:p>
          <a:endParaRPr lang="en-US"/>
        </a:p>
      </dgm:t>
    </dgm:pt>
    <dgm:pt modelId="{0140C86A-A5E7-4700-8CC9-3B2075C6F9D1}" type="sibTrans" cxnId="{D0FC0353-9702-4C41-B92E-A56CA03B8F0D}">
      <dgm:prSet/>
      <dgm:spPr/>
      <dgm:t>
        <a:bodyPr/>
        <a:lstStyle/>
        <a:p>
          <a:endParaRPr lang="en-US"/>
        </a:p>
      </dgm:t>
    </dgm:pt>
    <dgm:pt modelId="{62E751E3-2381-4378-830C-213069B45492}">
      <dgm:prSet/>
      <dgm:spPr/>
      <dgm:t>
        <a:bodyPr/>
        <a:lstStyle/>
        <a:p>
          <a:r>
            <a:rPr lang="en-US" dirty="0"/>
            <a:t>High risk; unpredictability; artificial scarcity; managed creativity</a:t>
          </a:r>
        </a:p>
      </dgm:t>
    </dgm:pt>
    <dgm:pt modelId="{BDAE0634-FCE2-40B5-A011-14049070EB4B}" type="parTrans" cxnId="{FCE71CB7-6D8F-4E30-B6DC-95F89D4AC0B2}">
      <dgm:prSet/>
      <dgm:spPr/>
      <dgm:t>
        <a:bodyPr/>
        <a:lstStyle/>
        <a:p>
          <a:endParaRPr lang="en-US"/>
        </a:p>
      </dgm:t>
    </dgm:pt>
    <dgm:pt modelId="{BDC52013-993E-4205-90D2-6BAE08DD5358}" type="sibTrans" cxnId="{FCE71CB7-6D8F-4E30-B6DC-95F89D4AC0B2}">
      <dgm:prSet/>
      <dgm:spPr/>
      <dgm:t>
        <a:bodyPr/>
        <a:lstStyle/>
        <a:p>
          <a:endParaRPr lang="en-US"/>
        </a:p>
      </dgm:t>
    </dgm:pt>
    <dgm:pt modelId="{7061EA61-9D97-4877-AF14-B5249596A081}" type="pres">
      <dgm:prSet presAssocID="{7076CCE5-9CAE-42FC-8038-6684FBED7653}" presName="linear" presStyleCnt="0">
        <dgm:presLayoutVars>
          <dgm:animLvl val="lvl"/>
          <dgm:resizeHandles val="exact"/>
        </dgm:presLayoutVars>
      </dgm:prSet>
      <dgm:spPr/>
    </dgm:pt>
    <dgm:pt modelId="{07BDAAA4-1B6C-4479-8535-A1E01A9EFE81}" type="pres">
      <dgm:prSet presAssocID="{66F62EB5-37FA-4F94-8281-DAEB5FB72670}" presName="parentText" presStyleLbl="node1" presStyleIdx="0" presStyleCnt="5">
        <dgm:presLayoutVars>
          <dgm:chMax val="0"/>
          <dgm:bulletEnabled val="1"/>
        </dgm:presLayoutVars>
      </dgm:prSet>
      <dgm:spPr/>
    </dgm:pt>
    <dgm:pt modelId="{D686221E-FFD2-4B3A-8E70-86FF64F41327}" type="pres">
      <dgm:prSet presAssocID="{351C1E7E-3578-4503-AEB4-AAE4529992DA}" presName="spacer" presStyleCnt="0"/>
      <dgm:spPr/>
    </dgm:pt>
    <dgm:pt modelId="{5CC7CFBF-79D0-442E-99CC-521FD5A161DA}" type="pres">
      <dgm:prSet presAssocID="{BD5F25B7-BD1E-4DF6-9976-4EE54CDBAB37}" presName="parentText" presStyleLbl="node1" presStyleIdx="1" presStyleCnt="5">
        <dgm:presLayoutVars>
          <dgm:chMax val="0"/>
          <dgm:bulletEnabled val="1"/>
        </dgm:presLayoutVars>
      </dgm:prSet>
      <dgm:spPr/>
    </dgm:pt>
    <dgm:pt modelId="{B814D8E9-5185-4FAC-957E-5209F6F9539C}" type="pres">
      <dgm:prSet presAssocID="{C56B4A87-FF65-46E7-B6F2-3A9F4788A4C8}" presName="spacer" presStyleCnt="0"/>
      <dgm:spPr/>
    </dgm:pt>
    <dgm:pt modelId="{3602D78C-585B-474F-B389-C21802779748}" type="pres">
      <dgm:prSet presAssocID="{A74D0A0A-FD68-4704-8252-A63BFC12F440}" presName="parentText" presStyleLbl="node1" presStyleIdx="2" presStyleCnt="5">
        <dgm:presLayoutVars>
          <dgm:chMax val="0"/>
          <dgm:bulletEnabled val="1"/>
        </dgm:presLayoutVars>
      </dgm:prSet>
      <dgm:spPr/>
    </dgm:pt>
    <dgm:pt modelId="{54C61891-D7A3-4723-9162-494212277A23}" type="pres">
      <dgm:prSet presAssocID="{AB4564FD-F98B-4B1B-A3E8-4256293C19CC}" presName="spacer" presStyleCnt="0"/>
      <dgm:spPr/>
    </dgm:pt>
    <dgm:pt modelId="{027B1CC4-1709-48D3-B47B-B70643D4749E}" type="pres">
      <dgm:prSet presAssocID="{A3C7C053-66B6-42B6-89C4-3E65226C3239}" presName="parentText" presStyleLbl="node1" presStyleIdx="3" presStyleCnt="5">
        <dgm:presLayoutVars>
          <dgm:chMax val="0"/>
          <dgm:bulletEnabled val="1"/>
        </dgm:presLayoutVars>
      </dgm:prSet>
      <dgm:spPr/>
    </dgm:pt>
    <dgm:pt modelId="{3F1F51A6-6036-4F9F-9BC5-C0044F10C5A6}" type="pres">
      <dgm:prSet presAssocID="{0140C86A-A5E7-4700-8CC9-3B2075C6F9D1}" presName="spacer" presStyleCnt="0"/>
      <dgm:spPr/>
    </dgm:pt>
    <dgm:pt modelId="{DBB8CF58-4714-4A4B-B9C8-75BFEA022B27}" type="pres">
      <dgm:prSet presAssocID="{62E751E3-2381-4378-830C-213069B45492}" presName="parentText" presStyleLbl="node1" presStyleIdx="4" presStyleCnt="5">
        <dgm:presLayoutVars>
          <dgm:chMax val="0"/>
          <dgm:bulletEnabled val="1"/>
        </dgm:presLayoutVars>
      </dgm:prSet>
      <dgm:spPr/>
    </dgm:pt>
  </dgm:ptLst>
  <dgm:cxnLst>
    <dgm:cxn modelId="{AB0B3F0D-E1EF-42F1-B7A6-8515F349950F}" type="presOf" srcId="{A3C7C053-66B6-42B6-89C4-3E65226C3239}" destId="{027B1CC4-1709-48D3-B47B-B70643D4749E}" srcOrd="0" destOrd="0" presId="urn:microsoft.com/office/officeart/2005/8/layout/vList2"/>
    <dgm:cxn modelId="{563ACB5B-522A-4F21-85A3-E102DBAEAB12}" type="presOf" srcId="{62E751E3-2381-4378-830C-213069B45492}" destId="{DBB8CF58-4714-4A4B-B9C8-75BFEA022B27}" srcOrd="0" destOrd="0" presId="urn:microsoft.com/office/officeart/2005/8/layout/vList2"/>
    <dgm:cxn modelId="{06098643-8FF3-4684-9641-761B549C0542}" srcId="{7076CCE5-9CAE-42FC-8038-6684FBED7653}" destId="{66F62EB5-37FA-4F94-8281-DAEB5FB72670}" srcOrd="0" destOrd="0" parTransId="{D551DB30-111A-43E0-9979-4E32DE4F545D}" sibTransId="{351C1E7E-3578-4503-AEB4-AAE4529992DA}"/>
    <dgm:cxn modelId="{4A347F46-E0C1-444D-8788-271D547779A5}" type="presOf" srcId="{7076CCE5-9CAE-42FC-8038-6684FBED7653}" destId="{7061EA61-9D97-4877-AF14-B5249596A081}" srcOrd="0" destOrd="0" presId="urn:microsoft.com/office/officeart/2005/8/layout/vList2"/>
    <dgm:cxn modelId="{D0FC0353-9702-4C41-B92E-A56CA03B8F0D}" srcId="{7076CCE5-9CAE-42FC-8038-6684FBED7653}" destId="{A3C7C053-66B6-42B6-89C4-3E65226C3239}" srcOrd="3" destOrd="0" parTransId="{44D99118-B59D-419E-A277-42B73C4D4621}" sibTransId="{0140C86A-A5E7-4700-8CC9-3B2075C6F9D1}"/>
    <dgm:cxn modelId="{5311FB76-A8A4-46F2-B59B-38D4D77EBA62}" srcId="{7076CCE5-9CAE-42FC-8038-6684FBED7653}" destId="{A74D0A0A-FD68-4704-8252-A63BFC12F440}" srcOrd="2" destOrd="0" parTransId="{208B187C-AE12-43B3-B255-CDBCBB947DE7}" sibTransId="{AB4564FD-F98B-4B1B-A3E8-4256293C19CC}"/>
    <dgm:cxn modelId="{B4B4AFA9-9623-474D-AE38-ED7A6947E675}" srcId="{7076CCE5-9CAE-42FC-8038-6684FBED7653}" destId="{BD5F25B7-BD1E-4DF6-9976-4EE54CDBAB37}" srcOrd="1" destOrd="0" parTransId="{8C9187D4-CC71-41F2-8C45-26F6BEE8AB47}" sibTransId="{C56B4A87-FF65-46E7-B6F2-3A9F4788A4C8}"/>
    <dgm:cxn modelId="{FCE71CB7-6D8F-4E30-B6DC-95F89D4AC0B2}" srcId="{7076CCE5-9CAE-42FC-8038-6684FBED7653}" destId="{62E751E3-2381-4378-830C-213069B45492}" srcOrd="4" destOrd="0" parTransId="{BDAE0634-FCE2-40B5-A011-14049070EB4B}" sibTransId="{BDC52013-993E-4205-90D2-6BAE08DD5358}"/>
    <dgm:cxn modelId="{AD15C5CB-6D2D-4A01-9F9E-FFEF5F3D31D7}" type="presOf" srcId="{BD5F25B7-BD1E-4DF6-9976-4EE54CDBAB37}" destId="{5CC7CFBF-79D0-442E-99CC-521FD5A161DA}" srcOrd="0" destOrd="0" presId="urn:microsoft.com/office/officeart/2005/8/layout/vList2"/>
    <dgm:cxn modelId="{4F90EEDF-0B90-493F-A673-1C74C35F4F56}" type="presOf" srcId="{A74D0A0A-FD68-4704-8252-A63BFC12F440}" destId="{3602D78C-585B-474F-B389-C21802779748}" srcOrd="0" destOrd="0" presId="urn:microsoft.com/office/officeart/2005/8/layout/vList2"/>
    <dgm:cxn modelId="{7BB7F5F9-4949-4D4D-8824-51F601B4C804}" type="presOf" srcId="{66F62EB5-37FA-4F94-8281-DAEB5FB72670}" destId="{07BDAAA4-1B6C-4479-8535-A1E01A9EFE81}" srcOrd="0" destOrd="0" presId="urn:microsoft.com/office/officeart/2005/8/layout/vList2"/>
    <dgm:cxn modelId="{B046031F-2239-4BC2-9984-2DFFAFB766A7}" type="presParOf" srcId="{7061EA61-9D97-4877-AF14-B5249596A081}" destId="{07BDAAA4-1B6C-4479-8535-A1E01A9EFE81}" srcOrd="0" destOrd="0" presId="urn:microsoft.com/office/officeart/2005/8/layout/vList2"/>
    <dgm:cxn modelId="{38041CF9-6DF4-4920-94B3-A554C002678B}" type="presParOf" srcId="{7061EA61-9D97-4877-AF14-B5249596A081}" destId="{D686221E-FFD2-4B3A-8E70-86FF64F41327}" srcOrd="1" destOrd="0" presId="urn:microsoft.com/office/officeart/2005/8/layout/vList2"/>
    <dgm:cxn modelId="{C068DC11-AB93-40F2-94E9-C425F509AE8D}" type="presParOf" srcId="{7061EA61-9D97-4877-AF14-B5249596A081}" destId="{5CC7CFBF-79D0-442E-99CC-521FD5A161DA}" srcOrd="2" destOrd="0" presId="urn:microsoft.com/office/officeart/2005/8/layout/vList2"/>
    <dgm:cxn modelId="{1193250B-BDC8-4FBB-BF3B-9E21AF4AF851}" type="presParOf" srcId="{7061EA61-9D97-4877-AF14-B5249596A081}" destId="{B814D8E9-5185-4FAC-957E-5209F6F9539C}" srcOrd="3" destOrd="0" presId="urn:microsoft.com/office/officeart/2005/8/layout/vList2"/>
    <dgm:cxn modelId="{6EEE0AC0-CC50-4FBD-B961-A38323F9AD44}" type="presParOf" srcId="{7061EA61-9D97-4877-AF14-B5249596A081}" destId="{3602D78C-585B-474F-B389-C21802779748}" srcOrd="4" destOrd="0" presId="urn:microsoft.com/office/officeart/2005/8/layout/vList2"/>
    <dgm:cxn modelId="{D20B54C3-F6AE-4D3D-B62F-7934AF213BF4}" type="presParOf" srcId="{7061EA61-9D97-4877-AF14-B5249596A081}" destId="{54C61891-D7A3-4723-9162-494212277A23}" srcOrd="5" destOrd="0" presId="urn:microsoft.com/office/officeart/2005/8/layout/vList2"/>
    <dgm:cxn modelId="{27CF3AED-20E4-44E8-8A9F-75C9D1432400}" type="presParOf" srcId="{7061EA61-9D97-4877-AF14-B5249596A081}" destId="{027B1CC4-1709-48D3-B47B-B70643D4749E}" srcOrd="6" destOrd="0" presId="urn:microsoft.com/office/officeart/2005/8/layout/vList2"/>
    <dgm:cxn modelId="{6E1C13A7-0B99-4506-9C5B-24335AB9FCAF}" type="presParOf" srcId="{7061EA61-9D97-4877-AF14-B5249596A081}" destId="{3F1F51A6-6036-4F9F-9BC5-C0044F10C5A6}" srcOrd="7" destOrd="0" presId="urn:microsoft.com/office/officeart/2005/8/layout/vList2"/>
    <dgm:cxn modelId="{F4995438-87D7-4A6C-9D7E-31792F6CEE83}" type="presParOf" srcId="{7061EA61-9D97-4877-AF14-B5249596A081}" destId="{DBB8CF58-4714-4A4B-B9C8-75BFEA022B2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DAAA4-1B6C-4479-8535-A1E01A9EFE81}">
      <dsp:nvSpPr>
        <dsp:cNvPr id="0" name=""/>
        <dsp:cNvSpPr/>
      </dsp:nvSpPr>
      <dsp:spPr>
        <a:xfrm>
          <a:off x="0" y="82403"/>
          <a:ext cx="6797675" cy="11536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Symbolic works – texts that generate and circulate meaning</a:t>
          </a:r>
        </a:p>
      </dsp:txBody>
      <dsp:txXfrm>
        <a:off x="56315" y="138718"/>
        <a:ext cx="6685045" cy="1040990"/>
      </dsp:txXfrm>
    </dsp:sp>
    <dsp:sp modelId="{5CC7CFBF-79D0-442E-99CC-521FD5A161DA}">
      <dsp:nvSpPr>
        <dsp:cNvPr id="0" name=""/>
        <dsp:cNvSpPr/>
      </dsp:nvSpPr>
      <dsp:spPr>
        <a:xfrm>
          <a:off x="0" y="1319543"/>
          <a:ext cx="6797675" cy="1153620"/>
        </a:xfrm>
        <a:prstGeom prst="roundRect">
          <a:avLst/>
        </a:prstGeom>
        <a:solidFill>
          <a:schemeClr val="accent2">
            <a:hueOff val="810023"/>
            <a:satOff val="113"/>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Creative inputs – the generation of new ideas, concepts, and texts</a:t>
          </a:r>
        </a:p>
      </dsp:txBody>
      <dsp:txXfrm>
        <a:off x="56315" y="1375858"/>
        <a:ext cx="6685045" cy="1040990"/>
      </dsp:txXfrm>
    </dsp:sp>
    <dsp:sp modelId="{3602D78C-585B-474F-B389-C21802779748}">
      <dsp:nvSpPr>
        <dsp:cNvPr id="0" name=""/>
        <dsp:cNvSpPr/>
      </dsp:nvSpPr>
      <dsp:spPr>
        <a:xfrm>
          <a:off x="0" y="2556683"/>
          <a:ext cx="6797675" cy="1153620"/>
        </a:xfrm>
        <a:prstGeom prst="roundRect">
          <a:avLst/>
        </a:prstGeom>
        <a:solidFill>
          <a:schemeClr val="accent2">
            <a:hueOff val="1620045"/>
            <a:satOff val="225"/>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Public goods – can be consumed without reducing availability</a:t>
          </a:r>
        </a:p>
      </dsp:txBody>
      <dsp:txXfrm>
        <a:off x="56315" y="2612998"/>
        <a:ext cx="6685045" cy="1040990"/>
      </dsp:txXfrm>
    </dsp:sp>
    <dsp:sp modelId="{027B1CC4-1709-48D3-B47B-B70643D4749E}">
      <dsp:nvSpPr>
        <dsp:cNvPr id="0" name=""/>
        <dsp:cNvSpPr/>
      </dsp:nvSpPr>
      <dsp:spPr>
        <a:xfrm>
          <a:off x="0" y="3793823"/>
          <a:ext cx="6797675" cy="1153620"/>
        </a:xfrm>
        <a:prstGeom prst="roundRect">
          <a:avLst/>
        </a:prstGeom>
        <a:solidFill>
          <a:schemeClr val="accent2">
            <a:hueOff val="2430068"/>
            <a:satOff val="338"/>
            <a:lumOff val="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Experience goods – characteristics difficult to observe in advance</a:t>
          </a:r>
        </a:p>
      </dsp:txBody>
      <dsp:txXfrm>
        <a:off x="56315" y="3850138"/>
        <a:ext cx="6685045" cy="1040990"/>
      </dsp:txXfrm>
    </dsp:sp>
    <dsp:sp modelId="{DBB8CF58-4714-4A4B-B9C8-75BFEA022B27}">
      <dsp:nvSpPr>
        <dsp:cNvPr id="0" name=""/>
        <dsp:cNvSpPr/>
      </dsp:nvSpPr>
      <dsp:spPr>
        <a:xfrm>
          <a:off x="0" y="5030963"/>
          <a:ext cx="6797675" cy="1153620"/>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High risk; unpredictability; artificial scarcity; managed creativity</a:t>
          </a:r>
        </a:p>
      </dsp:txBody>
      <dsp:txXfrm>
        <a:off x="56315" y="5087278"/>
        <a:ext cx="6685045" cy="10409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432F4-D79F-46E1-9C33-26F0FA6BB9D7}" type="datetimeFigureOut">
              <a:rPr lang="en-GB" smtClean="0"/>
              <a:t>11/05/2021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6DB81-206F-41F7-BCD3-61E2C5A72E31}" type="slidenum">
              <a:rPr lang="en-GB" smtClean="0"/>
              <a:t>‹#›</a:t>
            </a:fld>
            <a:endParaRPr lang="en-GB"/>
          </a:p>
        </p:txBody>
      </p:sp>
    </p:spTree>
    <p:extLst>
      <p:ext uri="{BB962C8B-B14F-4D97-AF65-F5344CB8AC3E}">
        <p14:creationId xmlns:p14="http://schemas.microsoft.com/office/powerpoint/2010/main" val="343463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said in introduction, we are building an idea in this course. In this session laying down a second foundational element, which is understanding film and television production as </a:t>
            </a:r>
            <a:r>
              <a:rPr lang="en-GB" i="1" dirty="0"/>
              <a:t>industries</a:t>
            </a:r>
            <a:r>
              <a:rPr lang="en-GB" i="0" dirty="0"/>
              <a:t>. </a:t>
            </a:r>
          </a:p>
          <a:p>
            <a:endParaRPr lang="en-GB" i="0" dirty="0"/>
          </a:p>
          <a:p>
            <a:r>
              <a:rPr lang="en-GB" i="0" dirty="0"/>
              <a:t>This is a relatively new and unusual way to think about media: still frequently stumps my students at Nottingham. Discipline spent a long time with focus on text and, from another direction , audiences. Art/commerce binary discourages us from thinking not just about business of film and TV, but even more broadly about ways in which industrial systems and structures affect the way media is made and thus its contents. Hollywood as dream factory not so keen on the “factory” part: problems of demythologization/demystification/</a:t>
            </a:r>
            <a:r>
              <a:rPr lang="en-GB" i="0" dirty="0" err="1"/>
              <a:t>deromantization</a:t>
            </a:r>
            <a:r>
              <a:rPr lang="en-GB" i="0" dirty="0"/>
              <a:t> of the creation of art.</a:t>
            </a:r>
          </a:p>
          <a:p>
            <a:endParaRPr lang="en-GB" i="0" dirty="0"/>
          </a:p>
          <a:p>
            <a:r>
              <a:rPr lang="en-GB" i="0" dirty="0"/>
              <a:t>But industry studies profoundly important because reflect reality, expose power structures, turn attention to labour. Hollywood is a real place in which real people live and make a living. Thus scholars like David </a:t>
            </a:r>
            <a:r>
              <a:rPr lang="en-GB" i="0" dirty="0" err="1"/>
              <a:t>Hesmondhalgh</a:t>
            </a:r>
            <a:r>
              <a:rPr lang="en-GB" i="0" dirty="0"/>
              <a:t>, Miranda Banks, Amanda </a:t>
            </a:r>
            <a:r>
              <a:rPr lang="en-GB" i="0" dirty="0" err="1"/>
              <a:t>Lotz</a:t>
            </a:r>
            <a:r>
              <a:rPr lang="en-GB" i="0" dirty="0"/>
              <a:t>, Timothy Havens – to namedrop just a few we won’t be discussing more at length - </a:t>
            </a:r>
            <a:r>
              <a:rPr lang="en-GB" b="0" i="0" u="none" dirty="0">
                <a:highlight>
                  <a:srgbClr val="FFFF00"/>
                </a:highlight>
              </a:rPr>
              <a:t>study industry from varied perspective: structural, financial, historical, sociological/ethnographic. Businesses, life and work worlds, and indeed systems of symbolic creation. </a:t>
            </a:r>
          </a:p>
          <a:p>
            <a:endParaRPr lang="en-GB" b="0" i="0" u="none" dirty="0">
              <a:highlight>
                <a:srgbClr val="FFFF00"/>
              </a:highlight>
            </a:endParaRPr>
          </a:p>
          <a:p>
            <a:r>
              <a:rPr lang="en-GB" b="0" i="0" u="none" dirty="0">
                <a:highlight>
                  <a:srgbClr val="FFFF00"/>
                </a:highlight>
              </a:rPr>
              <a:t>We will be thinking of two aspects: one that will focus on today is on characteristics that shape media industries as work worlds. In next sessions, will be discussing structural conditions that shaped place and meaning of authorship. </a:t>
            </a:r>
          </a:p>
          <a:p>
            <a:endParaRPr lang="en-GB" b="1" i="0" u="sng" dirty="0">
              <a:highlight>
                <a:srgbClr val="FFFF00"/>
              </a:highlight>
            </a:endParaRPr>
          </a:p>
          <a:p>
            <a:r>
              <a:rPr lang="en-GB" b="0" i="0" u="none" dirty="0">
                <a:highlight>
                  <a:srgbClr val="FFFF00"/>
                </a:highlight>
              </a:rPr>
              <a:t>A lot of the things I will say today will recur in greater detail in further sessions. I am laying groundwork so you’ll see how the patterns all fit together.</a:t>
            </a:r>
          </a:p>
          <a:p>
            <a:endParaRPr lang="en-GB" i="0" dirty="0"/>
          </a:p>
        </p:txBody>
      </p:sp>
      <p:sp>
        <p:nvSpPr>
          <p:cNvPr id="4" name="Slide Number Placeholder 3"/>
          <p:cNvSpPr>
            <a:spLocks noGrp="1"/>
          </p:cNvSpPr>
          <p:nvPr>
            <p:ph type="sldNum" sz="quarter" idx="5"/>
          </p:nvPr>
        </p:nvSpPr>
        <p:spPr/>
        <p:txBody>
          <a:bodyPr/>
          <a:lstStyle/>
          <a:p>
            <a:fld id="{F2F6DB81-206F-41F7-BCD3-61E2C5A72E31}" type="slidenum">
              <a:rPr lang="en-GB" smtClean="0"/>
              <a:t>1</a:t>
            </a:fld>
            <a:endParaRPr lang="en-GB"/>
          </a:p>
        </p:txBody>
      </p:sp>
    </p:spTree>
    <p:extLst>
      <p:ext uri="{BB962C8B-B14F-4D97-AF65-F5344CB8AC3E}">
        <p14:creationId xmlns:p14="http://schemas.microsoft.com/office/powerpoint/2010/main" val="65518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session, we will start thinking of how these same practices of sense-making apply to authorship, and also expand our exploration beyond industrial texts and into the promotional sites that primarily face the audience. </a:t>
            </a:r>
          </a:p>
        </p:txBody>
      </p:sp>
      <p:sp>
        <p:nvSpPr>
          <p:cNvPr id="4" name="Slide Number Placeholder 3"/>
          <p:cNvSpPr>
            <a:spLocks noGrp="1"/>
          </p:cNvSpPr>
          <p:nvPr>
            <p:ph type="sldNum" sz="quarter" idx="5"/>
          </p:nvPr>
        </p:nvSpPr>
        <p:spPr/>
        <p:txBody>
          <a:bodyPr/>
          <a:lstStyle/>
          <a:p>
            <a:fld id="{F2F6DB81-206F-41F7-BCD3-61E2C5A72E31}" type="slidenum">
              <a:rPr lang="en-GB" smtClean="0"/>
              <a:t>10</a:t>
            </a:fld>
            <a:endParaRPr lang="en-GB"/>
          </a:p>
        </p:txBody>
      </p:sp>
    </p:spTree>
    <p:extLst>
      <p:ext uri="{BB962C8B-B14F-4D97-AF65-F5344CB8AC3E}">
        <p14:creationId xmlns:p14="http://schemas.microsoft.com/office/powerpoint/2010/main" val="246296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session, we will start thinking of how these same practices of sense-making apply to authorship, and also expand our exploration beyond industrial texts and into the promotional sites that primarily face the audience. </a:t>
            </a:r>
          </a:p>
        </p:txBody>
      </p:sp>
      <p:sp>
        <p:nvSpPr>
          <p:cNvPr id="4" name="Slide Number Placeholder 3"/>
          <p:cNvSpPr>
            <a:spLocks noGrp="1"/>
          </p:cNvSpPr>
          <p:nvPr>
            <p:ph type="sldNum" sz="quarter" idx="5"/>
          </p:nvPr>
        </p:nvSpPr>
        <p:spPr/>
        <p:txBody>
          <a:bodyPr/>
          <a:lstStyle/>
          <a:p>
            <a:fld id="{F2F6DB81-206F-41F7-BCD3-61E2C5A72E31}" type="slidenum">
              <a:rPr lang="en-GB" smtClean="0"/>
              <a:t>11</a:t>
            </a:fld>
            <a:endParaRPr lang="en-GB"/>
          </a:p>
        </p:txBody>
      </p:sp>
    </p:spTree>
    <p:extLst>
      <p:ext uri="{BB962C8B-B14F-4D97-AF65-F5344CB8AC3E}">
        <p14:creationId xmlns:p14="http://schemas.microsoft.com/office/powerpoint/2010/main" val="202287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makes the media industries different from other industries like cars, fast food, banking? Let’s understand some of the basic characteristics of the industrial production of media.</a:t>
            </a:r>
          </a:p>
        </p:txBody>
      </p:sp>
      <p:sp>
        <p:nvSpPr>
          <p:cNvPr id="4" name="Slide Number Placeholder 3"/>
          <p:cNvSpPr>
            <a:spLocks noGrp="1"/>
          </p:cNvSpPr>
          <p:nvPr>
            <p:ph type="sldNum" sz="quarter" idx="5"/>
          </p:nvPr>
        </p:nvSpPr>
        <p:spPr/>
        <p:txBody>
          <a:bodyPr/>
          <a:lstStyle/>
          <a:p>
            <a:fld id="{F2F6DB81-206F-41F7-BCD3-61E2C5A72E31}" type="slidenum">
              <a:rPr lang="en-GB" smtClean="0"/>
              <a:t>2</a:t>
            </a:fld>
            <a:endParaRPr lang="en-GB"/>
          </a:p>
        </p:txBody>
      </p:sp>
    </p:spTree>
    <p:extLst>
      <p:ext uri="{BB962C8B-B14F-4D97-AF65-F5344CB8AC3E}">
        <p14:creationId xmlns:p14="http://schemas.microsoft.com/office/powerpoint/2010/main" val="3555772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Film and TV industries today look vastly different to their inception in number of key ways, all of which shape what work is like for everyone, but particularly for creative people within them. </a:t>
            </a:r>
          </a:p>
          <a:p>
            <a:endParaRPr lang="en-GB" dirty="0"/>
          </a:p>
          <a:p>
            <a:r>
              <a:rPr lang="en-GB" dirty="0"/>
              <a:t>Satellite channels available in EU – but this is a very small list compared to what’s available to all of us daily even under COVID. </a:t>
            </a:r>
          </a:p>
          <a:p>
            <a:endParaRPr lang="en-GB" dirty="0"/>
          </a:p>
          <a:p>
            <a:r>
              <a:rPr lang="en-GB" dirty="0"/>
              <a:t>Structure of Disney as a conglomerate – Disney will come up a lot – great example of both horizontal and vertical integration. </a:t>
            </a:r>
          </a:p>
        </p:txBody>
      </p:sp>
      <p:sp>
        <p:nvSpPr>
          <p:cNvPr id="4" name="Slide Number Placeholder 3"/>
          <p:cNvSpPr>
            <a:spLocks noGrp="1"/>
          </p:cNvSpPr>
          <p:nvPr>
            <p:ph type="sldNum" sz="quarter" idx="5"/>
          </p:nvPr>
        </p:nvSpPr>
        <p:spPr/>
        <p:txBody>
          <a:bodyPr/>
          <a:lstStyle/>
          <a:p>
            <a:fld id="{F2F6DB81-206F-41F7-BCD3-61E2C5A72E31}" type="slidenum">
              <a:rPr lang="en-GB" smtClean="0"/>
              <a:t>3</a:t>
            </a:fld>
            <a:endParaRPr lang="en-GB"/>
          </a:p>
        </p:txBody>
      </p:sp>
    </p:spTree>
    <p:extLst>
      <p:ext uri="{BB962C8B-B14F-4D97-AF65-F5344CB8AC3E}">
        <p14:creationId xmlns:p14="http://schemas.microsoft.com/office/powerpoint/2010/main" val="3567103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David Maisel, famously: “We’re in the Iron Man business right now.” Absolutely crucial to understanding how media is created today.</a:t>
            </a:r>
          </a:p>
          <a:p>
            <a:r>
              <a:rPr lang="en-GB" b="0" dirty="0"/>
              <a:t>Brands are incredibly useful in a crowded landscape characterized by many spaces to fill and audiences that struggle to navigate choices. </a:t>
            </a:r>
          </a:p>
          <a:p>
            <a:endParaRPr lang="en-GB" b="0" dirty="0"/>
          </a:p>
          <a:p>
            <a:r>
              <a:rPr lang="en-GB" b="0" dirty="0"/>
              <a:t>We will get back to all of these topics throughout the next sessions. </a:t>
            </a:r>
          </a:p>
        </p:txBody>
      </p:sp>
      <p:sp>
        <p:nvSpPr>
          <p:cNvPr id="4" name="Slide Number Placeholder 3"/>
          <p:cNvSpPr>
            <a:spLocks noGrp="1"/>
          </p:cNvSpPr>
          <p:nvPr>
            <p:ph type="sldNum" sz="quarter" idx="5"/>
          </p:nvPr>
        </p:nvSpPr>
        <p:spPr/>
        <p:txBody>
          <a:bodyPr/>
          <a:lstStyle/>
          <a:p>
            <a:fld id="{F2F6DB81-206F-41F7-BCD3-61E2C5A72E31}" type="slidenum">
              <a:rPr lang="en-GB" smtClean="0"/>
              <a:t>4</a:t>
            </a:fld>
            <a:endParaRPr lang="en-GB"/>
          </a:p>
        </p:txBody>
      </p:sp>
    </p:spTree>
    <p:extLst>
      <p:ext uri="{BB962C8B-B14F-4D97-AF65-F5344CB8AC3E}">
        <p14:creationId xmlns:p14="http://schemas.microsoft.com/office/powerpoint/2010/main" val="208487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Corbel" panose="020B0503020204020204" pitchFamily="34" charset="0"/>
                <a:ea typeface="MS PGothic" panose="020B0600070205080204" pitchFamily="34" charset="-128"/>
              </a:rPr>
              <a:t>All of these factors together have changed the way media is made and the way money is made off media, and thus the work, lives, and identities of media creators.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latin typeface="Corbel" panose="020B0503020204020204" pitchFamily="34" charset="0"/>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Corbel" panose="020B0503020204020204" pitchFamily="34" charset="0"/>
                <a:ea typeface="MS PGothic" panose="020B0600070205080204" pitchFamily="34" charset="-128"/>
              </a:rPr>
              <a:t>All of them have contributed to the increased importance and value of professional reputations; the need for promotional hooks and devices; demand for ways to manage relationships with audiences; and new ways for the industry to tell its own story to itself and its consumers. </a:t>
            </a:r>
            <a:endParaRPr lang="en-US" altLang="en-US" sz="1200" b="0" dirty="0">
              <a:latin typeface="Corbel" panose="020B0503020204020204" pitchFamily="34" charset="0"/>
              <a:ea typeface="MS PGothic" panose="020B0600070205080204" pitchFamily="34" charset="-128"/>
            </a:endParaRPr>
          </a:p>
        </p:txBody>
      </p:sp>
      <p:sp>
        <p:nvSpPr>
          <p:cNvPr id="4" name="Slide Number Placeholder 3"/>
          <p:cNvSpPr>
            <a:spLocks noGrp="1"/>
          </p:cNvSpPr>
          <p:nvPr>
            <p:ph type="sldNum" sz="quarter" idx="5"/>
          </p:nvPr>
        </p:nvSpPr>
        <p:spPr/>
        <p:txBody>
          <a:bodyPr/>
          <a:lstStyle/>
          <a:p>
            <a:fld id="{F2F6DB81-206F-41F7-BCD3-61E2C5A72E31}" type="slidenum">
              <a:rPr lang="en-GB" smtClean="0"/>
              <a:t>5</a:t>
            </a:fld>
            <a:endParaRPr lang="en-GB"/>
          </a:p>
        </p:txBody>
      </p:sp>
    </p:spTree>
    <p:extLst>
      <p:ext uri="{BB962C8B-B14F-4D97-AF65-F5344CB8AC3E}">
        <p14:creationId xmlns:p14="http://schemas.microsoft.com/office/powerpoint/2010/main" val="711865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get to that last bit in a moment. Let’s talk for now about media work today.</a:t>
            </a:r>
          </a:p>
          <a:p>
            <a:endParaRPr lang="en-GB" dirty="0"/>
          </a:p>
          <a:p>
            <a:endParaRPr lang="en-GB" dirty="0"/>
          </a:p>
          <a:p>
            <a:r>
              <a:rPr lang="en-GB" dirty="0"/>
              <a:t>The characteristics and structural conditions of the media industries create in turn certain characteristics of work in those industries. Something I’m certain a lot of you have given thought to (or might have experience with!) Let’s have a quick Padlet exercise to get some crowdsourced impressions. Why do you </a:t>
            </a:r>
            <a:r>
              <a:rPr lang="en-GB" i="0" u="sng" dirty="0"/>
              <a:t>want</a:t>
            </a:r>
            <a:r>
              <a:rPr lang="en-GB" i="0" u="none" dirty="0"/>
              <a:t> to work in the creative industries, and what </a:t>
            </a:r>
            <a:r>
              <a:rPr lang="en-GB" i="0" u="sng" dirty="0"/>
              <a:t>worries</a:t>
            </a:r>
            <a:r>
              <a:rPr lang="en-GB" i="0" u="none" dirty="0"/>
              <a:t> do you have about such work?</a:t>
            </a:r>
          </a:p>
          <a:p>
            <a:endParaRPr lang="en-GB" i="0" u="none" dirty="0"/>
          </a:p>
          <a:p>
            <a:r>
              <a:rPr lang="en-GB" i="0" u="none" dirty="0"/>
              <a:t>We can differentiate here between the </a:t>
            </a:r>
            <a:r>
              <a:rPr lang="en-GB" i="0" u="sng" dirty="0"/>
              <a:t>conditions </a:t>
            </a:r>
            <a:r>
              <a:rPr lang="en-GB" i="0" u="none" dirty="0"/>
              <a:t>of media work, and the </a:t>
            </a:r>
            <a:r>
              <a:rPr lang="en-GB" i="0" u="sng" dirty="0"/>
              <a:t>experience</a:t>
            </a:r>
            <a:r>
              <a:rPr lang="en-GB" i="0" u="none" dirty="0"/>
              <a:t> of it: and this brings us back to the ideas of </a:t>
            </a:r>
            <a:r>
              <a:rPr lang="en-GB" i="0" u="sng" dirty="0"/>
              <a:t>discourses and narratives</a:t>
            </a:r>
            <a:r>
              <a:rPr lang="en-GB" i="0" u="none" dirty="0"/>
              <a:t> that we started with last session. Importantly this isn’t just about difference between reality and perception, but how the people doing this work understand what they do and why, what is important or not, valuable or not, normal or not, or right or not. The industry tells itself stories about itself all the time, and circulates these stories to its audience – such as yourselves. </a:t>
            </a:r>
          </a:p>
          <a:p>
            <a:endParaRPr lang="en-GB" i="0" u="none" dirty="0"/>
          </a:p>
          <a:p>
            <a:r>
              <a:rPr lang="en-GB" i="0" u="none" dirty="0"/>
              <a:t>This takes us to John Thornton Caldwell and his idea of industrial reflexivity.  </a:t>
            </a:r>
          </a:p>
          <a:p>
            <a:endParaRPr lang="en-GB" dirty="0"/>
          </a:p>
        </p:txBody>
      </p:sp>
      <p:sp>
        <p:nvSpPr>
          <p:cNvPr id="4" name="Slide Number Placeholder 3"/>
          <p:cNvSpPr>
            <a:spLocks noGrp="1"/>
          </p:cNvSpPr>
          <p:nvPr>
            <p:ph type="sldNum" sz="quarter" idx="5"/>
          </p:nvPr>
        </p:nvSpPr>
        <p:spPr/>
        <p:txBody>
          <a:bodyPr/>
          <a:lstStyle/>
          <a:p>
            <a:fld id="{F2F6DB81-206F-41F7-BCD3-61E2C5A72E31}" type="slidenum">
              <a:rPr lang="en-GB" smtClean="0"/>
              <a:t>6</a:t>
            </a:fld>
            <a:endParaRPr lang="en-GB"/>
          </a:p>
        </p:txBody>
      </p:sp>
    </p:spTree>
    <p:extLst>
      <p:ext uri="{BB962C8B-B14F-4D97-AF65-F5344CB8AC3E}">
        <p14:creationId xmlns:p14="http://schemas.microsoft.com/office/powerpoint/2010/main" val="284616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Everything we’ve done up until now, in both sessions, was “theorize” – discuss ideas about how media works; why some things work better than others; consider how decisions are made; identify values and what is considered valuable; contemplate meaning and ways of understanding. We tend to think of this as the job of academics.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Caldwell proposes we stop thinking of media theory and practical media work as separate things, and instead recognize that media workers “theorize” all the time, thinking about and explaining the logic behind decisions and practices, thus creating consensus and norms.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Key to Caldwell’s intervention is study of the media industry as a </a:t>
            </a:r>
            <a:r>
              <a:rPr lang="en-GB" u="sng" dirty="0"/>
              <a:t>culture</a:t>
            </a:r>
            <a:r>
              <a:rPr lang="en-GB" dirty="0"/>
              <a:t>: book is the result of a 10-year ethnography including observation, interviews, and study of artifacts. Sociological approach that can be traced back to Hortense Powdermaker in 1950 who studied Hollywood as an anthropologist (</a:t>
            </a:r>
            <a:r>
              <a:rPr lang="en-GB" i="1" dirty="0"/>
              <a:t>Hollywood, the Dream Factory</a:t>
            </a:r>
            <a:r>
              <a:rPr lang="en-GB" dirty="0"/>
              <a:t>). Challenging methodology as industry often reluctant to cooperate and hostile to academic “outsiders”. Caldwell’s approach allowed him to observe for example the negotiation around multiple writers on a film script, who gets credit, conflicts around idea theft – processes and interactions that rarely make it to the public eye, but that inform practitioners’ ideas of how things are done.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as Caldwell, points out, the industry is busily disseminating its own theories to an audience hungry for insight about how the sausage is made: and those rarely align with its own internal understandings. </a:t>
            </a:r>
          </a:p>
          <a:p>
            <a:endParaRPr lang="en-GB" dirty="0"/>
          </a:p>
        </p:txBody>
      </p:sp>
      <p:sp>
        <p:nvSpPr>
          <p:cNvPr id="4" name="Slide Number Placeholder 3"/>
          <p:cNvSpPr>
            <a:spLocks noGrp="1"/>
          </p:cNvSpPr>
          <p:nvPr>
            <p:ph type="sldNum" sz="quarter" idx="5"/>
          </p:nvPr>
        </p:nvSpPr>
        <p:spPr/>
        <p:txBody>
          <a:bodyPr/>
          <a:lstStyle/>
          <a:p>
            <a:fld id="{F2F6DB81-206F-41F7-BCD3-61E2C5A72E31}" type="slidenum">
              <a:rPr lang="en-GB" smtClean="0"/>
              <a:t>7</a:t>
            </a:fld>
            <a:endParaRPr lang="en-GB"/>
          </a:p>
        </p:txBody>
      </p:sp>
    </p:spTree>
    <p:extLst>
      <p:ext uri="{BB962C8B-B14F-4D97-AF65-F5344CB8AC3E}">
        <p14:creationId xmlns:p14="http://schemas.microsoft.com/office/powerpoint/2010/main" val="321266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Caldwell’s methodology points us at the “deep texts of industry”. Some of his project focused on conversations with practitioners and on industry press, but he warns of prevalence and natural habits of spin and PR. Thus points to the potential of things like internal reports and memos; training manuals and demos; contracts; the “deep texts” of industry that aren’t for external consumption, and show the industry talking to itself. For example in the chapter you’ve read, NBC is sharing its theory of audience needs and televisual flow with its affiliates, while also building its identity and brand. Johnson and </a:t>
            </a:r>
            <a:r>
              <a:rPr lang="en-GB" dirty="0" err="1"/>
              <a:t>Grainge</a:t>
            </a:r>
            <a:r>
              <a:rPr lang="en-GB" dirty="0"/>
              <a:t> in researching promotional industries looked at trade shows and conventions, office spaces, brochures as sites of intra-industrial meaning making. </a:t>
            </a:r>
          </a:p>
          <a:p>
            <a:endParaRPr lang="en-GB" dirty="0"/>
          </a:p>
          <a:p>
            <a:r>
              <a:rPr lang="en-GB" dirty="0"/>
              <a:t>Here’s a few examples: a delightful-slash-alarming page from a </a:t>
            </a:r>
            <a:r>
              <a:rPr lang="en-GB" i="1" dirty="0"/>
              <a:t>Disney: The Ropes </a:t>
            </a:r>
            <a:r>
              <a:rPr lang="en-GB" i="0" dirty="0"/>
              <a:t>1943</a:t>
            </a:r>
            <a:r>
              <a:rPr lang="en-GB" i="1" dirty="0"/>
              <a:t> </a:t>
            </a:r>
            <a:r>
              <a:rPr lang="en-GB" i="0" dirty="0"/>
              <a:t>booklet for employees; a page from the </a:t>
            </a:r>
            <a:r>
              <a:rPr lang="en-GB" b="0" i="1" dirty="0">
                <a:solidFill>
                  <a:srgbClr val="404040"/>
                </a:solidFill>
                <a:effectLst/>
                <a:latin typeface="ReithSans"/>
              </a:rPr>
              <a:t>BBC Audience Research Viewing Panel Report, </a:t>
            </a:r>
            <a:r>
              <a:rPr lang="en-GB" b="0" i="0" dirty="0">
                <a:solidFill>
                  <a:srgbClr val="404040"/>
                </a:solidFill>
                <a:effectLst/>
                <a:latin typeface="ReithSans"/>
              </a:rPr>
              <a:t>1979, on inclusion of LGBTQ+ themes in content; a booth from the </a:t>
            </a:r>
            <a:r>
              <a:rPr lang="en-GB" b="0" i="0" dirty="0" err="1">
                <a:solidFill>
                  <a:srgbClr val="404040"/>
                </a:solidFill>
                <a:effectLst/>
                <a:latin typeface="ReithSans"/>
              </a:rPr>
              <a:t>mipTV</a:t>
            </a:r>
            <a:r>
              <a:rPr lang="en-GB" b="0" i="0" dirty="0">
                <a:solidFill>
                  <a:srgbClr val="404040"/>
                </a:solidFill>
                <a:effectLst/>
                <a:latin typeface="ReithSans"/>
              </a:rPr>
              <a:t> 2020 festival. Language, visual design, spatial design, as well as of course the content, all sites for fruitful research.  </a:t>
            </a:r>
            <a:r>
              <a:rPr lang="en-GB" b="1" i="0" dirty="0">
                <a:solidFill>
                  <a:srgbClr val="404040"/>
                </a:solidFill>
                <a:effectLst/>
                <a:latin typeface="ReithSans"/>
              </a:rPr>
              <a:t>(LOOK FOR EXAMPLE IN CALDWELL OR GRAINGE/JOHNSON?)</a:t>
            </a:r>
            <a:endParaRPr lang="en-GB" b="1" i="0" dirty="0"/>
          </a:p>
          <a:p>
            <a:endParaRPr lang="en-GB" dirty="0"/>
          </a:p>
        </p:txBody>
      </p:sp>
      <p:sp>
        <p:nvSpPr>
          <p:cNvPr id="4" name="Slide Number Placeholder 3"/>
          <p:cNvSpPr>
            <a:spLocks noGrp="1"/>
          </p:cNvSpPr>
          <p:nvPr>
            <p:ph type="sldNum" sz="quarter" idx="5"/>
          </p:nvPr>
        </p:nvSpPr>
        <p:spPr/>
        <p:txBody>
          <a:bodyPr/>
          <a:lstStyle/>
          <a:p>
            <a:fld id="{F2F6DB81-206F-41F7-BCD3-61E2C5A72E31}" type="slidenum">
              <a:rPr lang="en-GB" smtClean="0"/>
              <a:t>8</a:t>
            </a:fld>
            <a:endParaRPr lang="en-GB"/>
          </a:p>
        </p:txBody>
      </p:sp>
    </p:spTree>
    <p:extLst>
      <p:ext uri="{BB962C8B-B14F-4D97-AF65-F5344CB8AC3E}">
        <p14:creationId xmlns:p14="http://schemas.microsoft.com/office/powerpoint/2010/main" val="3090546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the industry is “porous”. While some deep texts hidden, and strong degree of press dependence and repetition of official sources, audiences increasingly savvy and </a:t>
            </a:r>
            <a:r>
              <a:rPr lang="en-GB" u="sng" dirty="0"/>
              <a:t>expecting</a:t>
            </a:r>
            <a:r>
              <a:rPr lang="en-GB" u="none" dirty="0"/>
              <a:t> disclosure and communication. </a:t>
            </a:r>
          </a:p>
          <a:p>
            <a:endParaRPr lang="en-GB" dirty="0"/>
          </a:p>
          <a:p>
            <a:r>
              <a:rPr lang="en-GB" dirty="0"/>
              <a:t>Interest in knowing and engaging with creators turns roles that used to be hidden behind the scenes (for example the TV writer/producer) into parts of the promotional apparatus </a:t>
            </a:r>
          </a:p>
          <a:p>
            <a:endParaRPr lang="en-GB" u="none" dirty="0"/>
          </a:p>
          <a:p>
            <a:r>
              <a:rPr lang="en-GB" u="none" dirty="0"/>
              <a:t>This is also a result of increasing will to brand and Hollywood in constant marketing campaign; need to fill spaces and opportunities for extra content for extra value, see emergence of the DVD; rise of social media; increased importance of audience loyalty, fan communities, and </a:t>
            </a:r>
            <a:r>
              <a:rPr lang="en-GB" u="none" dirty="0" err="1"/>
              <a:t>parasocial</a:t>
            </a:r>
            <a:r>
              <a:rPr lang="en-GB" u="none" dirty="0"/>
              <a:t> relationship.</a:t>
            </a:r>
          </a:p>
          <a:p>
            <a:endParaRPr lang="en-GB"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rPr>
              <a:t>Thus the industry also produces huge amounts of content </a:t>
            </a:r>
            <a:r>
              <a:rPr lang="en-GB" u="sng" dirty="0">
                <a:solidFill>
                  <a:srgbClr val="FFFFFF"/>
                </a:solidFill>
              </a:rPr>
              <a:t>about</a:t>
            </a:r>
            <a:r>
              <a:rPr lang="en-GB" dirty="0">
                <a:solidFill>
                  <a:srgbClr val="FFFFFF"/>
                </a:solidFill>
              </a:rPr>
              <a:t> the industries themselves, ranging from films about making film and shows about making TV (</a:t>
            </a:r>
            <a:r>
              <a:rPr lang="en-GB" i="1" dirty="0">
                <a:solidFill>
                  <a:srgbClr val="FFFFFF"/>
                </a:solidFill>
              </a:rPr>
              <a:t>30 Rock, Extras</a:t>
            </a:r>
            <a:r>
              <a:rPr lang="en-GB" dirty="0">
                <a:solidFill>
                  <a:srgbClr val="FFFFFF"/>
                </a:solidFill>
              </a:rPr>
              <a:t>) to fantastical metaphors for storytelling and fandom (</a:t>
            </a:r>
            <a:r>
              <a:rPr lang="en-GB" i="1" dirty="0">
                <a:solidFill>
                  <a:srgbClr val="FFFFFF"/>
                </a:solidFill>
              </a:rPr>
              <a:t>Supernatural</a:t>
            </a:r>
            <a:r>
              <a:rPr lang="en-GB" dirty="0">
                <a:solidFill>
                  <a:srgbClr val="FFFFFF"/>
                </a:solidFill>
              </a:rPr>
              <a:t>).</a:t>
            </a:r>
            <a:endParaRPr lang="en-GB" u="none" dirty="0"/>
          </a:p>
          <a:p>
            <a:endParaRPr lang="en-GB" u="none" dirty="0"/>
          </a:p>
          <a:p>
            <a:r>
              <a:rPr lang="en-GB" u="none" dirty="0"/>
              <a:t>Exercise: Where do you get your media news? How much do you feel you know about the film and TV industry, and what about the people around you who aren’t media students? </a:t>
            </a:r>
          </a:p>
          <a:p>
            <a:endParaRPr lang="en-GB" u="none" dirty="0"/>
          </a:p>
          <a:p>
            <a:endParaRPr lang="en-GB" dirty="0"/>
          </a:p>
        </p:txBody>
      </p:sp>
      <p:sp>
        <p:nvSpPr>
          <p:cNvPr id="4" name="Slide Number Placeholder 3"/>
          <p:cNvSpPr>
            <a:spLocks noGrp="1"/>
          </p:cNvSpPr>
          <p:nvPr>
            <p:ph type="sldNum" sz="quarter" idx="5"/>
          </p:nvPr>
        </p:nvSpPr>
        <p:spPr/>
        <p:txBody>
          <a:bodyPr/>
          <a:lstStyle/>
          <a:p>
            <a:fld id="{F2F6DB81-206F-41F7-BCD3-61E2C5A72E31}" type="slidenum">
              <a:rPr lang="en-GB" smtClean="0"/>
              <a:t>9</a:t>
            </a:fld>
            <a:endParaRPr lang="en-GB"/>
          </a:p>
        </p:txBody>
      </p:sp>
    </p:spTree>
    <p:extLst>
      <p:ext uri="{BB962C8B-B14F-4D97-AF65-F5344CB8AC3E}">
        <p14:creationId xmlns:p14="http://schemas.microsoft.com/office/powerpoint/2010/main" val="3682016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CC12BA-6757-496A-8260-D343F31C6DD4}"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83144-F051-4981-8CBA-70087E008A7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688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CC12BA-6757-496A-8260-D343F31C6DD4}"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83144-F051-4981-8CBA-70087E008A76}" type="slidenum">
              <a:rPr lang="en-GB" smtClean="0"/>
              <a:t>‹#›</a:t>
            </a:fld>
            <a:endParaRPr lang="en-GB"/>
          </a:p>
        </p:txBody>
      </p:sp>
    </p:spTree>
    <p:extLst>
      <p:ext uri="{BB962C8B-B14F-4D97-AF65-F5344CB8AC3E}">
        <p14:creationId xmlns:p14="http://schemas.microsoft.com/office/powerpoint/2010/main" val="178364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CC12BA-6757-496A-8260-D343F31C6DD4}"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83144-F051-4981-8CBA-70087E008A76}" type="slidenum">
              <a:rPr lang="en-GB" smtClean="0"/>
              <a:t>‹#›</a:t>
            </a:fld>
            <a:endParaRPr lang="en-GB"/>
          </a:p>
        </p:txBody>
      </p:sp>
    </p:spTree>
    <p:extLst>
      <p:ext uri="{BB962C8B-B14F-4D97-AF65-F5344CB8AC3E}">
        <p14:creationId xmlns:p14="http://schemas.microsoft.com/office/powerpoint/2010/main" val="2799529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CC12BA-6757-496A-8260-D343F31C6DD4}"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83144-F051-4981-8CBA-70087E008A76}" type="slidenum">
              <a:rPr lang="en-GB" smtClean="0"/>
              <a:t>‹#›</a:t>
            </a:fld>
            <a:endParaRPr lang="en-GB"/>
          </a:p>
        </p:txBody>
      </p:sp>
    </p:spTree>
    <p:extLst>
      <p:ext uri="{BB962C8B-B14F-4D97-AF65-F5344CB8AC3E}">
        <p14:creationId xmlns:p14="http://schemas.microsoft.com/office/powerpoint/2010/main" val="177386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CC12BA-6757-496A-8260-D343F31C6DD4}"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83144-F051-4981-8CBA-70087E008A7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91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CC12BA-6757-496A-8260-D343F31C6DD4}" type="datetimeFigureOut">
              <a:rPr lang="en-GB" smtClean="0"/>
              <a:t>11/05/2021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C83144-F051-4981-8CBA-70087E008A76}" type="slidenum">
              <a:rPr lang="en-GB" smtClean="0"/>
              <a:t>‹#›</a:t>
            </a:fld>
            <a:endParaRPr lang="en-GB"/>
          </a:p>
        </p:txBody>
      </p:sp>
    </p:spTree>
    <p:extLst>
      <p:ext uri="{BB962C8B-B14F-4D97-AF65-F5344CB8AC3E}">
        <p14:creationId xmlns:p14="http://schemas.microsoft.com/office/powerpoint/2010/main" val="301861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CC12BA-6757-496A-8260-D343F31C6DD4}" type="datetimeFigureOut">
              <a:rPr lang="en-GB" smtClean="0"/>
              <a:t>11/05/2021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C83144-F051-4981-8CBA-70087E008A76}" type="slidenum">
              <a:rPr lang="en-GB" smtClean="0"/>
              <a:t>‹#›</a:t>
            </a:fld>
            <a:endParaRPr lang="en-GB"/>
          </a:p>
        </p:txBody>
      </p:sp>
    </p:spTree>
    <p:extLst>
      <p:ext uri="{BB962C8B-B14F-4D97-AF65-F5344CB8AC3E}">
        <p14:creationId xmlns:p14="http://schemas.microsoft.com/office/powerpoint/2010/main" val="346569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CC12BA-6757-496A-8260-D343F31C6DD4}" type="datetimeFigureOut">
              <a:rPr lang="en-GB" smtClean="0"/>
              <a:t>11/05/2021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C83144-F051-4981-8CBA-70087E008A76}" type="slidenum">
              <a:rPr lang="en-GB" smtClean="0"/>
              <a:t>‹#›</a:t>
            </a:fld>
            <a:endParaRPr lang="en-GB"/>
          </a:p>
        </p:txBody>
      </p:sp>
    </p:spTree>
    <p:extLst>
      <p:ext uri="{BB962C8B-B14F-4D97-AF65-F5344CB8AC3E}">
        <p14:creationId xmlns:p14="http://schemas.microsoft.com/office/powerpoint/2010/main" val="196739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3CC12BA-6757-496A-8260-D343F31C6DD4}" type="datetimeFigureOut">
              <a:rPr lang="en-GB" smtClean="0"/>
              <a:t>11/05/2021</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35C83144-F051-4981-8CBA-70087E008A76}" type="slidenum">
              <a:rPr lang="en-GB" smtClean="0"/>
              <a:t>‹#›</a:t>
            </a:fld>
            <a:endParaRPr lang="en-GB"/>
          </a:p>
        </p:txBody>
      </p:sp>
    </p:spTree>
    <p:extLst>
      <p:ext uri="{BB962C8B-B14F-4D97-AF65-F5344CB8AC3E}">
        <p14:creationId xmlns:p14="http://schemas.microsoft.com/office/powerpoint/2010/main" val="79188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3CC12BA-6757-496A-8260-D343F31C6DD4}" type="datetimeFigureOut">
              <a:rPr lang="en-GB" smtClean="0"/>
              <a:t>11/05/2021</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5C83144-F051-4981-8CBA-70087E008A76}" type="slidenum">
              <a:rPr lang="en-GB" smtClean="0"/>
              <a:t>‹#›</a:t>
            </a:fld>
            <a:endParaRPr lang="en-GB"/>
          </a:p>
        </p:txBody>
      </p:sp>
    </p:spTree>
    <p:extLst>
      <p:ext uri="{BB962C8B-B14F-4D97-AF65-F5344CB8AC3E}">
        <p14:creationId xmlns:p14="http://schemas.microsoft.com/office/powerpoint/2010/main" val="722066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CC12BA-6757-496A-8260-D343F31C6DD4}" type="datetimeFigureOut">
              <a:rPr lang="en-GB" smtClean="0"/>
              <a:t>11/05/2021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C83144-F051-4981-8CBA-70087E008A76}" type="slidenum">
              <a:rPr lang="en-GB" smtClean="0"/>
              <a:t>‹#›</a:t>
            </a:fld>
            <a:endParaRPr lang="en-GB"/>
          </a:p>
        </p:txBody>
      </p:sp>
    </p:spTree>
    <p:extLst>
      <p:ext uri="{BB962C8B-B14F-4D97-AF65-F5344CB8AC3E}">
        <p14:creationId xmlns:p14="http://schemas.microsoft.com/office/powerpoint/2010/main" val="2536888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3CC12BA-6757-496A-8260-D343F31C6DD4}" type="datetimeFigureOut">
              <a:rPr lang="en-GB" smtClean="0"/>
              <a:t>11/05/2021</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5C83144-F051-4981-8CBA-70087E008A76}"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835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8F857-AD84-494F-A1CD-3459627B54C5}"/>
              </a:ext>
            </a:extLst>
          </p:cNvPr>
          <p:cNvSpPr>
            <a:spLocks noGrp="1"/>
          </p:cNvSpPr>
          <p:nvPr>
            <p:ph type="ctrTitle"/>
          </p:nvPr>
        </p:nvSpPr>
        <p:spPr>
          <a:xfrm>
            <a:off x="5220928" y="965200"/>
            <a:ext cx="5999002" cy="4927600"/>
          </a:xfrm>
        </p:spPr>
        <p:txBody>
          <a:bodyPr anchor="ctr">
            <a:normAutofit/>
          </a:bodyPr>
          <a:lstStyle/>
          <a:p>
            <a:r>
              <a:rPr lang="en-GB" b="1">
                <a:solidFill>
                  <a:schemeClr val="tx2"/>
                </a:solidFill>
                <a:effectLst/>
                <a:latin typeface="Calibri" panose="020F0502020204030204" pitchFamily="34" charset="0"/>
                <a:ea typeface="DengXian" panose="02010600030101010101" pitchFamily="2" charset="-122"/>
                <a:cs typeface="Arial" panose="020B0604020202020204" pitchFamily="34" charset="0"/>
              </a:rPr>
              <a:t>Production culture(s) and industry studies</a:t>
            </a:r>
            <a:endParaRPr lang="en-GB">
              <a:solidFill>
                <a:schemeClr val="tx2"/>
              </a:solidFill>
            </a:endParaRPr>
          </a:p>
        </p:txBody>
      </p:sp>
      <p:sp>
        <p:nvSpPr>
          <p:cNvPr id="15"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3CD372D1-80BB-44D9-97B4-DD535926B4E2}"/>
              </a:ext>
            </a:extLst>
          </p:cNvPr>
          <p:cNvSpPr>
            <a:spLocks noGrp="1"/>
          </p:cNvSpPr>
          <p:nvPr>
            <p:ph type="subTitle" idx="1"/>
          </p:nvPr>
        </p:nvSpPr>
        <p:spPr>
          <a:xfrm>
            <a:off x="823356" y="1159565"/>
            <a:ext cx="2938022" cy="4439055"/>
          </a:xfrm>
        </p:spPr>
        <p:txBody>
          <a:bodyPr anchor="ctr">
            <a:normAutofit/>
          </a:bodyPr>
          <a:lstStyle/>
          <a:p>
            <a:r>
              <a:rPr lang="en-GB" sz="3600" dirty="0">
                <a:solidFill>
                  <a:srgbClr val="FFFFFF"/>
                </a:solidFill>
              </a:rPr>
              <a:t>Episode 2</a:t>
            </a:r>
          </a:p>
        </p:txBody>
      </p:sp>
      <p:sp>
        <p:nvSpPr>
          <p:cNvPr id="16"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8573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843AFC8-D8D0-4784-B08C-6324FA88E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854B1A56-8AFB-4D4F-8D98-1E832D6FF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5F9B4-5569-480C-900C-CEC17715718C}"/>
              </a:ext>
            </a:extLst>
          </p:cNvPr>
          <p:cNvSpPr>
            <a:spLocks noGrp="1"/>
          </p:cNvSpPr>
          <p:nvPr>
            <p:ph type="title"/>
          </p:nvPr>
        </p:nvSpPr>
        <p:spPr>
          <a:xfrm>
            <a:off x="1572749" y="1111753"/>
            <a:ext cx="4168038" cy="4634494"/>
          </a:xfrm>
          <a:ln w="25400" cap="sq">
            <a:noFill/>
            <a:miter lim="800000"/>
          </a:ln>
        </p:spPr>
        <p:txBody>
          <a:bodyPr anchor="ctr">
            <a:normAutofit/>
          </a:bodyPr>
          <a:lstStyle/>
          <a:p>
            <a:pPr algn="ctr"/>
            <a:r>
              <a:rPr lang="en-GB" sz="4000" dirty="0">
                <a:solidFill>
                  <a:srgbClr val="FFFFFF"/>
                </a:solidFill>
              </a:rPr>
              <a:t>Industrial narratives: </a:t>
            </a:r>
            <a:br>
              <a:rPr lang="en-GB" sz="4000" dirty="0">
                <a:solidFill>
                  <a:srgbClr val="FFFFFF"/>
                </a:solidFill>
              </a:rPr>
            </a:br>
            <a:r>
              <a:rPr lang="en-GB" sz="4000" dirty="0">
                <a:solidFill>
                  <a:srgbClr val="FFFFFF"/>
                </a:solidFill>
              </a:rPr>
              <a:t>Marvel’s “cinematic destiny”</a:t>
            </a:r>
          </a:p>
        </p:txBody>
      </p:sp>
      <p:sp>
        <p:nvSpPr>
          <p:cNvPr id="16" name="Rectangle 11">
            <a:extLst>
              <a:ext uri="{FF2B5EF4-FFF2-40B4-BE49-F238E27FC236}">
                <a16:creationId xmlns:a16="http://schemas.microsoft.com/office/drawing/2014/main" id="{F8E828FC-05B4-4BA4-92D3-3DF79D42D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239068-367C-4F9B-9FA5-82465D7AD6BB}"/>
              </a:ext>
            </a:extLst>
          </p:cNvPr>
          <p:cNvSpPr>
            <a:spLocks noGrp="1"/>
          </p:cNvSpPr>
          <p:nvPr>
            <p:ph idx="1"/>
          </p:nvPr>
        </p:nvSpPr>
        <p:spPr>
          <a:xfrm>
            <a:off x="6622735" y="384363"/>
            <a:ext cx="5057396" cy="6089274"/>
          </a:xfrm>
        </p:spPr>
        <p:txBody>
          <a:bodyPr anchor="ctr">
            <a:normAutofit fontScale="92500" lnSpcReduction="20000"/>
          </a:bodyPr>
          <a:lstStyle/>
          <a:p>
            <a:r>
              <a:rPr lang="en-GB" dirty="0">
                <a:solidFill>
                  <a:schemeClr val="tx1">
                    <a:lumMod val="85000"/>
                    <a:lumOff val="15000"/>
                  </a:schemeClr>
                </a:solidFill>
              </a:rPr>
              <a:t>“Trade stories ask us to consider how production personnel are themselves audiences of a kind for whom deep texts, as paratexts, offer branded meaning and identity to the media firms in relation to which they </a:t>
            </a:r>
            <a:r>
              <a:rPr lang="en-GB" dirty="0" err="1">
                <a:solidFill>
                  <a:schemeClr val="tx1">
                    <a:lumMod val="85000"/>
                    <a:lumOff val="15000"/>
                  </a:schemeClr>
                </a:solidFill>
              </a:rPr>
              <a:t>labor</a:t>
            </a:r>
            <a:r>
              <a:rPr lang="en-GB" dirty="0">
                <a:solidFill>
                  <a:schemeClr val="tx1">
                    <a:lumMod val="85000"/>
                    <a:lumOff val="15000"/>
                  </a:schemeClr>
                </a:solidFill>
              </a:rPr>
              <a:t>.”</a:t>
            </a:r>
          </a:p>
          <a:p>
            <a:r>
              <a:rPr lang="en-GB" dirty="0">
                <a:solidFill>
                  <a:schemeClr val="tx1">
                    <a:lumMod val="85000"/>
                    <a:lumOff val="15000"/>
                  </a:schemeClr>
                </a:solidFill>
              </a:rPr>
              <a:t>Derek Johnson looked at the trade stories around Marvel Studios’ entrance to Hollywood. He found a number of key narrative tropes:</a:t>
            </a:r>
          </a:p>
          <a:p>
            <a:pPr>
              <a:buFont typeface="Wingdings" panose="05000000000000000000" pitchFamily="2" charset="2"/>
              <a:buChar char="ü"/>
            </a:pPr>
            <a:r>
              <a:rPr lang="en-GB" dirty="0">
                <a:solidFill>
                  <a:schemeClr val="tx1">
                    <a:lumMod val="85000"/>
                    <a:lumOff val="15000"/>
                  </a:schemeClr>
                </a:solidFill>
              </a:rPr>
              <a:t>Legitimizing managerial control by film industry outsiders: “The Marvel Way”</a:t>
            </a:r>
          </a:p>
          <a:p>
            <a:pPr>
              <a:buFont typeface="Wingdings" panose="05000000000000000000" pitchFamily="2" charset="2"/>
              <a:buChar char="ü"/>
            </a:pPr>
            <a:r>
              <a:rPr lang="en-GB" dirty="0">
                <a:solidFill>
                  <a:schemeClr val="tx1">
                    <a:lumMod val="85000"/>
                    <a:lumOff val="15000"/>
                  </a:schemeClr>
                </a:solidFill>
              </a:rPr>
              <a:t>Offering reassurances to the established Hollywood order</a:t>
            </a:r>
          </a:p>
          <a:p>
            <a:pPr>
              <a:buFont typeface="Wingdings" panose="05000000000000000000" pitchFamily="2" charset="2"/>
              <a:buChar char="ü"/>
            </a:pPr>
            <a:r>
              <a:rPr lang="en-GB" dirty="0">
                <a:solidFill>
                  <a:schemeClr val="tx1">
                    <a:lumMod val="85000"/>
                    <a:lumOff val="15000"/>
                  </a:schemeClr>
                </a:solidFill>
              </a:rPr>
              <a:t>Playing up the value of fandom and fan expertise </a:t>
            </a:r>
          </a:p>
          <a:p>
            <a:pPr>
              <a:buFont typeface="Wingdings" panose="05000000000000000000" pitchFamily="2" charset="2"/>
              <a:buChar char="ü"/>
            </a:pPr>
            <a:r>
              <a:rPr lang="en-GB" dirty="0">
                <a:solidFill>
                  <a:schemeClr val="tx1">
                    <a:lumMod val="85000"/>
                    <a:lumOff val="15000"/>
                  </a:schemeClr>
                </a:solidFill>
              </a:rPr>
              <a:t>Emphasizing communal bonds with contracted </a:t>
            </a:r>
            <a:r>
              <a:rPr lang="en-GB" dirty="0" err="1">
                <a:solidFill>
                  <a:schemeClr val="tx1">
                    <a:lumMod val="85000"/>
                    <a:lumOff val="15000"/>
                  </a:schemeClr>
                </a:solidFill>
              </a:rPr>
              <a:t>labor</a:t>
            </a:r>
            <a:r>
              <a:rPr lang="en-GB" dirty="0">
                <a:solidFill>
                  <a:schemeClr val="tx1">
                    <a:lumMod val="85000"/>
                    <a:lumOff val="15000"/>
                  </a:schemeClr>
                </a:solidFill>
              </a:rPr>
              <a:t> </a:t>
            </a:r>
          </a:p>
          <a:p>
            <a:pPr>
              <a:buFont typeface="Wingdings" panose="05000000000000000000" pitchFamily="2" charset="2"/>
              <a:buChar char="ü"/>
            </a:pPr>
            <a:r>
              <a:rPr lang="en-GB" dirty="0">
                <a:solidFill>
                  <a:schemeClr val="tx1">
                    <a:lumMod val="85000"/>
                    <a:lumOff val="15000"/>
                  </a:schemeClr>
                </a:solidFill>
              </a:rPr>
              <a:t>The language of destiny and inevitability</a:t>
            </a:r>
          </a:p>
          <a:p>
            <a:pPr>
              <a:buFont typeface="Wingdings" panose="05000000000000000000" pitchFamily="2" charset="2"/>
              <a:buChar char="ü"/>
            </a:pPr>
            <a:endParaRPr lang="en-GB" dirty="0">
              <a:solidFill>
                <a:schemeClr val="tx1">
                  <a:lumMod val="85000"/>
                  <a:lumOff val="15000"/>
                </a:schemeClr>
              </a:solidFill>
            </a:endParaRPr>
          </a:p>
          <a:p>
            <a:pPr marL="0" indent="0">
              <a:buNone/>
            </a:pPr>
            <a:r>
              <a:rPr lang="en-GB" sz="1900" dirty="0"/>
              <a:t>	Derek Johnson, “Cinematic Destiny: Marvel 	Studios and the Trade Stories of Industrial 	Convergence” </a:t>
            </a:r>
            <a:r>
              <a:rPr lang="en-GB" sz="1900" i="1" dirty="0"/>
              <a:t>Cinema Journal</a:t>
            </a:r>
            <a:r>
              <a:rPr lang="en-GB" sz="1900" dirty="0"/>
              <a:t>, Volume 52, 	Number 1, Fall 2012, pp. 1-24</a:t>
            </a:r>
            <a:endParaRPr lang="en-GB" sz="1900" dirty="0">
              <a:solidFill>
                <a:schemeClr val="tx1">
                  <a:lumMod val="85000"/>
                  <a:lumOff val="15000"/>
                </a:schemeClr>
              </a:solidFill>
            </a:endParaRPr>
          </a:p>
        </p:txBody>
      </p:sp>
    </p:spTree>
    <p:extLst>
      <p:ext uri="{BB962C8B-B14F-4D97-AF65-F5344CB8AC3E}">
        <p14:creationId xmlns:p14="http://schemas.microsoft.com/office/powerpoint/2010/main" val="283110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843AFC8-D8D0-4784-B08C-6324FA88E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854B1A56-8AFB-4D4F-8D98-1E832D6FF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5F9B4-5569-480C-900C-CEC17715718C}"/>
              </a:ext>
            </a:extLst>
          </p:cNvPr>
          <p:cNvSpPr>
            <a:spLocks noGrp="1"/>
          </p:cNvSpPr>
          <p:nvPr>
            <p:ph type="title"/>
          </p:nvPr>
        </p:nvSpPr>
        <p:spPr>
          <a:xfrm>
            <a:off x="1572749" y="1111753"/>
            <a:ext cx="4168038" cy="4634494"/>
          </a:xfrm>
          <a:ln w="25400" cap="sq">
            <a:noFill/>
            <a:miter lim="800000"/>
          </a:ln>
        </p:spPr>
        <p:txBody>
          <a:bodyPr anchor="ctr">
            <a:normAutofit/>
          </a:bodyPr>
          <a:lstStyle/>
          <a:p>
            <a:pPr algn="ctr"/>
            <a:r>
              <a:rPr lang="en-GB" sz="4000" dirty="0">
                <a:solidFill>
                  <a:srgbClr val="FFFFFF"/>
                </a:solidFill>
              </a:rPr>
              <a:t>Industrial narratives: </a:t>
            </a:r>
            <a:br>
              <a:rPr lang="en-GB" sz="4000" dirty="0">
                <a:solidFill>
                  <a:srgbClr val="FFFFFF"/>
                </a:solidFill>
              </a:rPr>
            </a:br>
            <a:r>
              <a:rPr lang="en-GB" sz="4000" dirty="0">
                <a:solidFill>
                  <a:srgbClr val="FFFFFF"/>
                </a:solidFill>
              </a:rPr>
              <a:t>Marvel’s “cinematic destiny”</a:t>
            </a:r>
          </a:p>
        </p:txBody>
      </p:sp>
      <p:sp>
        <p:nvSpPr>
          <p:cNvPr id="16" name="Rectangle 11">
            <a:extLst>
              <a:ext uri="{FF2B5EF4-FFF2-40B4-BE49-F238E27FC236}">
                <a16:creationId xmlns:a16="http://schemas.microsoft.com/office/drawing/2014/main" id="{F8E828FC-05B4-4BA4-92D3-3DF79D42D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239068-367C-4F9B-9FA5-82465D7AD6BB}"/>
              </a:ext>
            </a:extLst>
          </p:cNvPr>
          <p:cNvSpPr>
            <a:spLocks noGrp="1"/>
          </p:cNvSpPr>
          <p:nvPr>
            <p:ph idx="1"/>
          </p:nvPr>
        </p:nvSpPr>
        <p:spPr>
          <a:xfrm>
            <a:off x="6622735" y="384363"/>
            <a:ext cx="5057396" cy="6089274"/>
          </a:xfrm>
        </p:spPr>
        <p:txBody>
          <a:bodyPr anchor="ctr">
            <a:normAutofit/>
          </a:bodyPr>
          <a:lstStyle/>
          <a:p>
            <a:pPr marL="0" indent="0">
              <a:buNone/>
            </a:pPr>
            <a:r>
              <a:rPr lang="en-GB" sz="1900" dirty="0"/>
              <a:t>In your groups, look at some of the articles Johnson used in his analysis: can you find the tropes he refers to? Where do you see them?</a:t>
            </a:r>
          </a:p>
          <a:p>
            <a:r>
              <a:rPr lang="en-GB" sz="1600" dirty="0" err="1"/>
              <a:t>Borys</a:t>
            </a:r>
            <a:r>
              <a:rPr lang="en-GB" sz="1600" dirty="0"/>
              <a:t> Kit, “The Avenger,” Hollywood Reporter, July 21, 2009</a:t>
            </a:r>
          </a:p>
          <a:p>
            <a:r>
              <a:rPr lang="en-GB" sz="1600" dirty="0"/>
              <a:t>David Ward, “Sega Plays Marvel Video Game,” Hollywood Reporter, May 2, 2008</a:t>
            </a:r>
          </a:p>
          <a:p>
            <a:r>
              <a:rPr lang="en-GB" sz="1600" dirty="0"/>
              <a:t>Paul Bond, “Arad Jumps Marvel Ship for New Film,” Hollywood Reporter, June 1, 2006,</a:t>
            </a:r>
          </a:p>
          <a:p>
            <a:r>
              <a:rPr lang="en-GB" sz="1600" dirty="0" err="1"/>
              <a:t>Borys</a:t>
            </a:r>
            <a:r>
              <a:rPr lang="en-GB" sz="1600" dirty="0"/>
              <a:t> Kit, “Marvel’s Universal Approach Makes It a World Apart from DC,” Hollywood Reporter, May 13, 2008</a:t>
            </a:r>
          </a:p>
          <a:p>
            <a:r>
              <a:rPr lang="en-GB" sz="1600" dirty="0"/>
              <a:t>Scott Bowles, “The Search for Fanboy,” USA Today, July 25, 2007. </a:t>
            </a:r>
          </a:p>
          <a:p>
            <a:r>
              <a:rPr lang="en-GB" sz="1600" dirty="0"/>
              <a:t>Matthew </a:t>
            </a:r>
            <a:r>
              <a:rPr lang="en-GB" sz="1600" dirty="0" err="1"/>
              <a:t>Garrahan</a:t>
            </a:r>
            <a:r>
              <a:rPr lang="en-GB" sz="1600" dirty="0"/>
              <a:t>, “From a Comic Fan to a Marvel Movie Maker,” Financial Times, May 1, 2008</a:t>
            </a:r>
          </a:p>
          <a:p>
            <a:r>
              <a:rPr lang="en-GB" sz="1600" dirty="0"/>
              <a:t>Scott Bowles, “Re-</a:t>
            </a:r>
            <a:r>
              <a:rPr lang="en-GB" sz="1600" dirty="0" err="1"/>
              <a:t>Hulk’d</a:t>
            </a:r>
            <a:r>
              <a:rPr lang="en-GB" sz="1600" dirty="0"/>
              <a:t>,” USA Today, June 6, 2008</a:t>
            </a:r>
          </a:p>
          <a:p>
            <a:r>
              <a:rPr lang="en-GB" sz="1600" dirty="0"/>
              <a:t>Lauren </a:t>
            </a:r>
            <a:r>
              <a:rPr lang="en-GB" sz="1600" dirty="0" err="1"/>
              <a:t>Schuker</a:t>
            </a:r>
            <a:r>
              <a:rPr lang="en-GB" sz="1600" dirty="0"/>
              <a:t>, “Studios’ Latest Stunt: Less Risk, Less Reward,” August 7, 2006 </a:t>
            </a:r>
          </a:p>
          <a:p>
            <a:r>
              <a:rPr lang="en-GB" sz="1600"/>
              <a:t>Devin </a:t>
            </a:r>
            <a:r>
              <a:rPr lang="en-GB" sz="1600" dirty="0"/>
              <a:t>Leonard, “Calling All Superheroes,” Fortune, May 2007</a:t>
            </a:r>
            <a:endParaRPr lang="en-GB" sz="1900" dirty="0">
              <a:solidFill>
                <a:schemeClr val="tx1">
                  <a:lumMod val="85000"/>
                  <a:lumOff val="15000"/>
                </a:schemeClr>
              </a:solidFill>
            </a:endParaRPr>
          </a:p>
        </p:txBody>
      </p:sp>
    </p:spTree>
    <p:extLst>
      <p:ext uri="{BB962C8B-B14F-4D97-AF65-F5344CB8AC3E}">
        <p14:creationId xmlns:p14="http://schemas.microsoft.com/office/powerpoint/2010/main" val="120198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26C8331-E840-44A1-A6B3-0F2642BBC1F6}"/>
              </a:ext>
            </a:extLst>
          </p:cNvPr>
          <p:cNvSpPr>
            <a:spLocks noGrp="1"/>
          </p:cNvSpPr>
          <p:nvPr>
            <p:ph type="title"/>
          </p:nvPr>
        </p:nvSpPr>
        <p:spPr>
          <a:xfrm>
            <a:off x="492370" y="516835"/>
            <a:ext cx="3084844" cy="5772840"/>
          </a:xfrm>
        </p:spPr>
        <p:txBody>
          <a:bodyPr anchor="ctr">
            <a:normAutofit/>
          </a:bodyPr>
          <a:lstStyle/>
          <a:p>
            <a:r>
              <a:rPr lang="en-GB" sz="4400" dirty="0">
                <a:solidFill>
                  <a:srgbClr val="FFFFFF"/>
                </a:solidFill>
              </a:rPr>
              <a:t>What are the Media Industries?</a:t>
            </a: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2">
            <a:extLst>
              <a:ext uri="{FF2B5EF4-FFF2-40B4-BE49-F238E27FC236}">
                <a16:creationId xmlns:a16="http://schemas.microsoft.com/office/drawing/2014/main" id="{2EEC08B8-65A3-4405-B244-8DE306286EDA}"/>
              </a:ext>
            </a:extLst>
          </p:cNvPr>
          <p:cNvGraphicFramePr>
            <a:graphicFrameLocks noGrp="1"/>
          </p:cNvGraphicFramePr>
          <p:nvPr>
            <p:ph idx="1"/>
            <p:extLst>
              <p:ext uri="{D42A27DB-BD31-4B8C-83A1-F6EECF244321}">
                <p14:modId xmlns:p14="http://schemas.microsoft.com/office/powerpoint/2010/main" val="1274625310"/>
              </p:ext>
            </p:extLst>
          </p:nvPr>
        </p:nvGraphicFramePr>
        <p:xfrm>
          <a:off x="4741863" y="267629"/>
          <a:ext cx="6797675" cy="626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840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38">
            <a:extLst>
              <a:ext uri="{FF2B5EF4-FFF2-40B4-BE49-F238E27FC236}">
                <a16:creationId xmlns:a16="http://schemas.microsoft.com/office/drawing/2014/main" id="{1A1C6406-8520-4CCB-B38F-6D4DAC19E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37" name="Rectangle 140">
            <a:extLst>
              <a:ext uri="{FF2B5EF4-FFF2-40B4-BE49-F238E27FC236}">
                <a16:creationId xmlns:a16="http://schemas.microsoft.com/office/drawing/2014/main" id="{D2893A1F-D5D8-4034-A28F-4D8F18C46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3F04D1D9-8442-4CF5-9425-5B14C2ADCD41}"/>
              </a:ext>
            </a:extLst>
          </p:cNvPr>
          <p:cNvSpPr>
            <a:spLocks noGrp="1"/>
          </p:cNvSpPr>
          <p:nvPr>
            <p:ph type="title"/>
          </p:nvPr>
        </p:nvSpPr>
        <p:spPr>
          <a:xfrm>
            <a:off x="492369" y="516835"/>
            <a:ext cx="3735502" cy="2103875"/>
          </a:xfrm>
        </p:spPr>
        <p:txBody>
          <a:bodyPr>
            <a:normAutofit/>
          </a:bodyPr>
          <a:lstStyle/>
          <a:p>
            <a:r>
              <a:rPr lang="en-GB" sz="3600" dirty="0">
                <a:solidFill>
                  <a:srgbClr val="FFFFFF"/>
                </a:solidFill>
              </a:rPr>
              <a:t>The Media Industries Today </a:t>
            </a:r>
          </a:p>
        </p:txBody>
      </p:sp>
      <p:sp>
        <p:nvSpPr>
          <p:cNvPr id="3" name="Content Placeholder 2"/>
          <p:cNvSpPr>
            <a:spLocks noGrp="1"/>
          </p:cNvSpPr>
          <p:nvPr>
            <p:ph idx="1"/>
          </p:nvPr>
        </p:nvSpPr>
        <p:spPr>
          <a:xfrm>
            <a:off x="492371" y="2653800"/>
            <a:ext cx="3735500" cy="3687365"/>
          </a:xfrm>
        </p:spPr>
        <p:txBody>
          <a:bodyPr>
            <a:normAutofit fontScale="92500" lnSpcReduction="20000"/>
          </a:bodyPr>
          <a:lstStyle/>
          <a:p>
            <a:r>
              <a:rPr lang="en-US" sz="2400" b="1" dirty="0">
                <a:solidFill>
                  <a:srgbClr val="FFFFFF"/>
                </a:solidFill>
              </a:rPr>
              <a:t>A crowded, fragmented market: </a:t>
            </a:r>
            <a:r>
              <a:rPr lang="en-US" sz="2400" dirty="0">
                <a:solidFill>
                  <a:srgbClr val="FFFFFF"/>
                </a:solidFill>
              </a:rPr>
              <a:t> </a:t>
            </a:r>
            <a:br>
              <a:rPr lang="en-US" sz="2400" dirty="0">
                <a:solidFill>
                  <a:srgbClr val="FFFFFF"/>
                </a:solidFill>
              </a:rPr>
            </a:br>
            <a:r>
              <a:rPr lang="en-US" sz="2400" dirty="0">
                <a:solidFill>
                  <a:srgbClr val="FFFFFF"/>
                </a:solidFill>
              </a:rPr>
              <a:t>A huge variety of screens, platforms, and channels offering near-incomprehensible amounts of content: a focus on attracting differentiated audiences. </a:t>
            </a:r>
          </a:p>
          <a:p>
            <a:r>
              <a:rPr lang="en-US" sz="2400" b="1" dirty="0">
                <a:solidFill>
                  <a:srgbClr val="FFFFFF"/>
                </a:solidFill>
              </a:rPr>
              <a:t>Horizontal and vertical integration:</a:t>
            </a:r>
            <a:br>
              <a:rPr lang="en-US" sz="2400" b="1" dirty="0">
                <a:solidFill>
                  <a:srgbClr val="FFFFFF"/>
                </a:solidFill>
              </a:rPr>
            </a:br>
            <a:r>
              <a:rPr lang="en-US" sz="2400" dirty="0">
                <a:solidFill>
                  <a:srgbClr val="FFFFFF"/>
                </a:solidFill>
              </a:rPr>
              <a:t>Massive conglomerates own businesses in multiple industry sectors and up and down the supply chain</a:t>
            </a:r>
          </a:p>
        </p:txBody>
      </p:sp>
      <p:sp>
        <p:nvSpPr>
          <p:cNvPr id="1038" name="Rectangle 142">
            <a:extLst>
              <a:ext uri="{FF2B5EF4-FFF2-40B4-BE49-F238E27FC236}">
                <a16:creationId xmlns:a16="http://schemas.microsoft.com/office/drawing/2014/main" id="{A108754F-0BAB-43E5-8CCC-828C2FC9B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9" name="Rectangle 144">
            <a:extLst>
              <a:ext uri="{FF2B5EF4-FFF2-40B4-BE49-F238E27FC236}">
                <a16:creationId xmlns:a16="http://schemas.microsoft.com/office/drawing/2014/main" id="{6FBFE7E1-0D9B-4B97-B754-C68544879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With ABC ESPN and Lucasfilm Disneys reach goes far beyond its animated characters. Heres a look at some of the companys...">
            <a:extLst>
              <a:ext uri="{FF2B5EF4-FFF2-40B4-BE49-F238E27FC236}">
                <a16:creationId xmlns:a16="http://schemas.microsoft.com/office/drawing/2014/main" id="{D7F6B18B-2423-4D55-A24B-C46197D094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 r="2" b="41325"/>
          <a:stretch/>
        </p:blipFill>
        <p:spPr bwMode="auto">
          <a:xfrm>
            <a:off x="4812160" y="3504904"/>
            <a:ext cx="7379840" cy="33530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uropean Satellite">
            <a:extLst>
              <a:ext uri="{FF2B5EF4-FFF2-40B4-BE49-F238E27FC236}">
                <a16:creationId xmlns:a16="http://schemas.microsoft.com/office/drawing/2014/main" id="{D93717EF-C7BE-4B08-BC20-4DDDF098FA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 r="539" b="77"/>
          <a:stretch/>
        </p:blipFill>
        <p:spPr bwMode="auto">
          <a:xfrm>
            <a:off x="4912369" y="-5501"/>
            <a:ext cx="6887468" cy="335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483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34">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570A51C-ECCA-4A8F-BC55-84DC5944B38E}"/>
              </a:ext>
            </a:extLst>
          </p:cNvPr>
          <p:cNvSpPr>
            <a:spLocks noGrp="1"/>
          </p:cNvSpPr>
          <p:nvPr>
            <p:ph type="title"/>
          </p:nvPr>
        </p:nvSpPr>
        <p:spPr>
          <a:xfrm>
            <a:off x="5144679" y="634946"/>
            <a:ext cx="6405063" cy="1450757"/>
          </a:xfrm>
        </p:spPr>
        <p:txBody>
          <a:bodyPr>
            <a:normAutofit/>
          </a:bodyPr>
          <a:lstStyle/>
          <a:p>
            <a:r>
              <a:rPr lang="en-GB" dirty="0"/>
              <a:t>The Media Industries Today </a:t>
            </a:r>
          </a:p>
        </p:txBody>
      </p:sp>
      <p:cxnSp>
        <p:nvCxnSpPr>
          <p:cNvPr id="2053" name="Straight Connector 136">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First Look at Wizarding World of Harry Potter Merchandise from Universal  Studios Hollywood | Harry potter merchandise, Hogwarts, Wizarding world of harry  potter">
            <a:extLst>
              <a:ext uri="{FF2B5EF4-FFF2-40B4-BE49-F238E27FC236}">
                <a16:creationId xmlns:a16="http://schemas.microsoft.com/office/drawing/2014/main" id="{D7AC8EF2-83B4-43FC-9827-5150BF0814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35" r="3" b="838"/>
          <a:stretch/>
        </p:blipFill>
        <p:spPr bwMode="auto">
          <a:xfrm>
            <a:off x="339970" y="634946"/>
            <a:ext cx="4020296" cy="24761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849542" y="2198914"/>
            <a:ext cx="5700200" cy="3670180"/>
          </a:xfrm>
        </p:spPr>
        <p:txBody>
          <a:bodyPr>
            <a:normAutofit fontScale="92500" lnSpcReduction="10000"/>
          </a:bodyPr>
          <a:lstStyle/>
          <a:p>
            <a:r>
              <a:rPr lang="en-US" sz="2800" b="1" dirty="0"/>
              <a:t>The IP economy:</a:t>
            </a:r>
            <a:br>
              <a:rPr lang="en-US" sz="2800" b="1" dirty="0"/>
            </a:br>
            <a:r>
              <a:rPr lang="en-US" sz="2800" dirty="0"/>
              <a:t>Product of the film and TV industries are no longer just movies or series, but product ranges linked by intellectual property.</a:t>
            </a:r>
          </a:p>
          <a:p>
            <a:r>
              <a:rPr lang="en-US" sz="2800" b="1" dirty="0"/>
              <a:t>Branding:</a:t>
            </a:r>
            <a:br>
              <a:rPr lang="en-US" sz="2800" b="1" dirty="0"/>
            </a:br>
            <a:r>
              <a:rPr lang="en-US" sz="2800" dirty="0"/>
              <a:t>Companies creating distinct identities and creating relationships between products and consumers that extend beyond material properties</a:t>
            </a:r>
          </a:p>
        </p:txBody>
      </p:sp>
      <p:sp>
        <p:nvSpPr>
          <p:cNvPr id="2054" name="Rectangle 138">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5" name="Rectangle 140">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3" descr="Marvel Studios - the new logo 2016 on Make a GIF | Marvel studios logo,  Marvel posters, Marvel wallpaper">
            <a:extLst>
              <a:ext uri="{FF2B5EF4-FFF2-40B4-BE49-F238E27FC236}">
                <a16:creationId xmlns:a16="http://schemas.microsoft.com/office/drawing/2014/main" id="{E353828A-8EE4-4A6F-8474-7C043B64717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9970" y="3322333"/>
            <a:ext cx="5169602" cy="290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83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A1C6406-8520-4CCB-B38F-6D4DAC19E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2893A1F-D5D8-4034-A28F-4D8F18C46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1570A51C-ECCA-4A8F-BC55-84DC5944B38E}"/>
              </a:ext>
            </a:extLst>
          </p:cNvPr>
          <p:cNvSpPr>
            <a:spLocks noGrp="1"/>
          </p:cNvSpPr>
          <p:nvPr>
            <p:ph type="title"/>
          </p:nvPr>
        </p:nvSpPr>
        <p:spPr>
          <a:xfrm>
            <a:off x="492369" y="516835"/>
            <a:ext cx="3735502" cy="2103875"/>
          </a:xfrm>
        </p:spPr>
        <p:txBody>
          <a:bodyPr vert="horz" lIns="91440" tIns="45720" rIns="91440" bIns="45720" rtlCol="0">
            <a:normAutofit/>
          </a:bodyPr>
          <a:lstStyle/>
          <a:p>
            <a:r>
              <a:rPr lang="en-US" sz="3600">
                <a:solidFill>
                  <a:srgbClr val="FFFFFF"/>
                </a:solidFill>
              </a:rPr>
              <a:t>The Media Industries Today </a:t>
            </a:r>
          </a:p>
        </p:txBody>
      </p:sp>
      <p:sp>
        <p:nvSpPr>
          <p:cNvPr id="3" name="Content Placeholder 2"/>
          <p:cNvSpPr>
            <a:spLocks noGrp="1"/>
          </p:cNvSpPr>
          <p:nvPr>
            <p:ph idx="1"/>
          </p:nvPr>
        </p:nvSpPr>
        <p:spPr>
          <a:xfrm>
            <a:off x="492371" y="2653800"/>
            <a:ext cx="3735500" cy="3335519"/>
          </a:xfrm>
        </p:spPr>
        <p:txBody>
          <a:bodyPr vert="horz" lIns="91440" tIns="45720" rIns="91440" bIns="45720" rtlCol="0">
            <a:normAutofit fontScale="92500" lnSpcReduction="20000"/>
          </a:bodyPr>
          <a:lstStyle/>
          <a:p>
            <a:r>
              <a:rPr lang="en-US" sz="3200" b="1" dirty="0">
                <a:solidFill>
                  <a:srgbClr val="FFFFFF"/>
                </a:solidFill>
              </a:rPr>
              <a:t>Visible audiences, visible work:</a:t>
            </a:r>
            <a:br>
              <a:rPr lang="en-US" sz="3200" b="1" dirty="0">
                <a:solidFill>
                  <a:srgbClr val="FFFFFF"/>
                </a:solidFill>
              </a:rPr>
            </a:br>
            <a:r>
              <a:rPr lang="en-US" sz="3200" dirty="0">
                <a:solidFill>
                  <a:srgbClr val="FFFFFF"/>
                </a:solidFill>
              </a:rPr>
              <a:t>Digital technologies enable – and thus demand – new forms of interaction with connected and participant media audiences. </a:t>
            </a:r>
          </a:p>
        </p:txBody>
      </p:sp>
      <p:sp>
        <p:nvSpPr>
          <p:cNvPr id="77" name="Rectangle 76">
            <a:extLst>
              <a:ext uri="{FF2B5EF4-FFF2-40B4-BE49-F238E27FC236}">
                <a16:creationId xmlns:a16="http://schemas.microsoft.com/office/drawing/2014/main" id="{A108754F-0BAB-43E5-8CCC-828C2FC9B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6FBFE7E1-0D9B-4B97-B754-C68544879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Image">
            <a:extLst>
              <a:ext uri="{FF2B5EF4-FFF2-40B4-BE49-F238E27FC236}">
                <a16:creationId xmlns:a16="http://schemas.microsoft.com/office/drawing/2014/main" id="{9B28DEC4-A5D6-450D-9E04-C7D4C9666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0" r="-4" b="29206"/>
          <a:stretch/>
        </p:blipFill>
        <p:spPr bwMode="auto">
          <a:xfrm>
            <a:off x="8576279" y="10"/>
            <a:ext cx="3610035" cy="335593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an Diego Comic Con (SDCC) Cancelled Due To Coronavirus – Appocalypse">
            <a:extLst>
              <a:ext uri="{FF2B5EF4-FFF2-40B4-BE49-F238E27FC236}">
                <a16:creationId xmlns:a16="http://schemas.microsoft.com/office/drawing/2014/main" id="{B9381715-06DD-4C85-95B9-050BA9EBF0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9227"/>
          <a:stretch/>
        </p:blipFill>
        <p:spPr bwMode="auto">
          <a:xfrm>
            <a:off x="4812160" y="3504904"/>
            <a:ext cx="7379840" cy="33530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me of Thrones fans freak out over cryptic 'Winter Is Coming' tweet |  Daily Mail Online">
            <a:extLst>
              <a:ext uri="{FF2B5EF4-FFF2-40B4-BE49-F238E27FC236}">
                <a16:creationId xmlns:a16="http://schemas.microsoft.com/office/drawing/2014/main" id="{E0A968C1-31F5-4A1A-8996-4180FEAF84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5" t="1" r="3046" b="-2"/>
          <a:stretch/>
        </p:blipFill>
        <p:spPr bwMode="auto">
          <a:xfrm>
            <a:off x="4654687" y="-50322"/>
            <a:ext cx="3915907" cy="335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91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0057-F5AA-48D0-837E-5A9B73F195B9}"/>
              </a:ext>
            </a:extLst>
          </p:cNvPr>
          <p:cNvSpPr>
            <a:spLocks noGrp="1"/>
          </p:cNvSpPr>
          <p:nvPr>
            <p:ph type="title"/>
          </p:nvPr>
        </p:nvSpPr>
        <p:spPr/>
        <p:txBody>
          <a:bodyPr/>
          <a:lstStyle/>
          <a:p>
            <a:r>
              <a:rPr lang="en-GB" dirty="0"/>
              <a:t>Work in the Media Industries</a:t>
            </a:r>
          </a:p>
        </p:txBody>
      </p:sp>
      <p:sp>
        <p:nvSpPr>
          <p:cNvPr id="3" name="Content Placeholder 2">
            <a:extLst>
              <a:ext uri="{FF2B5EF4-FFF2-40B4-BE49-F238E27FC236}">
                <a16:creationId xmlns:a16="http://schemas.microsoft.com/office/drawing/2014/main" id="{D54115EA-92A3-46B8-B280-48CE99606A8C}"/>
              </a:ext>
            </a:extLst>
          </p:cNvPr>
          <p:cNvSpPr>
            <a:spLocks noGrp="1"/>
          </p:cNvSpPr>
          <p:nvPr>
            <p:ph idx="1"/>
          </p:nvPr>
        </p:nvSpPr>
        <p:spPr>
          <a:xfrm>
            <a:off x="638001" y="2662102"/>
            <a:ext cx="4864331" cy="3261764"/>
          </a:xfrm>
        </p:spPr>
        <p:style>
          <a:lnRef idx="0">
            <a:schemeClr val="accent1"/>
          </a:lnRef>
          <a:fillRef idx="3">
            <a:schemeClr val="accent1"/>
          </a:fillRef>
          <a:effectRef idx="3">
            <a:schemeClr val="accent1"/>
          </a:effectRef>
          <a:fontRef idx="minor">
            <a:schemeClr val="lt1"/>
          </a:fontRef>
        </p:style>
        <p:txBody>
          <a:bodyPr anchor="ctr">
            <a:normAutofit/>
          </a:bodyPr>
          <a:lstStyle/>
          <a:p>
            <a:pPr defTabSz="457200">
              <a:spcBef>
                <a:spcPts val="1000"/>
              </a:spcBef>
              <a:buFont typeface="Arial" panose="020B0604020202020204" pitchFamily="34" charset="0"/>
              <a:buChar char="•"/>
            </a:pPr>
            <a:r>
              <a:rPr lang="en-GB" sz="3200" dirty="0">
                <a:solidFill>
                  <a:schemeClr val="tx1"/>
                </a:solidFill>
              </a:rPr>
              <a:t>Creative, offer flexibility and “freedom” </a:t>
            </a:r>
          </a:p>
          <a:p>
            <a:pPr defTabSz="457200">
              <a:spcBef>
                <a:spcPts val="1000"/>
              </a:spcBef>
              <a:buFont typeface="Arial" panose="020B0604020202020204" pitchFamily="34" charset="0"/>
              <a:buChar char="•"/>
            </a:pPr>
            <a:r>
              <a:rPr lang="en-GB" sz="3200" dirty="0">
                <a:solidFill>
                  <a:schemeClr val="tx1"/>
                </a:solidFill>
              </a:rPr>
              <a:t>Rewarding, self-expressive and self-actualising</a:t>
            </a:r>
          </a:p>
          <a:p>
            <a:pPr defTabSz="457200">
              <a:spcBef>
                <a:spcPts val="1000"/>
              </a:spcBef>
              <a:buFont typeface="Arial" panose="020B0604020202020204" pitchFamily="34" charset="0"/>
              <a:buChar char="•"/>
            </a:pPr>
            <a:r>
              <a:rPr lang="en-GB" sz="3200" dirty="0">
                <a:solidFill>
                  <a:schemeClr val="tx1"/>
                </a:solidFill>
              </a:rPr>
              <a:t>Culturally celebrated, inspirational  </a:t>
            </a:r>
            <a:endParaRPr lang="en-GB" sz="2400" dirty="0"/>
          </a:p>
        </p:txBody>
      </p:sp>
      <p:sp>
        <p:nvSpPr>
          <p:cNvPr id="5" name="TextBox 4">
            <a:extLst>
              <a:ext uri="{FF2B5EF4-FFF2-40B4-BE49-F238E27FC236}">
                <a16:creationId xmlns:a16="http://schemas.microsoft.com/office/drawing/2014/main" id="{F738557E-333A-4EA1-B757-6BE5B84654DD}"/>
              </a:ext>
            </a:extLst>
          </p:cNvPr>
          <p:cNvSpPr txBox="1"/>
          <p:nvPr/>
        </p:nvSpPr>
        <p:spPr>
          <a:xfrm>
            <a:off x="6298971" y="2697163"/>
            <a:ext cx="5255028" cy="3191643"/>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p>
            <a:pPr>
              <a:lnSpc>
                <a:spcPct val="90000"/>
              </a:lnSpc>
              <a:spcBef>
                <a:spcPts val="1000"/>
              </a:spcBef>
            </a:pPr>
            <a:r>
              <a:rPr lang="en-GB" sz="2800" dirty="0">
                <a:solidFill>
                  <a:schemeClr val="tx1"/>
                </a:solidFill>
              </a:rPr>
              <a:t>BUT ALSO:</a:t>
            </a:r>
          </a:p>
          <a:p>
            <a:pPr>
              <a:lnSpc>
                <a:spcPct val="90000"/>
              </a:lnSpc>
              <a:spcBef>
                <a:spcPts val="1000"/>
              </a:spcBef>
            </a:pPr>
            <a:r>
              <a:rPr lang="en-GB" sz="2800" dirty="0">
                <a:solidFill>
                  <a:schemeClr val="tx1"/>
                </a:solidFill>
              </a:rPr>
              <a:t>Precarious, hyperflexible, hypercompetitive </a:t>
            </a:r>
          </a:p>
          <a:p>
            <a:pPr>
              <a:lnSpc>
                <a:spcPct val="90000"/>
              </a:lnSpc>
              <a:spcBef>
                <a:spcPts val="1000"/>
              </a:spcBef>
            </a:pPr>
            <a:r>
              <a:rPr lang="en-GB" sz="2800" dirty="0">
                <a:solidFill>
                  <a:schemeClr val="tx1"/>
                </a:solidFill>
              </a:rPr>
              <a:t>Project-, network-, and reputation-based </a:t>
            </a:r>
          </a:p>
          <a:p>
            <a:pPr>
              <a:lnSpc>
                <a:spcPct val="90000"/>
              </a:lnSpc>
              <a:spcBef>
                <a:spcPts val="1000"/>
              </a:spcBef>
            </a:pPr>
            <a:r>
              <a:rPr lang="en-GB" sz="2800" dirty="0">
                <a:solidFill>
                  <a:schemeClr val="tx1"/>
                </a:solidFill>
              </a:rPr>
              <a:t>Hierarchical and structured (above/below the line)</a:t>
            </a:r>
            <a:endParaRPr lang="en-GB" dirty="0">
              <a:solidFill>
                <a:schemeClr val="tx1"/>
              </a:solidFill>
            </a:endParaRPr>
          </a:p>
        </p:txBody>
      </p:sp>
      <p:sp>
        <p:nvSpPr>
          <p:cNvPr id="6" name="TextBox 5">
            <a:extLst>
              <a:ext uri="{FF2B5EF4-FFF2-40B4-BE49-F238E27FC236}">
                <a16:creationId xmlns:a16="http://schemas.microsoft.com/office/drawing/2014/main" id="{ECA43DDD-4223-4B08-B282-61B6628D101E}"/>
              </a:ext>
            </a:extLst>
          </p:cNvPr>
          <p:cNvSpPr txBox="1"/>
          <p:nvPr/>
        </p:nvSpPr>
        <p:spPr>
          <a:xfrm>
            <a:off x="1126547" y="1755596"/>
            <a:ext cx="8751570" cy="461665"/>
          </a:xfrm>
          <a:prstGeom prst="rect">
            <a:avLst/>
          </a:prstGeom>
          <a:noFill/>
        </p:spPr>
        <p:txBody>
          <a:bodyPr wrap="square">
            <a:spAutoFit/>
          </a:bodyPr>
          <a:lstStyle/>
          <a:p>
            <a:r>
              <a:rPr lang="en-GB" sz="2400" b="1" u="sng" dirty="0"/>
              <a:t>https://uniofnottm.padlet.org/ajzlh1/pebp96fr2m7fc7b0</a:t>
            </a:r>
          </a:p>
        </p:txBody>
      </p:sp>
    </p:spTree>
    <p:extLst>
      <p:ext uri="{BB962C8B-B14F-4D97-AF65-F5344CB8AC3E}">
        <p14:creationId xmlns:p14="http://schemas.microsoft.com/office/powerpoint/2010/main" val="1922464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8881D3-D4EF-4B2C-9C13-620FDD383304}"/>
              </a:ext>
            </a:extLst>
          </p:cNvPr>
          <p:cNvSpPr>
            <a:spLocks noGrp="1"/>
          </p:cNvSpPr>
          <p:nvPr>
            <p:ph type="title"/>
          </p:nvPr>
        </p:nvSpPr>
        <p:spPr>
          <a:xfrm>
            <a:off x="5181601" y="634946"/>
            <a:ext cx="6368142" cy="1450757"/>
          </a:xfrm>
        </p:spPr>
        <p:txBody>
          <a:bodyPr>
            <a:normAutofit/>
          </a:bodyPr>
          <a:lstStyle/>
          <a:p>
            <a:r>
              <a:rPr lang="en-GB" dirty="0"/>
              <a:t>Caldwell: Industrial reflexivity</a:t>
            </a:r>
          </a:p>
        </p:txBody>
      </p:sp>
      <p:pic>
        <p:nvPicPr>
          <p:cNvPr id="4098" name="Picture 2" descr="Production Culture: Industrial Reflexivity and Critical ...">
            <a:extLst>
              <a:ext uri="{FF2B5EF4-FFF2-40B4-BE49-F238E27FC236}">
                <a16:creationId xmlns:a16="http://schemas.microsoft.com/office/drawing/2014/main" id="{179F3FBF-1F2E-45DE-AFAF-D27CE473F5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257"/>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3D625A-85C5-439E-8DF1-E4DCEEB41C10}"/>
              </a:ext>
            </a:extLst>
          </p:cNvPr>
          <p:cNvSpPr>
            <a:spLocks noGrp="1"/>
          </p:cNvSpPr>
          <p:nvPr>
            <p:ph idx="1"/>
          </p:nvPr>
        </p:nvSpPr>
        <p:spPr>
          <a:xfrm>
            <a:off x="5181601" y="2198913"/>
            <a:ext cx="6368142" cy="4297129"/>
          </a:xfrm>
        </p:spPr>
        <p:txBody>
          <a:bodyPr>
            <a:normAutofit fontScale="85000" lnSpcReduction="20000"/>
          </a:bodyPr>
          <a:lstStyle/>
          <a:p>
            <a:pPr marL="0" indent="0">
              <a:buNone/>
            </a:pPr>
            <a:endParaRPr lang="en-GB" sz="3000" dirty="0"/>
          </a:p>
          <a:p>
            <a:pPr marL="0" indent="0">
              <a:buNone/>
            </a:pPr>
            <a:r>
              <a:rPr lang="en-GB" sz="3000" dirty="0"/>
              <a:t>“Film and television, in other words, do not simply produce mass or popular culture […] but rather film/tv production communities themselves are cultural expressions and entities involving all of the symbolic processes and collective practices that other cultures use: to gain and reinforce identity, to forge consensus and order, to perpetuate themselves and their interests, and to interpret the media as audience members.”</a:t>
            </a:r>
          </a:p>
          <a:p>
            <a:pPr marL="0" indent="0">
              <a:buNone/>
            </a:pPr>
            <a:r>
              <a:rPr lang="en-GB" sz="2400" dirty="0">
                <a:effectLst/>
                <a:latin typeface="Calibri" panose="020F0502020204030204" pitchFamily="34" charset="0"/>
                <a:ea typeface="DengXian" panose="02010600030101010101" pitchFamily="2" charset="-122"/>
                <a:cs typeface="Arial" panose="020B0604020202020204" pitchFamily="34" charset="0"/>
              </a:rPr>
              <a:t>Caldwell, John T. (2008). “Introduction: Industrial reflexivity and common sense”, p. 8</a:t>
            </a:r>
          </a:p>
        </p:txBody>
      </p:sp>
    </p:spTree>
    <p:extLst>
      <p:ext uri="{BB962C8B-B14F-4D97-AF65-F5344CB8AC3E}">
        <p14:creationId xmlns:p14="http://schemas.microsoft.com/office/powerpoint/2010/main" val="887310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6953A92B-1F33-4235-BB36-0EA195E9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3FA49F11-60E5-4C96-8909-026C86B4F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 name="Straight Connector 80">
            <a:extLst>
              <a:ext uri="{FF2B5EF4-FFF2-40B4-BE49-F238E27FC236}">
                <a16:creationId xmlns:a16="http://schemas.microsoft.com/office/drawing/2014/main" id="{4B58670E-10F5-482E-9198-9852444E99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3" name="Rectangle 82">
            <a:extLst>
              <a:ext uri="{FF2B5EF4-FFF2-40B4-BE49-F238E27FC236}">
                <a16:creationId xmlns:a16="http://schemas.microsoft.com/office/drawing/2014/main" id="{8EB0C817-6AD3-4367-9F4A-35114B536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50BC716-CAFE-41D8-8B8A-69A8826CE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7644578-5410-439D-8FB5-195A2574651B}"/>
              </a:ext>
            </a:extLst>
          </p:cNvPr>
          <p:cNvSpPr>
            <a:spLocks noGrp="1"/>
          </p:cNvSpPr>
          <p:nvPr>
            <p:ph type="title"/>
          </p:nvPr>
        </p:nvSpPr>
        <p:spPr>
          <a:xfrm>
            <a:off x="455597" y="5393722"/>
            <a:ext cx="10058400" cy="822960"/>
          </a:xfrm>
        </p:spPr>
        <p:txBody>
          <a:bodyPr vert="horz" lIns="91440" tIns="45720" rIns="91440" bIns="45720" rtlCol="0" anchor="b">
            <a:normAutofit/>
          </a:bodyPr>
          <a:lstStyle/>
          <a:p>
            <a:r>
              <a:rPr lang="en-US" dirty="0">
                <a:solidFill>
                  <a:srgbClr val="FFFFFF"/>
                </a:solidFill>
              </a:rPr>
              <a:t>Deep texts of industry</a:t>
            </a:r>
          </a:p>
        </p:txBody>
      </p:sp>
      <p:pic>
        <p:nvPicPr>
          <p:cNvPr id="5128" name="Picture 8" descr="NOVOCOMEDY @ Booth P-7.F.71 MIPTV 2020 - Novocomedy">
            <a:extLst>
              <a:ext uri="{FF2B5EF4-FFF2-40B4-BE49-F238E27FC236}">
                <a16:creationId xmlns:a16="http://schemas.microsoft.com/office/drawing/2014/main" id="{91A1EB05-9FEE-40EA-BDC6-AEE8FC5F8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69" r="21120"/>
          <a:stretch/>
        </p:blipFill>
        <p:spPr bwMode="auto">
          <a:xfrm>
            <a:off x="20" y="10"/>
            <a:ext cx="3954681" cy="47447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nternal communication disney employee handbook">
            <a:extLst>
              <a:ext uri="{FF2B5EF4-FFF2-40B4-BE49-F238E27FC236}">
                <a16:creationId xmlns:a16="http://schemas.microsoft.com/office/drawing/2014/main" id="{69D18866-1DC3-461B-9B2E-3CE8C1F1C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 t="-40" r="37513" b="40"/>
          <a:stretch/>
        </p:blipFill>
        <p:spPr bwMode="auto">
          <a:xfrm>
            <a:off x="4115568" y="-509"/>
            <a:ext cx="3956242" cy="47562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BC Audience Research Viewing Panel Report, Week 42, 1979.">
            <a:extLst>
              <a:ext uri="{FF2B5EF4-FFF2-40B4-BE49-F238E27FC236}">
                <a16:creationId xmlns:a16="http://schemas.microsoft.com/office/drawing/2014/main" id="{D8242C67-6BE5-41C4-8A3D-13F53842E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81" r="29828" b="-1"/>
          <a:stretch/>
        </p:blipFill>
        <p:spPr bwMode="auto">
          <a:xfrm>
            <a:off x="8234218" y="1965"/>
            <a:ext cx="3957782" cy="474778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4DAC3D69-8B6B-41DA-B493-3AB50D0D6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33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126"/>
                                        </p:tgtEl>
                                        <p:attrNameLst>
                                          <p:attrName>style.visibility</p:attrName>
                                        </p:attrNameLst>
                                      </p:cBhvr>
                                      <p:to>
                                        <p:strVal val="visible"/>
                                      </p:to>
                                    </p:set>
                                    <p:animEffect transition="in" filter="fade">
                                      <p:cBhvr>
                                        <p:cTn id="7" dur="700"/>
                                        <p:tgtEl>
                                          <p:spTgt spid="5126"/>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122"/>
                                        </p:tgtEl>
                                        <p:attrNameLst>
                                          <p:attrName>style.visibility</p:attrName>
                                        </p:attrNameLst>
                                      </p:cBhvr>
                                      <p:to>
                                        <p:strVal val="visible"/>
                                      </p:to>
                                    </p:set>
                                    <p:animEffect transition="in" filter="fade">
                                      <p:cBhvr>
                                        <p:cTn id="10" dur="700"/>
                                        <p:tgtEl>
                                          <p:spTgt spid="512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5128"/>
                                        </p:tgtEl>
                                        <p:attrNameLst>
                                          <p:attrName>style.visibility</p:attrName>
                                        </p:attrNameLst>
                                      </p:cBhvr>
                                      <p:to>
                                        <p:strVal val="visible"/>
                                      </p:to>
                                    </p:set>
                                    <p:animEffect transition="in" filter="fade">
                                      <p:cBhvr>
                                        <p:cTn id="13" dur="700"/>
                                        <p:tgtEl>
                                          <p:spTgt spid="5128"/>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A1C6406-8520-4CCB-B38F-6D4DAC19E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2893A1F-D5D8-4034-A28F-4D8F18C46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78709DB-E23F-4917-B4A1-2C724C3FB1FA}"/>
              </a:ext>
            </a:extLst>
          </p:cNvPr>
          <p:cNvSpPr>
            <a:spLocks noGrp="1"/>
          </p:cNvSpPr>
          <p:nvPr>
            <p:ph idx="1"/>
          </p:nvPr>
        </p:nvSpPr>
        <p:spPr>
          <a:xfrm>
            <a:off x="427402" y="1004047"/>
            <a:ext cx="3735500" cy="5254214"/>
          </a:xfrm>
        </p:spPr>
        <p:txBody>
          <a:bodyPr>
            <a:normAutofit fontScale="92500" lnSpcReduction="20000"/>
          </a:bodyPr>
          <a:lstStyle/>
          <a:p>
            <a:r>
              <a:rPr lang="en-GB" sz="2400" dirty="0">
                <a:solidFill>
                  <a:srgbClr val="FFFFFF"/>
                </a:solidFill>
              </a:rPr>
              <a:t>“Film and television today reflect obsessively back upon themselves and invest considerable energy in over-producing and distributing this industrial self-analysis to the public. Once considered secondary or backstory phenomena, industry self-analysis and self-representation now serve as primary on-screen entertainment forms across a vast multimedia landscape.” </a:t>
            </a:r>
          </a:p>
          <a:p>
            <a:r>
              <a:rPr lang="en-GB" sz="2400" dirty="0">
                <a:solidFill>
                  <a:srgbClr val="FFFFFF"/>
                </a:solidFill>
              </a:rPr>
              <a:t>	 Caldwell, </a:t>
            </a:r>
            <a:r>
              <a:rPr lang="en-GB" sz="2400" i="1" dirty="0">
                <a:solidFill>
                  <a:srgbClr val="FFFFFF"/>
                </a:solidFill>
              </a:rPr>
              <a:t>Production 	Cultures, </a:t>
            </a:r>
            <a:r>
              <a:rPr lang="en-GB" sz="2400" dirty="0">
                <a:solidFill>
                  <a:srgbClr val="FFFFFF"/>
                </a:solidFill>
              </a:rPr>
              <a:t>P1</a:t>
            </a:r>
          </a:p>
          <a:p>
            <a:endParaRPr lang="en-GB" sz="2200" dirty="0">
              <a:solidFill>
                <a:srgbClr val="FFFFFF"/>
              </a:solidFill>
            </a:endParaRPr>
          </a:p>
          <a:p>
            <a:r>
              <a:rPr lang="en-GB" sz="2200" u="sng" dirty="0">
                <a:solidFill>
                  <a:srgbClr val="FFFFFF"/>
                </a:solidFill>
              </a:rPr>
              <a:t>https://www.youtube.com/watch?v=cF8gd6UICx4</a:t>
            </a:r>
          </a:p>
        </p:txBody>
      </p:sp>
      <p:sp>
        <p:nvSpPr>
          <p:cNvPr id="79" name="Rectangle 78">
            <a:extLst>
              <a:ext uri="{FF2B5EF4-FFF2-40B4-BE49-F238E27FC236}">
                <a16:creationId xmlns:a16="http://schemas.microsoft.com/office/drawing/2014/main" id="{A108754F-0BAB-43E5-8CCC-828C2FC9B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148" name="Picture 4" descr="The Making of Star Wars: The Definitive Story Behind the Original Film:  Amazon.co.uk: Jonathan W. Rinzler, Jackson, Peter: 9781781311905: Books">
            <a:extLst>
              <a:ext uri="{FF2B5EF4-FFF2-40B4-BE49-F238E27FC236}">
                <a16:creationId xmlns:a16="http://schemas.microsoft.com/office/drawing/2014/main" id="{75090D27-8BFD-45F8-8F82-FE3043EEC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5" b="-3"/>
          <a:stretch/>
        </p:blipFill>
        <p:spPr bwMode="auto">
          <a:xfrm>
            <a:off x="4812161" y="-2655"/>
            <a:ext cx="3606643" cy="3358597"/>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6FBFE7E1-0D9B-4B97-B754-C68544879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descr="30 Rock - watch tv show streaming online">
            <a:extLst>
              <a:ext uri="{FF2B5EF4-FFF2-40B4-BE49-F238E27FC236}">
                <a16:creationId xmlns:a16="http://schemas.microsoft.com/office/drawing/2014/main" id="{4B027E09-C316-43D1-AFB7-6CAD7D31AF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18" b="26309"/>
          <a:stretch/>
        </p:blipFill>
        <p:spPr bwMode="auto">
          <a:xfrm>
            <a:off x="8576279" y="10"/>
            <a:ext cx="3610035" cy="335593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aking The Irishman Featurette Free to Watch on YouTube – /Film">
            <a:extLst>
              <a:ext uri="{FF2B5EF4-FFF2-40B4-BE49-F238E27FC236}">
                <a16:creationId xmlns:a16="http://schemas.microsoft.com/office/drawing/2014/main" id="{22777B17-B1E8-422A-93A7-3D3BE8BE65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671" r="2" b="2"/>
          <a:stretch/>
        </p:blipFill>
        <p:spPr bwMode="auto">
          <a:xfrm>
            <a:off x="4812160" y="3504904"/>
            <a:ext cx="7379840" cy="335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36997"/>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2576</TotalTime>
  <Words>2323</Words>
  <Application>Microsoft Office PowerPoint</Application>
  <PresentationFormat>Widescreen</PresentationFormat>
  <Paragraphs>117</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ReithSans</vt:lpstr>
      <vt:lpstr>Arial</vt:lpstr>
      <vt:lpstr>Calibri</vt:lpstr>
      <vt:lpstr>Calibri Light</vt:lpstr>
      <vt:lpstr>Corbel</vt:lpstr>
      <vt:lpstr>Wingdings</vt:lpstr>
      <vt:lpstr>Retrospect</vt:lpstr>
      <vt:lpstr>Production culture(s) and industry studies</vt:lpstr>
      <vt:lpstr>What are the Media Industries?</vt:lpstr>
      <vt:lpstr>The Media Industries Today </vt:lpstr>
      <vt:lpstr>The Media Industries Today </vt:lpstr>
      <vt:lpstr>The Media Industries Today </vt:lpstr>
      <vt:lpstr>Work in the Media Industries</vt:lpstr>
      <vt:lpstr>Caldwell: Industrial reflexivity</vt:lpstr>
      <vt:lpstr>Deep texts of industry</vt:lpstr>
      <vt:lpstr>PowerPoint Presentation</vt:lpstr>
      <vt:lpstr>Industrial narratives:  Marvel’s “cinematic destiny”</vt:lpstr>
      <vt:lpstr>Industrial narratives:  Marvel’s “cinematic destiny”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Leora Hadas</dc:creator>
  <cp:lastModifiedBy>Leora Hadas</cp:lastModifiedBy>
  <cp:revision>112</cp:revision>
  <dcterms:created xsi:type="dcterms:W3CDTF">2021-03-26T12:32:39Z</dcterms:created>
  <dcterms:modified xsi:type="dcterms:W3CDTF">2021-05-11T07:43:19Z</dcterms:modified>
</cp:coreProperties>
</file>