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56" r:id="rId2"/>
    <p:sldId id="260" r:id="rId3"/>
    <p:sldId id="290" r:id="rId4"/>
    <p:sldId id="308" r:id="rId5"/>
    <p:sldId id="271" r:id="rId6"/>
    <p:sldId id="272" r:id="rId7"/>
    <p:sldId id="311" r:id="rId8"/>
    <p:sldId id="309" r:id="rId9"/>
    <p:sldId id="306" r:id="rId10"/>
    <p:sldId id="312" r:id="rId11"/>
    <p:sldId id="307" r:id="rId12"/>
    <p:sldId id="259" r:id="rId13"/>
    <p:sldId id="31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490" autoAdjust="0"/>
  </p:normalViewPr>
  <p:slideViewPr>
    <p:cSldViewPr snapToGrid="0">
      <p:cViewPr varScale="1">
        <p:scale>
          <a:sx n="44" d="100"/>
          <a:sy n="44" d="100"/>
        </p:scale>
        <p:origin x="17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B7BEA-6C1F-4D24-A5F7-42A8E995E2B8}"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5521A-7480-428D-99BD-3EEA7F0EC99F}" type="slidenum">
              <a:rPr lang="en-GB" smtClean="0"/>
              <a:t>‹#›</a:t>
            </a:fld>
            <a:endParaRPr lang="en-GB"/>
          </a:p>
        </p:txBody>
      </p:sp>
    </p:spTree>
    <p:extLst>
      <p:ext uri="{BB962C8B-B14F-4D97-AF65-F5344CB8AC3E}">
        <p14:creationId xmlns:p14="http://schemas.microsoft.com/office/powerpoint/2010/main" val="399279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discussion in last session focused on film, and was defined both by historical structural considerations of the film industry, and by the cultural context of films as “art”. The question of what medium “counts” as art is a complicated one: as we’ve noted, cultural status and the recognition of author figures were inextricably linked for film. Television meanwhile had a very different journey to this status, and a very different relationship with authorship, stemming again from industrial conditions – structural, financial, and as we’ll see, technological. So today is the story of US television through the lens of authorship and cultural status. </a:t>
            </a:r>
          </a:p>
        </p:txBody>
      </p:sp>
      <p:sp>
        <p:nvSpPr>
          <p:cNvPr id="4" name="Slide Number Placeholder 3"/>
          <p:cNvSpPr>
            <a:spLocks noGrp="1"/>
          </p:cNvSpPr>
          <p:nvPr>
            <p:ph type="sldNum" sz="quarter" idx="5"/>
          </p:nvPr>
        </p:nvSpPr>
        <p:spPr/>
        <p:txBody>
          <a:bodyPr/>
          <a:lstStyle/>
          <a:p>
            <a:fld id="{4CA5521A-7480-428D-99BD-3EEA7F0EC99F}" type="slidenum">
              <a:rPr lang="en-GB" smtClean="0"/>
              <a:t>1</a:t>
            </a:fld>
            <a:endParaRPr lang="en-GB"/>
          </a:p>
        </p:txBody>
      </p:sp>
    </p:spTree>
    <p:extLst>
      <p:ext uri="{BB962C8B-B14F-4D97-AF65-F5344CB8AC3E}">
        <p14:creationId xmlns:p14="http://schemas.microsoft.com/office/powerpoint/2010/main" val="336157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Two notable examples here: Chris Carter and Joss </a:t>
            </a:r>
            <a:r>
              <a:rPr lang="en-GB" dirty="0" err="1"/>
              <a:t>Whedon</a:t>
            </a:r>
            <a:r>
              <a:rPr lang="en-GB" dirty="0"/>
              <a:t>. Early adopters of online technology, closely engaged with fandom to degree of weaponizing it, and associated with elevation of telefantasy with Emmy nominations. Also strongly associated with Fox network and its bid for distinction in late 1990s. </a:t>
            </a:r>
            <a:endParaRPr lang="en-GB" u="none" dirty="0"/>
          </a:p>
        </p:txBody>
      </p:sp>
      <p:sp>
        <p:nvSpPr>
          <p:cNvPr id="4" name="Slide Number Placeholder 3"/>
          <p:cNvSpPr>
            <a:spLocks noGrp="1"/>
          </p:cNvSpPr>
          <p:nvPr>
            <p:ph type="sldNum" sz="quarter" idx="5"/>
          </p:nvPr>
        </p:nvSpPr>
        <p:spPr/>
        <p:txBody>
          <a:bodyPr/>
          <a:lstStyle/>
          <a:p>
            <a:fld id="{4CA5521A-7480-428D-99BD-3EEA7F0EC99F}" type="slidenum">
              <a:rPr lang="en-GB" smtClean="0"/>
              <a:t>10</a:t>
            </a:fld>
            <a:endParaRPr lang="en-GB"/>
          </a:p>
        </p:txBody>
      </p:sp>
    </p:spTree>
    <p:extLst>
      <p:ext uri="{BB962C8B-B14F-4D97-AF65-F5344CB8AC3E}">
        <p14:creationId xmlns:p14="http://schemas.microsoft.com/office/powerpoint/2010/main" val="354955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Circa the turn of the millennium, a key moment: HBO begin branding itself as “Not TV”.</a:t>
            </a:r>
          </a:p>
          <a:p>
            <a:endParaRPr lang="en-GB" dirty="0"/>
          </a:p>
          <a:p>
            <a:r>
              <a:rPr lang="en-GB" dirty="0"/>
              <a:t>Importantly, this isn’t about a change in behind the scenes practices. As we’ve seen, the </a:t>
            </a:r>
            <a:r>
              <a:rPr lang="en-GB" u="sng" dirty="0"/>
              <a:t>work</a:t>
            </a:r>
            <a:r>
              <a:rPr lang="en-GB" u="none" dirty="0"/>
              <a:t> of the showrunner as such was recognized by Newcombe and Alley in the writer-producer all the way back in 1983.</a:t>
            </a:r>
          </a:p>
          <a:p>
            <a:r>
              <a:rPr lang="en-GB" u="none" dirty="0"/>
              <a:t>What has changed is the </a:t>
            </a:r>
            <a:r>
              <a:rPr lang="en-GB" u="sng" dirty="0"/>
              <a:t>narrative</a:t>
            </a:r>
            <a:r>
              <a:rPr lang="en-GB" i="0" u="none" dirty="0"/>
              <a:t> of TV authorship. The showrunner as a </a:t>
            </a:r>
            <a:r>
              <a:rPr lang="en-GB" i="0" u="sng" dirty="0"/>
              <a:t>publicly recognized</a:t>
            </a:r>
            <a:r>
              <a:rPr lang="en-GB" i="0" u="none" dirty="0"/>
              <a:t> and </a:t>
            </a:r>
            <a:r>
              <a:rPr lang="en-GB" i="0" u="sng" dirty="0"/>
              <a:t>promotionally useful</a:t>
            </a:r>
            <a:r>
              <a:rPr lang="en-GB" i="0" u="none" dirty="0"/>
              <a:t> author, part of whose job is to be a public face for the show. </a:t>
            </a:r>
          </a:p>
          <a:p>
            <a:r>
              <a:rPr lang="en-GB" i="0" u="none" dirty="0"/>
              <a:t>This is about the showrunner as </a:t>
            </a:r>
            <a:r>
              <a:rPr lang="en-GB" i="0" u="sng" dirty="0"/>
              <a:t>changing TV’s cultural status</a:t>
            </a:r>
            <a:r>
              <a:rPr lang="en-GB" i="0" u="none" dirty="0"/>
              <a:t> – at least for some kinds of television! </a:t>
            </a:r>
            <a:endParaRPr lang="en-GB" u="sng" dirty="0"/>
          </a:p>
          <a:p>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11</a:t>
            </a:fld>
            <a:endParaRPr lang="en-GB"/>
          </a:p>
        </p:txBody>
      </p:sp>
    </p:spTree>
    <p:extLst>
      <p:ext uri="{BB962C8B-B14F-4D97-AF65-F5344CB8AC3E}">
        <p14:creationId xmlns:p14="http://schemas.microsoft.com/office/powerpoint/2010/main" val="236191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understanding of showrunner as TV auteur, “golden age” and “prestige” narratives . </a:t>
            </a:r>
          </a:p>
          <a:p>
            <a:r>
              <a:rPr lang="en-GB" dirty="0"/>
              <a:t>Case study: Cultural perception of TV and the showrunner as auteur, circa </a:t>
            </a:r>
            <a:r>
              <a:rPr lang="en-GB" i="1" dirty="0"/>
              <a:t>Difficult Men </a:t>
            </a:r>
            <a:r>
              <a:rPr lang="en-GB" dirty="0"/>
              <a:t>(2012)</a:t>
            </a:r>
          </a:p>
          <a:p>
            <a:pPr lvl="1"/>
            <a:r>
              <a:rPr lang="en-GB" dirty="0"/>
              <a:t>See how “difficult men” evokes narratives we’ve criticised in the first session? </a:t>
            </a:r>
          </a:p>
          <a:p>
            <a:endParaRPr lang="en-GB" dirty="0"/>
          </a:p>
          <a:p>
            <a:r>
              <a:rPr lang="en-GB" dirty="0"/>
              <a:t>Regardless of truth behind such narratives, this has real implications for the kind of skills and work required from showrunners and TV writers.</a:t>
            </a:r>
          </a:p>
          <a:p>
            <a:endParaRPr lang="en-GB" dirty="0"/>
          </a:p>
          <a:p>
            <a:pPr marL="171450" indent="-171450">
              <a:buFont typeface="Arial" panose="020B0604020202020204" pitchFamily="34" charset="0"/>
              <a:buChar char="•"/>
            </a:pPr>
            <a:r>
              <a:rPr lang="en-GB" dirty="0"/>
              <a:t>Calls for different skills: combination of creative and management skills, ability to run a writers’ room is very different from being a writer, understanding of all aspects of production, also to be able to navigate between show and network, create a unified tone and brand, and this applies not only to show you have created yourself: today many shows have showrunners for hire.</a:t>
            </a:r>
          </a:p>
          <a:p>
            <a:pPr marL="171450" indent="-171450">
              <a:buFont typeface="Arial" panose="020B0604020202020204" pitchFamily="34" charset="0"/>
              <a:buChar char="•"/>
            </a:pPr>
            <a:r>
              <a:rPr lang="en-GB" dirty="0"/>
              <a:t>Showrunner is the face of a television show: this also means promotional work opposite the audience, something mostly unheard of until very recently. Social media, conventions, press interviews, variety of </a:t>
            </a:r>
            <a:r>
              <a:rPr lang="en-GB" dirty="0" err="1"/>
              <a:t>paratexts</a:t>
            </a:r>
            <a:r>
              <a:rPr lang="en-GB" dirty="0"/>
              <a:t> including podcasts, after-show specials. All of these are labour, and they are labour again requiring a skillset. Insert quote on Ryan Murphy here.</a:t>
            </a:r>
          </a:p>
          <a:p>
            <a:pPr marL="628650" lvl="1" indent="-171450">
              <a:buFont typeface="Arial" panose="020B0604020202020204" pitchFamily="34" charset="0"/>
              <a:buChar char="•"/>
            </a:pPr>
            <a:r>
              <a:rPr lang="en-GB" dirty="0"/>
              <a:t>This is not a showrunner only problem, but something that all television writers are having to contend with to a degree as the work of television writing is considerably less anonymous. A degree of online presence and availability from the entire creative team is common and expected. This turns social media literacy into an important skill in the industry.</a:t>
            </a:r>
          </a:p>
          <a:p>
            <a:pPr marL="171450" lvl="0" indent="-171450">
              <a:buFont typeface="Arial" panose="020B0604020202020204" pitchFamily="34" charset="0"/>
              <a:buChar char="•"/>
            </a:pPr>
            <a:r>
              <a:rPr lang="en-GB" dirty="0"/>
              <a:t>Notably, </a:t>
            </a:r>
            <a:r>
              <a:rPr lang="en-GB" i="1" dirty="0"/>
              <a:t>none of this changes the essential nature of writing work as work for hire</a:t>
            </a:r>
            <a:r>
              <a:rPr lang="en-GB" i="0" dirty="0"/>
              <a:t>. Even the most celebrated showrunner does not own their work.</a:t>
            </a:r>
            <a:endParaRPr lang="en-GB" dirty="0"/>
          </a:p>
        </p:txBody>
      </p:sp>
      <p:sp>
        <p:nvSpPr>
          <p:cNvPr id="4" name="Slide Number Placeholder 3"/>
          <p:cNvSpPr>
            <a:spLocks noGrp="1"/>
          </p:cNvSpPr>
          <p:nvPr>
            <p:ph type="sldNum" sz="quarter" idx="5"/>
          </p:nvPr>
        </p:nvSpPr>
        <p:spPr/>
        <p:txBody>
          <a:bodyPr/>
          <a:lstStyle/>
          <a:p>
            <a:fld id="{28062F2C-0F6D-4F51-8092-F9869774F2DB}" type="slidenum">
              <a:rPr lang="en-GB" smtClean="0"/>
              <a:t>12</a:t>
            </a:fld>
            <a:endParaRPr lang="en-GB"/>
          </a:p>
        </p:txBody>
      </p:sp>
    </p:spTree>
    <p:extLst>
      <p:ext uri="{BB962C8B-B14F-4D97-AF65-F5344CB8AC3E}">
        <p14:creationId xmlns:p14="http://schemas.microsoft.com/office/powerpoint/2010/main" val="421078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this a good exercise or do I want to get them to analyse 50 Power Showrunners lists for tropes: What are the language and narrative tropes used to describe the showrunner as auteur? Think of key terms (“genius”), metaphors (“captain”), what is told about their biographical details or their ways of working. </a:t>
            </a:r>
          </a:p>
          <a:p>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13</a:t>
            </a:fld>
            <a:endParaRPr lang="en-GB"/>
          </a:p>
        </p:txBody>
      </p:sp>
    </p:spTree>
    <p:extLst>
      <p:ext uri="{BB962C8B-B14F-4D97-AF65-F5344CB8AC3E}">
        <p14:creationId xmlns:p14="http://schemas.microsoft.com/office/powerpoint/2010/main" val="400718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going to sound prehistoric, but once upon a time there were only three TV channels, and they were all for free</a:t>
            </a:r>
          </a:p>
          <a:p>
            <a:r>
              <a:rPr lang="en-GB" dirty="0"/>
              <a:t>.</a:t>
            </a:r>
          </a:p>
        </p:txBody>
      </p:sp>
      <p:sp>
        <p:nvSpPr>
          <p:cNvPr id="4" name="Slide Number Placeholder 3"/>
          <p:cNvSpPr>
            <a:spLocks noGrp="1"/>
          </p:cNvSpPr>
          <p:nvPr>
            <p:ph type="sldNum" sz="quarter" idx="5"/>
          </p:nvPr>
        </p:nvSpPr>
        <p:spPr/>
        <p:txBody>
          <a:bodyPr/>
          <a:lstStyle/>
          <a:p>
            <a:fld id="{4CA5521A-7480-428D-99BD-3EEA7F0EC99F}" type="slidenum">
              <a:rPr lang="en-GB" smtClean="0"/>
              <a:t>2</a:t>
            </a:fld>
            <a:endParaRPr lang="en-GB"/>
          </a:p>
        </p:txBody>
      </p:sp>
    </p:spTree>
    <p:extLst>
      <p:ext uri="{BB962C8B-B14F-4D97-AF65-F5344CB8AC3E}">
        <p14:creationId xmlns:p14="http://schemas.microsoft.com/office/powerpoint/2010/main" val="221036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Hence, while cinema could be art, TV suffered from extremely low cultural status.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isn’t a set in stone fact of the medium. Early </a:t>
            </a:r>
            <a:r>
              <a:rPr lang="en-GB" dirty="0" err="1"/>
              <a:t>early</a:t>
            </a:r>
            <a:r>
              <a:rPr lang="en-GB" dirty="0"/>
              <a:t> TV, when it was recorded live, was perceived as “broadcast theatre” and enjoyed the clout of this association with a respectable art form. Corporations sponsored shows to show that they were patronizing the arts. But by the 60s, recorded TV was the absolute </a:t>
            </a:r>
            <a:r>
              <a:rPr lang="en-GB" dirty="0" err="1"/>
              <a:t>massest</a:t>
            </a:r>
            <a:r>
              <a:rPr lang="en-GB" dirty="0"/>
              <a:t> of media. It was in every home, and its place in the home associated it with the domestic and feminine, exacerbated by its reliance on advertisers of consumer goods.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distinction here between forms of value judgement. There is little question that 60s TV was </a:t>
            </a:r>
            <a:r>
              <a:rPr lang="en-GB" u="sng" dirty="0"/>
              <a:t>bad</a:t>
            </a:r>
            <a:r>
              <a:rPr lang="en-GB" u="none" dirty="0"/>
              <a:t>: deliberately creatively limited and lazy due to its economic structures. But its low cultural status extended much beyond that.</a:t>
            </a:r>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3</a:t>
            </a:fld>
            <a:endParaRPr lang="en-GB"/>
          </a:p>
        </p:txBody>
      </p:sp>
    </p:spTree>
    <p:extLst>
      <p:ext uri="{BB962C8B-B14F-4D97-AF65-F5344CB8AC3E}">
        <p14:creationId xmlns:p14="http://schemas.microsoft.com/office/powerpoint/2010/main" val="79850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Loss of author figures was a part of that. Writers of early, live-recorded screenplays were recognized as serious artists. Rod </a:t>
            </a:r>
            <a:r>
              <a:rPr lang="en-GB" dirty="0" err="1"/>
              <a:t>Serling’s</a:t>
            </a:r>
            <a:r>
              <a:rPr lang="en-GB" dirty="0"/>
              <a:t> script for “Requiem for a Heavyweight”, 1956, won a Peabody Award. </a:t>
            </a:r>
          </a:p>
          <a:p>
            <a:endParaRPr lang="en-GB" dirty="0"/>
          </a:p>
          <a:p>
            <a:r>
              <a:rPr lang="en-GB" dirty="0"/>
              <a:t>However in the 60s, on top of everything else, recorded TV ran into a problem – a problem that was cinema’s fault, actually. Its screens were tiny, and its visual qualities poor. There wasn’t much </a:t>
            </a:r>
            <a:r>
              <a:rPr lang="en-GB" u="sng" dirty="0"/>
              <a:t>directing</a:t>
            </a:r>
            <a:r>
              <a:rPr lang="en-GB" u="none" dirty="0"/>
              <a:t> happening on it. And as the director was being recognized as an auteur in cinema, this was not a possibly for television: thus a powerful dichotomy between “silver screen” and “boob tube”. </a:t>
            </a:r>
          </a:p>
          <a:p>
            <a:endParaRPr lang="en-GB" u="none" dirty="0"/>
          </a:p>
          <a:p>
            <a:r>
              <a:rPr lang="en-GB" u="none" dirty="0"/>
              <a:t>A couple of </a:t>
            </a:r>
            <a:r>
              <a:rPr lang="en-GB" u="sng" dirty="0"/>
              <a:t>writer-producers</a:t>
            </a:r>
            <a:r>
              <a:rPr lang="en-GB" u="none" dirty="0"/>
              <a:t> stood out from among the general invisibility of TV creators at the time, and are worth noting for the model they created: Rod Serling and Gene Roddenberry. Roddenberry especially is noteworthy for the tropes he employed in establishing his image: visionary, against the network, close association with fans. He was TV’s first “cult author”. </a:t>
            </a:r>
          </a:p>
        </p:txBody>
      </p:sp>
      <p:sp>
        <p:nvSpPr>
          <p:cNvPr id="4" name="Slide Number Placeholder 3"/>
          <p:cNvSpPr>
            <a:spLocks noGrp="1"/>
          </p:cNvSpPr>
          <p:nvPr>
            <p:ph type="sldNum" sz="quarter" idx="5"/>
          </p:nvPr>
        </p:nvSpPr>
        <p:spPr/>
        <p:txBody>
          <a:bodyPr/>
          <a:lstStyle/>
          <a:p>
            <a:fld id="{4CA5521A-7480-428D-99BD-3EEA7F0EC99F}" type="slidenum">
              <a:rPr lang="en-GB" smtClean="0"/>
              <a:t>4</a:t>
            </a:fld>
            <a:endParaRPr lang="en-GB"/>
          </a:p>
        </p:txBody>
      </p:sp>
    </p:spTree>
    <p:extLst>
      <p:ext uri="{BB962C8B-B14F-4D97-AF65-F5344CB8AC3E}">
        <p14:creationId xmlns:p14="http://schemas.microsoft.com/office/powerpoint/2010/main" val="390219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in the 1970s, things started to change, though not necessarily for the reasons you might think.</a:t>
            </a:r>
          </a:p>
          <a:p>
            <a:endParaRPr lang="en-GB" dirty="0"/>
          </a:p>
          <a:p>
            <a:r>
              <a:rPr lang="en-GB" dirty="0"/>
              <a:t>We can essentially trace the change to factors that changed </a:t>
            </a:r>
            <a:r>
              <a:rPr lang="en-GB" u="sng" dirty="0"/>
              <a:t>TV’s ability to differentiate and target its audience(s</a:t>
            </a:r>
            <a:r>
              <a:rPr lang="en-GB" u="none" dirty="0"/>
              <a:t>), and the economic impetus that followed.</a:t>
            </a:r>
          </a:p>
          <a:p>
            <a:endParaRPr lang="en-GB" u="none" dirty="0"/>
          </a:p>
          <a:p>
            <a:r>
              <a:rPr lang="en-GB" u="none" dirty="0"/>
              <a:t>So, step one: market research and  targeted advertising.  </a:t>
            </a:r>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5</a:t>
            </a:fld>
            <a:endParaRPr lang="en-GB"/>
          </a:p>
        </p:txBody>
      </p:sp>
    </p:spTree>
    <p:extLst>
      <p:ext uri="{BB962C8B-B14F-4D97-AF65-F5344CB8AC3E}">
        <p14:creationId xmlns:p14="http://schemas.microsoft.com/office/powerpoint/2010/main" val="186438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Followed by step 2: new technologies, new channels, new financial models.</a:t>
            </a:r>
          </a:p>
          <a:p>
            <a:endParaRPr lang="en-GB" dirty="0"/>
          </a:p>
          <a:p>
            <a:r>
              <a:rPr lang="en-GB" dirty="0"/>
              <a:t>Birth of </a:t>
            </a:r>
            <a:r>
              <a:rPr lang="en-GB" u="sng" dirty="0"/>
              <a:t>narrowcasting</a:t>
            </a:r>
            <a:r>
              <a:rPr lang="en-GB" u="none" dirty="0"/>
              <a:t>. </a:t>
            </a:r>
          </a:p>
          <a:p>
            <a:endParaRPr lang="en-GB" u="none" dirty="0"/>
          </a:p>
          <a:p>
            <a:r>
              <a:rPr lang="en-GB" dirty="0"/>
              <a:t>Subscription-based cable TV is not only free of the restrictions posed by advertisers, but also has to justify to consumers the price of subscription. It is based on appealing to an </a:t>
            </a:r>
            <a:r>
              <a:rPr lang="en-GB" u="sng" dirty="0"/>
              <a:t>upmarket, educated, sophisticated audience</a:t>
            </a:r>
            <a:r>
              <a:rPr lang="en-GB" u="none" dirty="0"/>
              <a:t>. </a:t>
            </a:r>
          </a:p>
          <a:p>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broadcast TV, not only is the oligopoly challenged to upscale by the pressures of new competition, but there is now impetus to create </a:t>
            </a:r>
            <a:r>
              <a:rPr lang="en-GB" u="sng" dirty="0"/>
              <a:t>distinct shows</a:t>
            </a:r>
            <a:r>
              <a:rPr lang="en-GB" u="none" dirty="0"/>
              <a:t> for </a:t>
            </a:r>
            <a:r>
              <a:rPr lang="en-GB" u="sng" dirty="0"/>
              <a:t>distinguishing audiences</a:t>
            </a:r>
            <a:r>
              <a:rPr lang="en-GB" u="none"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6</a:t>
            </a:fld>
            <a:endParaRPr lang="en-GB"/>
          </a:p>
        </p:txBody>
      </p:sp>
    </p:spTree>
    <p:extLst>
      <p:ext uri="{BB962C8B-B14F-4D97-AF65-F5344CB8AC3E}">
        <p14:creationId xmlns:p14="http://schemas.microsoft.com/office/powerpoint/2010/main" val="12085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shades of this in the late 70s with the critically acclaimed comedies of producer Norman Lear starting with MTM, and in the drama genre soon after with shows like </a:t>
            </a:r>
            <a:r>
              <a:rPr lang="en-GB" i="1" dirty="0"/>
              <a:t>Hill Street Blues</a:t>
            </a:r>
            <a:r>
              <a:rPr lang="en-GB" dirty="0"/>
              <a:t>. These start to be critically acclaimed especially for their portrayal of social issues. </a:t>
            </a:r>
          </a:p>
        </p:txBody>
      </p:sp>
      <p:sp>
        <p:nvSpPr>
          <p:cNvPr id="4" name="Slide Number Placeholder 3"/>
          <p:cNvSpPr>
            <a:spLocks noGrp="1"/>
          </p:cNvSpPr>
          <p:nvPr>
            <p:ph type="sldNum" sz="quarter" idx="5"/>
          </p:nvPr>
        </p:nvSpPr>
        <p:spPr/>
        <p:txBody>
          <a:bodyPr/>
          <a:lstStyle/>
          <a:p>
            <a:fld id="{4CA5521A-7480-428D-99BD-3EEA7F0EC99F}" type="slidenum">
              <a:rPr lang="en-GB" smtClean="0"/>
              <a:t>7</a:t>
            </a:fld>
            <a:endParaRPr lang="en-GB"/>
          </a:p>
        </p:txBody>
      </p:sp>
    </p:spTree>
    <p:extLst>
      <p:ext uri="{BB962C8B-B14F-4D97-AF65-F5344CB8AC3E}">
        <p14:creationId xmlns:p14="http://schemas.microsoft.com/office/powerpoint/2010/main" val="6997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Academia catches on. In 1983, the idea of authorship in television is rediscovered in classic book </a:t>
            </a:r>
            <a:r>
              <a:rPr lang="en-GB" i="1" dirty="0"/>
              <a:t>The Producer’s Medium</a:t>
            </a:r>
            <a:r>
              <a:rPr lang="en-GB" i="0" dirty="0"/>
              <a:t>. Scholars Newcombe and Alley discard the director and find the author (if not yet auteur!) of television in another figure – the </a:t>
            </a:r>
            <a:r>
              <a:rPr lang="en-GB" i="0" u="sng" dirty="0"/>
              <a:t>writer-producer. </a:t>
            </a:r>
            <a:endParaRPr lang="en-GB" i="0" u="none" dirty="0"/>
          </a:p>
          <a:p>
            <a:endParaRPr lang="en-GB" i="0" u="none" dirty="0"/>
          </a:p>
          <a:p>
            <a:r>
              <a:rPr lang="en-GB" i="0" u="none" dirty="0"/>
              <a:t>They interview some figures whom they recognize as having </a:t>
            </a:r>
            <a:r>
              <a:rPr lang="en-GB" i="0" u="sng" dirty="0"/>
              <a:t>creative control</a:t>
            </a:r>
            <a:r>
              <a:rPr lang="en-GB" i="0" u="none" dirty="0"/>
              <a:t> over their shows. As we’ll see, this is a really early precursor for the idea of the </a:t>
            </a:r>
            <a:r>
              <a:rPr lang="en-GB" i="0" u="sng" dirty="0"/>
              <a:t>showrunner</a:t>
            </a:r>
            <a:r>
              <a:rPr lang="en-GB" i="0" u="none" dirty="0"/>
              <a:t>. </a:t>
            </a:r>
          </a:p>
          <a:p>
            <a:endParaRPr lang="en-GB" i="0" u="none" dirty="0"/>
          </a:p>
          <a:p>
            <a:r>
              <a:rPr lang="en-GB" i="0" u="none" dirty="0"/>
              <a:t>Call the creativity of the writer-producer </a:t>
            </a:r>
            <a:r>
              <a:rPr lang="en-GB" i="0" u="sng" dirty="0"/>
              <a:t>choric</a:t>
            </a:r>
            <a:r>
              <a:rPr lang="en-GB" i="0" u="none" dirty="0"/>
              <a:t>: expressing not the inner obsessions of the self (as with the auteur director), but the concerns and feelings of broader culture. Interesting distinction showing how parameters of the medium inflect some ideas about creativity and creative process. </a:t>
            </a:r>
            <a:endParaRPr lang="en-GB" i="0" dirty="0"/>
          </a:p>
          <a:p>
            <a:endParaRPr lang="en-GB" i="0" dirty="0"/>
          </a:p>
          <a:p>
            <a:endParaRPr lang="en-GB" dirty="0"/>
          </a:p>
        </p:txBody>
      </p:sp>
      <p:sp>
        <p:nvSpPr>
          <p:cNvPr id="4" name="Slide Number Placeholder 3"/>
          <p:cNvSpPr>
            <a:spLocks noGrp="1"/>
          </p:cNvSpPr>
          <p:nvPr>
            <p:ph type="sldNum" sz="quarter" idx="5"/>
          </p:nvPr>
        </p:nvSpPr>
        <p:spPr/>
        <p:txBody>
          <a:bodyPr/>
          <a:lstStyle/>
          <a:p>
            <a:fld id="{4CA5521A-7480-428D-99BD-3EEA7F0EC99F}" type="slidenum">
              <a:rPr lang="en-GB" smtClean="0"/>
              <a:t>8</a:t>
            </a:fld>
            <a:endParaRPr lang="en-GB"/>
          </a:p>
        </p:txBody>
      </p:sp>
    </p:spTree>
    <p:extLst>
      <p:ext uri="{BB962C8B-B14F-4D97-AF65-F5344CB8AC3E}">
        <p14:creationId xmlns:p14="http://schemas.microsoft.com/office/powerpoint/2010/main" val="260915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late 80s to 90s, with arrival of youth-oriented Fox network and increased emergence of original series content on cable channel, we see </a:t>
            </a:r>
            <a:r>
              <a:rPr lang="en-GB" u="sng" dirty="0"/>
              <a:t>some</a:t>
            </a:r>
            <a:r>
              <a:rPr lang="en-GB" u="none" dirty="0"/>
              <a:t> (but not all!) forms of television evolve through appeal to new targeted audiences, that increasingly enjoy higher cultural status. Shows labelled as </a:t>
            </a:r>
            <a:r>
              <a:rPr lang="en-GB" u="sng" dirty="0"/>
              <a:t>cult</a:t>
            </a:r>
            <a:r>
              <a:rPr lang="en-GB" u="none" dirty="0"/>
              <a:t> and </a:t>
            </a:r>
            <a:r>
              <a:rPr lang="en-GB" u="sng" dirty="0"/>
              <a:t>quality </a:t>
            </a:r>
            <a:r>
              <a:rPr lang="en-GB" u="none" dirty="0"/>
              <a:t>television (amorphous, sometimes overlapping definitions; really value judgements) are celebrated for complex plots, rich storyworlds, distinct visual styles and cinematography (thanks to evolution of TV screens!), witty self-referential writing, and strong appeal to fan and loyal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They also feature increasingly visible writer-producers as authors, built on the tropes of creative vision, struggle to realize this vision, and engagement with the fans (reminds you of anyone?)</a:t>
            </a:r>
          </a:p>
        </p:txBody>
      </p:sp>
      <p:sp>
        <p:nvSpPr>
          <p:cNvPr id="4" name="Slide Number Placeholder 3"/>
          <p:cNvSpPr>
            <a:spLocks noGrp="1"/>
          </p:cNvSpPr>
          <p:nvPr>
            <p:ph type="sldNum" sz="quarter" idx="5"/>
          </p:nvPr>
        </p:nvSpPr>
        <p:spPr/>
        <p:txBody>
          <a:bodyPr/>
          <a:lstStyle/>
          <a:p>
            <a:fld id="{4CA5521A-7480-428D-99BD-3EEA7F0EC99F}" type="slidenum">
              <a:rPr lang="en-GB" smtClean="0"/>
              <a:t>9</a:t>
            </a:fld>
            <a:endParaRPr lang="en-GB"/>
          </a:p>
        </p:txBody>
      </p:sp>
    </p:spTree>
    <p:extLst>
      <p:ext uri="{BB962C8B-B14F-4D97-AF65-F5344CB8AC3E}">
        <p14:creationId xmlns:p14="http://schemas.microsoft.com/office/powerpoint/2010/main" val="130143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B08C7-51D4-443C-BD62-BC53FEB98BCC}"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82EF5-86D6-456D-B4B0-8BBF68AF10E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4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B08C7-51D4-443C-BD62-BC53FEB98BCC}"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26484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B08C7-51D4-443C-BD62-BC53FEB98BCC}"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330645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B08C7-51D4-443C-BD62-BC53FEB98BCC}"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155954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B08C7-51D4-443C-BD62-BC53FEB98BCC}"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82EF5-86D6-456D-B4B0-8BBF68AF10E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81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B08C7-51D4-443C-BD62-BC53FEB98BCC}"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361641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B08C7-51D4-443C-BD62-BC53FEB98BCC}"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362630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B08C7-51D4-443C-BD62-BC53FEB98BCC}"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22826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EB08C7-51D4-443C-BD62-BC53FEB98BCC}" type="datetimeFigureOut">
              <a:rPr lang="en-GB" smtClean="0"/>
              <a:t>12/05/2021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138594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EB08C7-51D4-443C-BD62-BC53FEB98BCC}" type="datetimeFigureOut">
              <a:rPr lang="en-GB" smtClean="0"/>
              <a:t>12/05/2021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982EF5-86D6-456D-B4B0-8BBF68AF10E2}" type="slidenum">
              <a:rPr lang="en-GB" smtClean="0"/>
              <a:t>‹#›</a:t>
            </a:fld>
            <a:endParaRPr lang="en-GB"/>
          </a:p>
        </p:txBody>
      </p:sp>
    </p:spTree>
    <p:extLst>
      <p:ext uri="{BB962C8B-B14F-4D97-AF65-F5344CB8AC3E}">
        <p14:creationId xmlns:p14="http://schemas.microsoft.com/office/powerpoint/2010/main" val="113535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B08C7-51D4-443C-BD62-BC53FEB98BCC}"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82EF5-86D6-456D-B4B0-8BBF68AF10E2}" type="slidenum">
              <a:rPr lang="en-GB" smtClean="0"/>
              <a:t>‹#›</a:t>
            </a:fld>
            <a:endParaRPr lang="en-GB"/>
          </a:p>
        </p:txBody>
      </p:sp>
    </p:spTree>
    <p:extLst>
      <p:ext uri="{BB962C8B-B14F-4D97-AF65-F5344CB8AC3E}">
        <p14:creationId xmlns:p14="http://schemas.microsoft.com/office/powerpoint/2010/main" val="325787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EB08C7-51D4-443C-BD62-BC53FEB98BCC}" type="datetimeFigureOut">
              <a:rPr lang="en-GB" smtClean="0"/>
              <a:t>12/05/2021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982EF5-86D6-456D-B4B0-8BBF68AF10E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7712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images.google.co.uk/imgres?imgurl=http://marialokken.com/wp-content/uploads/2010/05/ABC-Logo2-300x300.jpg&amp;imgrefurl=http://marialokken.com/&amp;usg=__uq6X5YDAtkgbDWHWxiveEc5dlhA=&amp;h=300&amp;w=300&amp;sz=17&amp;hl=en&amp;start=6&amp;zoom=1&amp;itbs=1&amp;tbnid=zhmy_tiTlYcw8M:&amp;tbnh=116&amp;tbnw=116&amp;prev=/images?q=abc+logo+1940s&amp;hl=en&amp;gbv=2&amp;tbs=isch:1&amp;ei=qq1nTaTnHMWBOtXA9Ig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americanrhetoric.com/speeches/newtonminow.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2FD4A-9036-444A-A9E8-7E64D4700152}"/>
              </a:ext>
            </a:extLst>
          </p:cNvPr>
          <p:cNvSpPr>
            <a:spLocks noGrp="1"/>
          </p:cNvSpPr>
          <p:nvPr>
            <p:ph type="ctrTitle"/>
          </p:nvPr>
        </p:nvSpPr>
        <p:spPr>
          <a:xfrm>
            <a:off x="5220928" y="965200"/>
            <a:ext cx="5999002" cy="4927600"/>
          </a:xfrm>
        </p:spPr>
        <p:txBody>
          <a:bodyPr anchor="ctr">
            <a:normAutofit/>
          </a:bodyPr>
          <a:lstStyle/>
          <a:p>
            <a:r>
              <a:rPr lang="en-GB" b="1" dirty="0">
                <a:solidFill>
                  <a:schemeClr val="tx2"/>
                </a:solidFill>
                <a:effectLst/>
                <a:latin typeface="Calibri" panose="020F0502020204030204" pitchFamily="34" charset="0"/>
                <a:ea typeface="DengXian" panose="02010600030101010101" pitchFamily="2" charset="-122"/>
                <a:cs typeface="Arial" panose="020B0604020202020204" pitchFamily="34" charset="0"/>
              </a:rPr>
              <a:t>The evolution of television: authorship and art</a:t>
            </a:r>
            <a:endParaRPr lang="en-GB" dirty="0">
              <a:solidFill>
                <a:schemeClr val="tx2"/>
              </a:solidFill>
            </a:endParaRPr>
          </a:p>
        </p:txBody>
      </p:sp>
      <p:sp>
        <p:nvSpPr>
          <p:cNvPr id="16"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86CF9373-27CD-4B84-A735-DB76FCD22708}"/>
              </a:ext>
            </a:extLst>
          </p:cNvPr>
          <p:cNvSpPr>
            <a:spLocks noGrp="1"/>
          </p:cNvSpPr>
          <p:nvPr>
            <p:ph type="subTitle" idx="1"/>
          </p:nvPr>
        </p:nvSpPr>
        <p:spPr>
          <a:xfrm>
            <a:off x="823356" y="1159565"/>
            <a:ext cx="2938022" cy="4439055"/>
          </a:xfrm>
        </p:spPr>
        <p:txBody>
          <a:bodyPr anchor="ctr">
            <a:normAutofit/>
          </a:bodyPr>
          <a:lstStyle/>
          <a:p>
            <a:r>
              <a:rPr lang="en-GB" sz="3600" dirty="0">
                <a:solidFill>
                  <a:srgbClr val="FFFFFF"/>
                </a:solidFill>
              </a:rPr>
              <a:t>Episode 4</a:t>
            </a:r>
          </a:p>
        </p:txBody>
      </p:sp>
      <p:sp>
        <p:nvSpPr>
          <p:cNvPr id="17"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11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0506ED4-32CD-43AB-B344-A53FEC3B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C990AAD3-E6EC-436A-BA4C-86970DE3D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CCBF551-86E8-4C8A-AEF1-195499FFB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uchovny, Anderson learn to love their 'X-Files' characters | WCIV">
            <a:extLst>
              <a:ext uri="{FF2B5EF4-FFF2-40B4-BE49-F238E27FC236}">
                <a16:creationId xmlns:a16="http://schemas.microsoft.com/office/drawing/2014/main" id="{DE052FC8-69C3-415B-83D2-F3050A7C1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86" t="39" r="-18" b="-41"/>
          <a:stretch/>
        </p:blipFill>
        <p:spPr bwMode="auto">
          <a:xfrm>
            <a:off x="643466" y="643467"/>
            <a:ext cx="5452533" cy="5050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reators, fans and death threats: Talking to Joss Whedon, Neil Gaiman and  more on the Age of Entitlement - Los Angeles Times">
            <a:extLst>
              <a:ext uri="{FF2B5EF4-FFF2-40B4-BE49-F238E27FC236}">
                <a16:creationId xmlns:a16="http://schemas.microsoft.com/office/drawing/2014/main" id="{2B551BAC-58A0-47EE-AA55-05DE646248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84" r="19384" b="-2"/>
          <a:stretch/>
        </p:blipFill>
        <p:spPr bwMode="auto">
          <a:xfrm>
            <a:off x="6095999" y="643467"/>
            <a:ext cx="5452533" cy="505022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2DE6087-BD29-4728-BBC0-74F7C58B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7C288AAE-BD9A-4C2D-9F7A-B34316AD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6" descr="The Whedon Studies Association - Home">
            <a:extLst>
              <a:ext uri="{FF2B5EF4-FFF2-40B4-BE49-F238E27FC236}">
                <a16:creationId xmlns:a16="http://schemas.microsoft.com/office/drawing/2014/main" id="{55D17FD0-E396-42B3-87C2-1FFA29FAD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43" y="3155732"/>
            <a:ext cx="306705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X-Files: A History of the Fandom | Den of Geek">
            <a:extLst>
              <a:ext uri="{FF2B5EF4-FFF2-40B4-BE49-F238E27FC236}">
                <a16:creationId xmlns:a16="http://schemas.microsoft.com/office/drawing/2014/main" id="{A4174B13-5AD4-4C7C-AE24-4F3E59883D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60" r="21100" b="10060"/>
          <a:stretch/>
        </p:blipFill>
        <p:spPr bwMode="auto">
          <a:xfrm>
            <a:off x="3226055" y="3338333"/>
            <a:ext cx="3513410" cy="272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1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BC73-9FEE-4B00-8305-4165A4AC44D9}"/>
              </a:ext>
            </a:extLst>
          </p:cNvPr>
          <p:cNvSpPr>
            <a:spLocks noGrp="1"/>
          </p:cNvSpPr>
          <p:nvPr>
            <p:ph type="title"/>
          </p:nvPr>
        </p:nvSpPr>
        <p:spPr/>
        <p:txBody>
          <a:bodyPr/>
          <a:lstStyle/>
          <a:p>
            <a:r>
              <a:rPr lang="en-GB" dirty="0"/>
              <a:t>“It’s Not TV”: </a:t>
            </a:r>
            <a:br>
              <a:rPr lang="en-GB" dirty="0"/>
            </a:br>
            <a:r>
              <a:rPr lang="en-GB" dirty="0"/>
              <a:t>HBO and the legitimation of television</a:t>
            </a:r>
          </a:p>
        </p:txBody>
      </p:sp>
      <p:sp>
        <p:nvSpPr>
          <p:cNvPr id="3" name="Content Placeholder 2">
            <a:extLst>
              <a:ext uri="{FF2B5EF4-FFF2-40B4-BE49-F238E27FC236}">
                <a16:creationId xmlns:a16="http://schemas.microsoft.com/office/drawing/2014/main" id="{2674571D-3781-42B4-80E2-25536AD3E60E}"/>
              </a:ext>
            </a:extLst>
          </p:cNvPr>
          <p:cNvSpPr>
            <a:spLocks noGrp="1"/>
          </p:cNvSpPr>
          <p:nvPr>
            <p:ph idx="1"/>
          </p:nvPr>
        </p:nvSpPr>
        <p:spPr>
          <a:xfrm>
            <a:off x="7758112" y="2155370"/>
            <a:ext cx="4017576" cy="4043643"/>
          </a:xfrm>
        </p:spPr>
        <p:txBody>
          <a:bodyPr>
            <a:normAutofit fontScale="85000" lnSpcReduction="20000"/>
          </a:bodyPr>
          <a:lstStyle/>
          <a:p>
            <a:r>
              <a:rPr lang="en-GB" sz="4700" b="0" i="0" dirty="0">
                <a:solidFill>
                  <a:srgbClr val="231F20"/>
                </a:solidFill>
                <a:effectLst/>
                <a:latin typeface="+mj-lt"/>
              </a:rPr>
              <a:t>”I don’t give a fuck—I hate television.” </a:t>
            </a:r>
          </a:p>
          <a:p>
            <a:r>
              <a:rPr lang="en-GB" sz="3800" b="0" i="0" dirty="0">
                <a:solidFill>
                  <a:srgbClr val="231F20"/>
                </a:solidFill>
                <a:effectLst/>
                <a:latin typeface="+mj-lt"/>
              </a:rPr>
              <a:t>David Chase, creator, </a:t>
            </a:r>
            <a:r>
              <a:rPr lang="en-GB" sz="3800" b="0" i="1" dirty="0">
                <a:solidFill>
                  <a:srgbClr val="231F20"/>
                </a:solidFill>
                <a:effectLst/>
                <a:latin typeface="+mj-lt"/>
              </a:rPr>
              <a:t>The Sopranos</a:t>
            </a:r>
          </a:p>
          <a:p>
            <a:endParaRPr lang="en-GB" sz="4000" dirty="0">
              <a:latin typeface="+mj-lt"/>
            </a:endParaRPr>
          </a:p>
          <a:p>
            <a:r>
              <a:rPr lang="en-GB" sz="3800" u="sng" dirty="0">
                <a:latin typeface="+mj-lt"/>
              </a:rPr>
              <a:t>https://www.youtube.com/watch?v=Jxv0vZXfu4A</a:t>
            </a:r>
          </a:p>
        </p:txBody>
      </p:sp>
      <p:pic>
        <p:nvPicPr>
          <p:cNvPr id="5122" name="Picture 2">
            <a:extLst>
              <a:ext uri="{FF2B5EF4-FFF2-40B4-BE49-F238E27FC236}">
                <a16:creationId xmlns:a16="http://schemas.microsoft.com/office/drawing/2014/main" id="{25634C89-459F-4C27-995C-D98128FF1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5" y="1845734"/>
            <a:ext cx="3038590" cy="43532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t's Not TV. It's HBO. - Bloomsbury Film and Media">
            <a:extLst>
              <a:ext uri="{FF2B5EF4-FFF2-40B4-BE49-F238E27FC236}">
                <a16:creationId xmlns:a16="http://schemas.microsoft.com/office/drawing/2014/main" id="{A42F9AA3-C347-4D8E-BC1E-C7F0C639B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83" y="1845734"/>
            <a:ext cx="2841412" cy="439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5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4" name="Straight Connector 193">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5" name="Rectangle 194">
            <a:extLst>
              <a:ext uri="{FF2B5EF4-FFF2-40B4-BE49-F238E27FC236}">
                <a16:creationId xmlns:a16="http://schemas.microsoft.com/office/drawing/2014/main" id="{0C75B684-0B84-4920-979E-096FB4584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240F2-DF61-4A86-B62E-5ECC71088BB1}"/>
              </a:ext>
            </a:extLst>
          </p:cNvPr>
          <p:cNvSpPr>
            <a:spLocks noGrp="1"/>
          </p:cNvSpPr>
          <p:nvPr>
            <p:ph type="title"/>
          </p:nvPr>
        </p:nvSpPr>
        <p:spPr>
          <a:xfrm>
            <a:off x="6730000" y="639097"/>
            <a:ext cx="4813072" cy="3686015"/>
          </a:xfrm>
        </p:spPr>
        <p:txBody>
          <a:bodyPr vert="horz" lIns="91440" tIns="45720" rIns="91440" bIns="45720" rtlCol="0" anchor="b">
            <a:normAutofit fontScale="90000"/>
          </a:bodyPr>
          <a:lstStyle/>
          <a:p>
            <a:r>
              <a:rPr lang="en-US" sz="6100" dirty="0">
                <a:solidFill>
                  <a:schemeClr val="tx1">
                    <a:lumMod val="85000"/>
                    <a:lumOff val="15000"/>
                  </a:schemeClr>
                </a:solidFill>
              </a:rPr>
              <a:t>The showrunner as auteur: Genius comes to television</a:t>
            </a:r>
          </a:p>
        </p:txBody>
      </p:sp>
      <p:sp>
        <p:nvSpPr>
          <p:cNvPr id="196" name="Rectangle 195">
            <a:extLst>
              <a:ext uri="{FF2B5EF4-FFF2-40B4-BE49-F238E27FC236}">
                <a16:creationId xmlns:a16="http://schemas.microsoft.com/office/drawing/2014/main" id="{AC336997-1B90-44EB-ADD7-B55CAA368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Image result for shonda rhimes entertainment weekly">
            <a:extLst>
              <a:ext uri="{FF2B5EF4-FFF2-40B4-BE49-F238E27FC236}">
                <a16:creationId xmlns:a16="http://schemas.microsoft.com/office/drawing/2014/main" id="{AE47A0A8-8AE6-4C0D-838D-6CC11E35C6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723" y="473902"/>
            <a:ext cx="2327925" cy="3103900"/>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extLst>
              <a:ext uri="{FF2B5EF4-FFF2-40B4-BE49-F238E27FC236}">
                <a16:creationId xmlns:a16="http://schemas.microsoft.com/office/drawing/2014/main" id="{7886323F-63FC-4100-A0DE-82486E0E0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Game of Thrones' Showrunner Wears Shirt Referencing R+L=J - WSJ">
            <a:extLst>
              <a:ext uri="{FF2B5EF4-FFF2-40B4-BE49-F238E27FC236}">
                <a16:creationId xmlns:a16="http://schemas.microsoft.com/office/drawing/2014/main" id="{7B9A17A9-2BB4-469D-8F1C-3D64765B37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64753" y="543289"/>
            <a:ext cx="2295082" cy="1531967"/>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197">
            <a:extLst>
              <a:ext uri="{FF2B5EF4-FFF2-40B4-BE49-F238E27FC236}">
                <a16:creationId xmlns:a16="http://schemas.microsoft.com/office/drawing/2014/main" id="{D8B19D67-02C1-494A-86ED-244E2D4C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97387"/>
            <a:ext cx="3057906" cy="208639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Ronald D. Moore teases Outlander spinoff, why he'd 'love to' tackle Star  Wars">
            <a:extLst>
              <a:ext uri="{FF2B5EF4-FFF2-40B4-BE49-F238E27FC236}">
                <a16:creationId xmlns:a16="http://schemas.microsoft.com/office/drawing/2014/main" id="{E14A9575-3D17-47DC-AFC0-C7130DEBBD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5793" y="4051704"/>
            <a:ext cx="2698860" cy="1781248"/>
          </a:xfrm>
          <a:prstGeom prst="rect">
            <a:avLst/>
          </a:prstGeom>
          <a:noFill/>
          <a:extLst>
            <a:ext uri="{909E8E84-426E-40DD-AFC4-6F175D3DCCD1}">
              <a14:hiddenFill xmlns:a14="http://schemas.microsoft.com/office/drawing/2010/main">
                <a:solidFill>
                  <a:srgbClr val="FFFFFF"/>
                </a:solidFill>
              </a14:hiddenFill>
            </a:ext>
          </a:extLst>
        </p:spPr>
      </p:pic>
      <p:sp>
        <p:nvSpPr>
          <p:cNvPr id="199" name="Rectangle 198">
            <a:extLst>
              <a:ext uri="{FF2B5EF4-FFF2-40B4-BE49-F238E27FC236}">
                <a16:creationId xmlns:a16="http://schemas.microsoft.com/office/drawing/2014/main" id="{649E456D-8316-4C5A-B4F3-7DA1E13D0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Difficult Men by Brett Martin | Waterstones">
            <a:extLst>
              <a:ext uri="{FF2B5EF4-FFF2-40B4-BE49-F238E27FC236}">
                <a16:creationId xmlns:a16="http://schemas.microsoft.com/office/drawing/2014/main" id="{FEB24C44-DF12-4D22-9619-1E7AABB267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58144" y="2601842"/>
            <a:ext cx="2108298" cy="3231109"/>
          </a:xfrm>
          <a:prstGeom prst="rect">
            <a:avLst/>
          </a:prstGeom>
          <a:noFill/>
          <a:extLst>
            <a:ext uri="{909E8E84-426E-40DD-AFC4-6F175D3DCCD1}">
              <a14:hiddenFill xmlns:a14="http://schemas.microsoft.com/office/drawing/2010/main">
                <a:solidFill>
                  <a:srgbClr val="FFFFFF"/>
                </a:solidFill>
              </a14:hiddenFill>
            </a:ext>
          </a:extLst>
        </p:spPr>
      </p:pic>
      <p:cxnSp>
        <p:nvCxnSpPr>
          <p:cNvPr id="200" name="Straight Connector 199">
            <a:extLst>
              <a:ext uri="{FF2B5EF4-FFF2-40B4-BE49-F238E27FC236}">
                <a16:creationId xmlns:a16="http://schemas.microsoft.com/office/drawing/2014/main" id="{E7ED7221-BBA6-4CD0-A36B-A1FF67F7F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DB5A7164-399D-4F28-989C-442961B3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Rectangle 201">
            <a:extLst>
              <a:ext uri="{FF2B5EF4-FFF2-40B4-BE49-F238E27FC236}">
                <a16:creationId xmlns:a16="http://schemas.microsoft.com/office/drawing/2014/main" id="{2E024D85-0C22-4FAB-9D86-254991361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TextBox 36">
            <a:extLst>
              <a:ext uri="{FF2B5EF4-FFF2-40B4-BE49-F238E27FC236}">
                <a16:creationId xmlns:a16="http://schemas.microsoft.com/office/drawing/2014/main" id="{903982CB-C948-4066-84F6-1764BF488A2C}"/>
              </a:ext>
            </a:extLst>
          </p:cNvPr>
          <p:cNvSpPr txBox="1"/>
          <p:nvPr/>
        </p:nvSpPr>
        <p:spPr>
          <a:xfrm>
            <a:off x="6805053" y="4579701"/>
            <a:ext cx="4928809" cy="904885"/>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800" u="sng" dirty="0">
                <a:solidFill>
                  <a:schemeClr val="tx1">
                    <a:lumMod val="75000"/>
                    <a:lumOff val="25000"/>
                  </a:schemeClr>
                </a:solidFill>
              </a:rPr>
              <a:t>https://www.youtube.com/watch?v=aYWRgqRcSO4</a:t>
            </a:r>
          </a:p>
        </p:txBody>
      </p:sp>
    </p:spTree>
    <p:extLst>
      <p:ext uri="{BB962C8B-B14F-4D97-AF65-F5344CB8AC3E}">
        <p14:creationId xmlns:p14="http://schemas.microsoft.com/office/powerpoint/2010/main" val="262845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A1A6-16B9-48FB-BD88-B4B51BE53F7D}"/>
              </a:ext>
            </a:extLst>
          </p:cNvPr>
          <p:cNvSpPr>
            <a:spLocks noGrp="1"/>
          </p:cNvSpPr>
          <p:nvPr>
            <p:ph type="title"/>
          </p:nvPr>
        </p:nvSpPr>
        <p:spPr>
          <a:xfrm>
            <a:off x="1097280" y="286603"/>
            <a:ext cx="10058400" cy="1450757"/>
          </a:xfrm>
        </p:spPr>
        <p:txBody>
          <a:bodyPr>
            <a:normAutofit/>
          </a:bodyPr>
          <a:lstStyle/>
          <a:p>
            <a:r>
              <a:rPr lang="en-GB"/>
              <a:t>Exercise: The showrunner goes international</a:t>
            </a:r>
          </a:p>
        </p:txBody>
      </p:sp>
      <p:sp>
        <p:nvSpPr>
          <p:cNvPr id="3" name="Content Placeholder 2">
            <a:extLst>
              <a:ext uri="{FF2B5EF4-FFF2-40B4-BE49-F238E27FC236}">
                <a16:creationId xmlns:a16="http://schemas.microsoft.com/office/drawing/2014/main" id="{70041BF4-7488-4DF8-9E00-CB3F1D90C6E9}"/>
              </a:ext>
            </a:extLst>
          </p:cNvPr>
          <p:cNvSpPr>
            <a:spLocks noGrp="1"/>
          </p:cNvSpPr>
          <p:nvPr>
            <p:ph idx="1"/>
          </p:nvPr>
        </p:nvSpPr>
        <p:spPr>
          <a:xfrm>
            <a:off x="1097279" y="1845734"/>
            <a:ext cx="6454987" cy="4023360"/>
          </a:xfrm>
        </p:spPr>
        <p:txBody>
          <a:bodyPr>
            <a:normAutofit lnSpcReduction="10000"/>
          </a:bodyPr>
          <a:lstStyle/>
          <a:p>
            <a:r>
              <a:rPr lang="en-GB" dirty="0"/>
              <a:t>The US brand name showrunner model has affected and been emulated by television writer-producers in other countries: for example, Steven </a:t>
            </a:r>
            <a:r>
              <a:rPr lang="en-GB" dirty="0" err="1"/>
              <a:t>Moffat</a:t>
            </a:r>
            <a:r>
              <a:rPr lang="en-GB" dirty="0"/>
              <a:t> and Mark </a:t>
            </a:r>
            <a:r>
              <a:rPr lang="en-GB" dirty="0" err="1"/>
              <a:t>Gatiss</a:t>
            </a:r>
            <a:r>
              <a:rPr lang="en-GB" dirty="0"/>
              <a:t> (BBC </a:t>
            </a:r>
            <a:r>
              <a:rPr lang="en-GB" i="1" dirty="0"/>
              <a:t>Sherlock).</a:t>
            </a:r>
            <a:endParaRPr lang="en-GB" dirty="0"/>
          </a:p>
          <a:p>
            <a:pPr>
              <a:buFont typeface="Wingdings" panose="05000000000000000000" pitchFamily="2" charset="2"/>
              <a:buChar char="Ø"/>
            </a:pPr>
            <a:r>
              <a:rPr lang="en-GB" dirty="0"/>
              <a:t> Who is the “author” of Czech television?</a:t>
            </a:r>
          </a:p>
          <a:p>
            <a:pPr>
              <a:buFont typeface="Wingdings" panose="05000000000000000000" pitchFamily="2" charset="2"/>
              <a:buChar char="Ø"/>
            </a:pPr>
            <a:r>
              <a:rPr lang="en-GB" dirty="0"/>
              <a:t> Do you know the names of television writers? Producers?  	Directors?</a:t>
            </a:r>
          </a:p>
          <a:p>
            <a:pPr>
              <a:buFont typeface="Wingdings" panose="05000000000000000000" pitchFamily="2" charset="2"/>
              <a:buChar char="Ø"/>
            </a:pPr>
            <a:r>
              <a:rPr lang="en-GB" dirty="0"/>
              <a:t> Are they ever featured in television promotion? Look for 	promotional paratexts: trailers, interviews, social 	media accounts.</a:t>
            </a:r>
          </a:p>
          <a:p>
            <a:pPr>
              <a:buFont typeface="Wingdings" panose="05000000000000000000" pitchFamily="2" charset="2"/>
              <a:buChar char="Ø"/>
            </a:pPr>
            <a:r>
              <a:rPr lang="en-GB" dirty="0"/>
              <a:t> Do you believe the showrunner model is suitable for Czech 	television?</a:t>
            </a:r>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pic>
        <p:nvPicPr>
          <p:cNvPr id="7170" name="Picture 2" descr="Sherlock Creators Steven Moffat and Mark Gatiss Are Sinking Their Teeth  Into Dracula | Mental Floss">
            <a:extLst>
              <a:ext uri="{FF2B5EF4-FFF2-40B4-BE49-F238E27FC236}">
                <a16:creationId xmlns:a16="http://schemas.microsoft.com/office/drawing/2014/main" id="{FD0AC544-DEB6-438A-B56E-1FF5DDE0F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87" t="-2035" r="19629" b="2032"/>
          <a:stretch/>
        </p:blipFill>
        <p:spPr bwMode="auto">
          <a:xfrm>
            <a:off x="7900649" y="1845734"/>
            <a:ext cx="3446905"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0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71">
            <a:extLst>
              <a:ext uri="{FF2B5EF4-FFF2-40B4-BE49-F238E27FC236}">
                <a16:creationId xmlns:a16="http://schemas.microsoft.com/office/drawing/2014/main" id="{0182F701-1D9A-4047-A9CA-73A707EA0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2" name="Rectangle 73">
            <a:extLst>
              <a:ext uri="{FF2B5EF4-FFF2-40B4-BE49-F238E27FC236}">
                <a16:creationId xmlns:a16="http://schemas.microsoft.com/office/drawing/2014/main" id="{FD46288E-4C86-4ADB-893C-3C29FDE84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3" name="Straight Connector 75">
            <a:extLst>
              <a:ext uri="{FF2B5EF4-FFF2-40B4-BE49-F238E27FC236}">
                <a16:creationId xmlns:a16="http://schemas.microsoft.com/office/drawing/2014/main" id="{318EA713-6EC5-4E3B-9ABC-DDF657C87A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04" name="Rectangle 77">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79">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p:nvSpPr>
        <p:spPr>
          <a:xfrm>
            <a:off x="1097280" y="516835"/>
            <a:ext cx="5977937" cy="1666501"/>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u="sng" spc="-50" dirty="0">
                <a:solidFill>
                  <a:srgbClr val="FFFFFF"/>
                </a:solidFill>
                <a:latin typeface="+mj-lt"/>
                <a:ea typeface="+mj-ea"/>
                <a:cs typeface="+mj-cs"/>
              </a:rPr>
              <a:t>U.S Network Oligopoly: </a:t>
            </a:r>
            <a:br>
              <a:rPr lang="en-US" sz="4400" u="sng" spc="-50" dirty="0">
                <a:solidFill>
                  <a:srgbClr val="FFFFFF"/>
                </a:solidFill>
                <a:latin typeface="+mj-lt"/>
                <a:ea typeface="+mj-ea"/>
                <a:cs typeface="+mj-cs"/>
              </a:rPr>
            </a:br>
            <a:r>
              <a:rPr lang="en-US" sz="4400" u="sng" spc="-50" dirty="0">
                <a:solidFill>
                  <a:srgbClr val="FFFFFF"/>
                </a:solidFill>
                <a:latin typeface="+mj-lt"/>
                <a:ea typeface="+mj-ea"/>
                <a:cs typeface="+mj-cs"/>
              </a:rPr>
              <a:t>mid-1950s to mid-1980s</a:t>
            </a:r>
          </a:p>
        </p:txBody>
      </p:sp>
      <p:sp>
        <p:nvSpPr>
          <p:cNvPr id="2" name="TextBox 1"/>
          <p:cNvSpPr txBox="1"/>
          <p:nvPr/>
        </p:nvSpPr>
        <p:spPr>
          <a:xfrm>
            <a:off x="868400" y="2553787"/>
            <a:ext cx="5977938" cy="3652667"/>
          </a:xfrm>
          <a:prstGeom prst="rect">
            <a:avLst/>
          </a:prstGeom>
        </p:spPr>
        <p:txBody>
          <a:bodyPr vert="horz" lIns="0" tIns="45720" rIns="0" bIns="45720" rtlCol="0">
            <a:normAutofit fontScale="92500"/>
          </a:bodyPr>
          <a:lstStyle/>
          <a:p>
            <a:pPr marL="685800" indent="-571500" defTabSz="914400">
              <a:lnSpc>
                <a:spcPct val="110000"/>
              </a:lnSpc>
              <a:spcAft>
                <a:spcPts val="600"/>
              </a:spcAft>
              <a:buClr>
                <a:schemeClr val="accent1"/>
              </a:buClr>
              <a:buSzPct val="100000"/>
              <a:buFont typeface="Wingdings" panose="05000000000000000000" pitchFamily="2" charset="2"/>
              <a:buChar char="Ø"/>
            </a:pPr>
            <a:r>
              <a:rPr lang="en-US" sz="3600" dirty="0">
                <a:solidFill>
                  <a:srgbClr val="FFFFFF"/>
                </a:solidFill>
              </a:rPr>
              <a:t>Limited broadcasting spectrum</a:t>
            </a:r>
          </a:p>
          <a:p>
            <a:pPr marL="685800" indent="-571500" defTabSz="914400">
              <a:lnSpc>
                <a:spcPct val="110000"/>
              </a:lnSpc>
              <a:spcAft>
                <a:spcPts val="600"/>
              </a:spcAft>
              <a:buClr>
                <a:schemeClr val="accent1"/>
              </a:buClr>
              <a:buSzPct val="100000"/>
              <a:buFont typeface="Wingdings" panose="05000000000000000000" pitchFamily="2" charset="2"/>
              <a:buChar char="Ø"/>
            </a:pPr>
            <a:r>
              <a:rPr lang="en-US" sz="3600" dirty="0">
                <a:solidFill>
                  <a:srgbClr val="FFFFFF"/>
                </a:solidFill>
              </a:rPr>
              <a:t>Free to air – advertising-based</a:t>
            </a:r>
          </a:p>
          <a:p>
            <a:pPr marL="685800" indent="-571500" defTabSz="914400">
              <a:lnSpc>
                <a:spcPct val="110000"/>
              </a:lnSpc>
              <a:spcAft>
                <a:spcPts val="600"/>
              </a:spcAft>
              <a:buClr>
                <a:schemeClr val="accent1"/>
              </a:buClr>
              <a:buSzPct val="100000"/>
              <a:buFont typeface="Wingdings" panose="05000000000000000000" pitchFamily="2" charset="2"/>
              <a:buChar char="Ø"/>
            </a:pPr>
            <a:r>
              <a:rPr lang="en-US" sz="3600" dirty="0">
                <a:solidFill>
                  <a:srgbClr val="FFFFFF"/>
                </a:solidFill>
              </a:rPr>
              <a:t>Three network oligopoly – 90% of market share</a:t>
            </a:r>
          </a:p>
          <a:p>
            <a:pPr marL="685800" indent="-571500" defTabSz="914400">
              <a:lnSpc>
                <a:spcPct val="110000"/>
              </a:lnSpc>
              <a:spcAft>
                <a:spcPts val="600"/>
              </a:spcAft>
              <a:buClr>
                <a:schemeClr val="accent1"/>
              </a:buClr>
              <a:buSzPct val="100000"/>
              <a:buFont typeface="Wingdings" panose="05000000000000000000" pitchFamily="2" charset="2"/>
              <a:buChar char="Ø"/>
            </a:pPr>
            <a:r>
              <a:rPr lang="en-US" sz="3600" dirty="0">
                <a:solidFill>
                  <a:srgbClr val="FFFFFF"/>
                </a:solidFill>
              </a:rPr>
              <a:t>“Least objectionable programming”</a:t>
            </a:r>
          </a:p>
        </p:txBody>
      </p:sp>
      <p:sp>
        <p:nvSpPr>
          <p:cNvPr id="4106" name="Rectangle 81">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p:cNvPicPr>
            <a:picLocks noChangeAspect="1" noChangeArrowheads="1"/>
          </p:cNvPicPr>
          <p:nvPr/>
        </p:nvPicPr>
        <p:blipFill>
          <a:blip r:embed="rId3" cstate="print"/>
          <a:stretch>
            <a:fillRect/>
          </a:stretch>
        </p:blipFill>
        <p:spPr bwMode="auto">
          <a:xfrm>
            <a:off x="8993518" y="484631"/>
            <a:ext cx="1791415" cy="1748422"/>
          </a:xfrm>
          <a:prstGeom prst="rect">
            <a:avLst/>
          </a:prstGeom>
          <a:noFill/>
        </p:spPr>
      </p:pic>
      <p:sp>
        <p:nvSpPr>
          <p:cNvPr id="4107" name="Rectangle 83">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cstate="print"/>
          <a:stretch>
            <a:fillRect/>
          </a:stretch>
        </p:blipFill>
        <p:spPr bwMode="auto">
          <a:xfrm>
            <a:off x="8084579" y="2828953"/>
            <a:ext cx="3609294" cy="1200090"/>
          </a:xfrm>
          <a:prstGeom prst="rect">
            <a:avLst/>
          </a:prstGeom>
          <a:noFill/>
        </p:spPr>
      </p:pic>
      <p:sp>
        <p:nvSpPr>
          <p:cNvPr id="4108" name="Rectangle 85">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http://t2.gstatic.com/images?q=tbn:ANd9GcTZhDscoadfo9Ga_KIEUciC_hHsUW57lloDQN0FFqSU3T234Gd_yKY25IQ">
            <a:hlinkClick r:id="rId5"/>
          </p:cNvPr>
          <p:cNvPicPr>
            <a:picLocks noChangeAspect="1" noChangeArrowheads="1"/>
          </p:cNvPicPr>
          <p:nvPr/>
        </p:nvPicPr>
        <p:blipFill>
          <a:blip r:embed="rId6" cstate="print"/>
          <a:stretch>
            <a:fillRect/>
          </a:stretch>
        </p:blipFill>
        <p:spPr bwMode="auto">
          <a:xfrm>
            <a:off x="9015014" y="4624943"/>
            <a:ext cx="1748424" cy="17484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TextBox 15">
            <a:extLst>
              <a:ext uri="{FF2B5EF4-FFF2-40B4-BE49-F238E27FC236}">
                <a16:creationId xmlns:a16="http://schemas.microsoft.com/office/drawing/2014/main" id="{CE0958A7-0E0E-4B7B-B76C-53C6FEB95AB7}"/>
              </a:ext>
            </a:extLst>
          </p:cNvPr>
          <p:cNvSpPr txBox="1"/>
          <p:nvPr/>
        </p:nvSpPr>
        <p:spPr>
          <a:xfrm>
            <a:off x="646888" y="659572"/>
            <a:ext cx="6697715" cy="5538853"/>
          </a:xfrm>
          <a:prstGeom prst="rect">
            <a:avLst/>
          </a:prstGeom>
        </p:spPr>
        <p:txBody>
          <a:bodyPr vert="horz" lIns="0" tIns="45720" rIns="0" bIns="45720" rtlCol="0">
            <a:normAutofit lnSpcReduction="10000"/>
          </a:bodyPr>
          <a:lstStyle/>
          <a:p>
            <a:pPr defTabSz="914400">
              <a:lnSpc>
                <a:spcPct val="90000"/>
              </a:lnSpc>
              <a:spcAft>
                <a:spcPts val="600"/>
              </a:spcAft>
              <a:buClr>
                <a:schemeClr val="accent1"/>
              </a:buClr>
              <a:buFont typeface="Calibri" panose="020F0502020204030204" pitchFamily="34" charset="0"/>
            </a:pPr>
            <a:r>
              <a:rPr lang="en-US" sz="2300" b="0" i="0" dirty="0">
                <a:solidFill>
                  <a:schemeClr val="tx1">
                    <a:lumMod val="75000"/>
                    <a:lumOff val="25000"/>
                  </a:schemeClr>
                </a:solidFill>
                <a:effectLst/>
              </a:rPr>
              <a:t>I invite each of you to sit down in front of your own television set when your station goes on the air and stay there, for a day, without a book, without a magazine, without a newspaper, without a profit and loss sheet or a rating book to distract you. Keep your eyes glued to that set until the station signs off. I can assure you that what you will observe is </a:t>
            </a:r>
            <a:r>
              <a:rPr lang="en-US" sz="2300" b="1" i="0" dirty="0">
                <a:solidFill>
                  <a:schemeClr val="tx1">
                    <a:lumMod val="75000"/>
                    <a:lumOff val="25000"/>
                  </a:schemeClr>
                </a:solidFill>
                <a:effectLst/>
              </a:rPr>
              <a:t>a vast wasteland.</a:t>
            </a:r>
          </a:p>
          <a:p>
            <a:pPr defTabSz="914400">
              <a:lnSpc>
                <a:spcPct val="90000"/>
              </a:lnSpc>
              <a:spcAft>
                <a:spcPts val="600"/>
              </a:spcAft>
              <a:buClr>
                <a:schemeClr val="accent1"/>
              </a:buClr>
              <a:buFont typeface="Calibri" panose="020F0502020204030204" pitchFamily="34" charset="0"/>
            </a:pPr>
            <a:r>
              <a:rPr lang="en-US" sz="2300" b="0" i="0" dirty="0">
                <a:solidFill>
                  <a:schemeClr val="tx1">
                    <a:lumMod val="75000"/>
                    <a:lumOff val="25000"/>
                  </a:schemeClr>
                </a:solidFill>
                <a:effectLst/>
              </a:rPr>
              <a:t>You will see a procession of game shows, formula comedies about totally unbelievable families, blood and thunder, mayhem, violence, sadism, murder, western bad men, western good men, private eyes, gangsters, more violence, and cartoons. And endlessly, commercials — many screaming, cajoling, and offending. And most of all, boredom.</a:t>
            </a:r>
          </a:p>
          <a:p>
            <a:pPr defTabSz="914400">
              <a:lnSpc>
                <a:spcPct val="90000"/>
              </a:lnSpc>
              <a:spcAft>
                <a:spcPts val="600"/>
              </a:spcAft>
              <a:buClr>
                <a:schemeClr val="accent1"/>
              </a:buClr>
              <a:buFont typeface="Calibri" panose="020F0502020204030204" pitchFamily="34" charset="0"/>
            </a:pPr>
            <a:endParaRPr 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000" b="0" i="0" dirty="0">
                <a:solidFill>
                  <a:schemeClr val="tx1">
                    <a:lumMod val="75000"/>
                    <a:lumOff val="25000"/>
                  </a:schemeClr>
                </a:solidFill>
                <a:effectLst/>
              </a:rPr>
              <a:t>	 Newton N. Minow, "</a:t>
            </a:r>
            <a:r>
              <a:rPr lang="en-US" sz="2000" b="0" i="0" u="none" strike="noStrike" dirty="0">
                <a:solidFill>
                  <a:schemeClr val="tx1">
                    <a:lumMod val="75000"/>
                    <a:lumOff val="25000"/>
                  </a:schemeClr>
                </a:solidFill>
                <a:effectLst/>
                <a:hlinkClick r:id="rId3"/>
              </a:rPr>
              <a:t>Television and the Public Interest</a:t>
            </a:r>
            <a:r>
              <a:rPr lang="en-US" sz="2000" b="0" i="0" dirty="0">
                <a:solidFill>
                  <a:schemeClr val="tx1">
                    <a:lumMod val="75000"/>
                    <a:lumOff val="25000"/>
                  </a:schemeClr>
                </a:solidFill>
                <a:effectLst/>
              </a:rPr>
              <a:t>", 	address to the National Association of Broadcasters, 	Washington, D.C., May 9, 1961.</a:t>
            </a:r>
          </a:p>
        </p:txBody>
      </p:sp>
      <p:sp>
        <p:nvSpPr>
          <p:cNvPr id="62" name="Rectangle 6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BA94BCD2-D7DA-480E-9D8B-ADF4495013F1}"/>
              </a:ext>
            </a:extLst>
          </p:cNvPr>
          <p:cNvSpPr txBox="1"/>
          <p:nvPr/>
        </p:nvSpPr>
        <p:spPr>
          <a:xfrm>
            <a:off x="8509844" y="889843"/>
            <a:ext cx="3438868" cy="5078313"/>
          </a:xfrm>
          <a:prstGeom prst="rect">
            <a:avLst/>
          </a:prstGeom>
          <a:noFill/>
        </p:spPr>
        <p:txBody>
          <a:bodyPr wrap="square">
            <a:spAutoFit/>
          </a:bodyPr>
          <a:lstStyle/>
          <a:p>
            <a:pPr>
              <a:spcAft>
                <a:spcPts val="600"/>
              </a:spcAft>
            </a:pPr>
            <a:r>
              <a:rPr lang="en-GB" sz="2200" dirty="0">
                <a:solidFill>
                  <a:schemeClr val="bg1"/>
                </a:solidFill>
              </a:rPr>
              <a:t>Requiem for a Heavyweight by Rod Serling, presented last night on </a:t>
            </a:r>
            <a:r>
              <a:rPr lang="en-GB" sz="2200" i="1" dirty="0">
                <a:solidFill>
                  <a:schemeClr val="bg1"/>
                </a:solidFill>
              </a:rPr>
              <a:t>Playhouse 90</a:t>
            </a:r>
            <a:r>
              <a:rPr lang="en-GB" sz="2200" dirty="0">
                <a:solidFill>
                  <a:schemeClr val="bg1"/>
                </a:solidFill>
              </a:rPr>
              <a:t>, was a play of overwhelming force and tenderness. It was an artistic triumph that featured a performance of indescribable poignancy by Jack </a:t>
            </a:r>
            <a:r>
              <a:rPr lang="en-GB" sz="2200" dirty="0" err="1">
                <a:solidFill>
                  <a:schemeClr val="bg1"/>
                </a:solidFill>
              </a:rPr>
              <a:t>Palance</a:t>
            </a:r>
            <a:r>
              <a:rPr lang="en-GB" sz="2200" dirty="0">
                <a:solidFill>
                  <a:schemeClr val="bg1"/>
                </a:solidFill>
              </a:rPr>
              <a:t> in the part of the inarticulate has-been of the prize ring.</a:t>
            </a:r>
          </a:p>
          <a:p>
            <a:pPr>
              <a:spcAft>
                <a:spcPts val="600"/>
              </a:spcAft>
            </a:pPr>
            <a:endParaRPr lang="en-GB" dirty="0">
              <a:solidFill>
                <a:schemeClr val="bg1"/>
              </a:solidFill>
            </a:endParaRPr>
          </a:p>
          <a:p>
            <a:pPr>
              <a:spcAft>
                <a:spcPts val="600"/>
              </a:spcAft>
            </a:pPr>
            <a:r>
              <a:rPr lang="en-GB" dirty="0">
                <a:solidFill>
                  <a:schemeClr val="bg1"/>
                </a:solidFill>
              </a:rPr>
              <a:t>Jack Gould, “Rod </a:t>
            </a:r>
            <a:r>
              <a:rPr lang="en-GB" dirty="0" err="1">
                <a:solidFill>
                  <a:schemeClr val="bg1"/>
                </a:solidFill>
              </a:rPr>
              <a:t>Serling’s</a:t>
            </a:r>
            <a:r>
              <a:rPr lang="en-GB" dirty="0">
                <a:solidFill>
                  <a:schemeClr val="bg1"/>
                </a:solidFill>
              </a:rPr>
              <a:t> Drama Scores a Knockout”, </a:t>
            </a:r>
            <a:r>
              <a:rPr lang="en-GB" i="1" dirty="0">
                <a:solidFill>
                  <a:schemeClr val="bg1"/>
                </a:solidFill>
              </a:rPr>
              <a:t>The New York Times, 12 </a:t>
            </a:r>
            <a:r>
              <a:rPr lang="en-GB" dirty="0">
                <a:solidFill>
                  <a:schemeClr val="bg1"/>
                </a:solidFill>
              </a:rPr>
              <a:t>October 1956.</a:t>
            </a:r>
          </a:p>
        </p:txBody>
      </p:sp>
    </p:spTree>
    <p:extLst>
      <p:ext uri="{BB962C8B-B14F-4D97-AF65-F5344CB8AC3E}">
        <p14:creationId xmlns:p14="http://schemas.microsoft.com/office/powerpoint/2010/main" val="180441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EF8AEC98-3742-4D78-A79E-DB72BE13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DDDBADD-CC21-400E-A524-D69DC92E6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a:extLst>
              <a:ext uri="{FF2B5EF4-FFF2-40B4-BE49-F238E27FC236}">
                <a16:creationId xmlns:a16="http://schemas.microsoft.com/office/drawing/2014/main" id="{CE0958A7-0E0E-4B7B-B76C-53C6FEB95AB7}"/>
              </a:ext>
            </a:extLst>
          </p:cNvPr>
          <p:cNvSpPr txBox="1"/>
          <p:nvPr/>
        </p:nvSpPr>
        <p:spPr>
          <a:xfrm>
            <a:off x="6094427" y="673182"/>
            <a:ext cx="5057826" cy="3619302"/>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5400" spc="-50" dirty="0">
                <a:solidFill>
                  <a:srgbClr val="FFFFFF"/>
                </a:solidFill>
                <a:latin typeface="+mj-lt"/>
                <a:ea typeface="+mj-ea"/>
                <a:cs typeface="+mj-cs"/>
              </a:rPr>
              <a:t>Rod Serling and Gene Roddenberry: standing out from the “boob tube”</a:t>
            </a:r>
          </a:p>
        </p:txBody>
      </p:sp>
      <p:pic>
        <p:nvPicPr>
          <p:cNvPr id="1028" name="Picture 4" descr="Looking Back at Gene Roddenberry's Legacy">
            <a:extLst>
              <a:ext uri="{FF2B5EF4-FFF2-40B4-BE49-F238E27FC236}">
                <a16:creationId xmlns:a16="http://schemas.microsoft.com/office/drawing/2014/main" id="{FAE07E1A-181D-4E53-AD61-F57A54FA84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8" r="29209" b="2"/>
          <a:stretch/>
        </p:blipFill>
        <p:spPr bwMode="auto">
          <a:xfrm>
            <a:off x="-1" y="-1"/>
            <a:ext cx="5294376" cy="42924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Twilight Zone Forever: Celebrating 60 Years of Rod Serling's Classic  Anthology | Den of Geek">
            <a:extLst>
              <a:ext uri="{FF2B5EF4-FFF2-40B4-BE49-F238E27FC236}">
                <a16:creationId xmlns:a16="http://schemas.microsoft.com/office/drawing/2014/main" id="{C02F40A8-53A7-42F7-B4C9-7B1B2C16E1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30" r="1" b="43028"/>
          <a:stretch/>
        </p:blipFill>
        <p:spPr bwMode="auto">
          <a:xfrm>
            <a:off x="20" y="4292485"/>
            <a:ext cx="5294356" cy="2565516"/>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C1748524-9487-4168-B383-1E83003D00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9B0F30AA-F3F2-4243-A080-0F2575446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 descr="The Twilight Zone Forever: Celebrating 60 Years of Rod Serling's Classic  Anthology | Den of Geek">
            <a:extLst>
              <a:ext uri="{FF2B5EF4-FFF2-40B4-BE49-F238E27FC236}">
                <a16:creationId xmlns:a16="http://schemas.microsoft.com/office/drawing/2014/main" id="{A5690A7E-C8C0-44A0-BDC2-DE4137979E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97" r="17707" b="37214"/>
          <a:stretch/>
        </p:blipFill>
        <p:spPr bwMode="auto">
          <a:xfrm>
            <a:off x="0" y="3428999"/>
            <a:ext cx="5243812"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28"/>
                                        </p:tgtEl>
                                        <p:attrNameLst>
                                          <p:attrName>style.visibility</p:attrName>
                                        </p:attrNameLst>
                                      </p:cBhvr>
                                      <p:to>
                                        <p:strVal val="visible"/>
                                      </p:to>
                                    </p:set>
                                    <p:animEffect transition="in" filter="fade">
                                      <p:cBhvr>
                                        <p:cTn id="7" dur="700"/>
                                        <p:tgtEl>
                                          <p:spTgt spid="1028"/>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26"/>
                                        </p:tgtEl>
                                        <p:attrNameLst>
                                          <p:attrName>style.visibility</p:attrName>
                                        </p:attrNameLst>
                                      </p:cBhvr>
                                      <p:to>
                                        <p:strVal val="visible"/>
                                      </p:to>
                                    </p:set>
                                    <p:animEffect transition="in" filter="fade">
                                      <p:cBhvr>
                                        <p:cTn id="10" dur="700"/>
                                        <p:tgtEl>
                                          <p:spTgt spid="1026"/>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vert="horz" lIns="91440" tIns="45720" rIns="91440" bIns="45720" rtlCol="0" anchor="b">
            <a:noAutofit/>
          </a:bodyPr>
          <a:lstStyle/>
          <a:p>
            <a:r>
              <a:rPr lang="en-US" sz="5400" dirty="0">
                <a:solidFill>
                  <a:schemeClr val="tx1"/>
                </a:solidFill>
              </a:rPr>
              <a:t>The television industry changes: 1970s/1980s</a:t>
            </a:r>
          </a:p>
        </p:txBody>
      </p:sp>
      <p:pic>
        <p:nvPicPr>
          <p:cNvPr id="2050" name="Picture 2" descr="Image result for nielsen ratings">
            <a:extLst>
              <a:ext uri="{FF2B5EF4-FFF2-40B4-BE49-F238E27FC236}">
                <a16:creationId xmlns:a16="http://schemas.microsoft.com/office/drawing/2014/main" id="{1D509A37-5F81-42A5-BAED-F0B5CF593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35" r="30604" b="1"/>
          <a:stretch/>
        </p:blipFill>
        <p:spPr bwMode="auto">
          <a:xfrm>
            <a:off x="802405" y="1980113"/>
            <a:ext cx="2376058" cy="34710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http://www.mobilityaidservicesscotland.co.uk/images/retouchstraight.jpg">
            <a:extLst>
              <a:ext uri="{FF2B5EF4-FFF2-40B4-BE49-F238E27FC236}">
                <a16:creationId xmlns:a16="http://schemas.microsoft.com/office/drawing/2014/main" id="{1340FD4F-4CF0-416C-8F06-6631479E8E66}"/>
              </a:ext>
            </a:extLst>
          </p:cNvPr>
          <p:cNvPicPr>
            <a:picLocks noChangeAspect="1" noChangeArrowheads="1"/>
          </p:cNvPicPr>
          <p:nvPr/>
        </p:nvPicPr>
        <p:blipFill rotWithShape="1">
          <a:blip r:embed="rId4" cstate="print"/>
          <a:srcRect l="874" r="5002" b="1"/>
          <a:stretch/>
        </p:blipFill>
        <p:spPr bwMode="auto">
          <a:xfrm>
            <a:off x="3486027" y="1980113"/>
            <a:ext cx="2376057" cy="3471012"/>
          </a:xfrm>
          <a:prstGeom prst="rect">
            <a:avLst/>
          </a:prstGeom>
          <a:ln w="228600" cap="sq" cmpd="thickThin">
            <a:solidFill>
              <a:srgbClr val="000000"/>
            </a:solidFill>
            <a:prstDash val="solid"/>
            <a:miter lim="800000"/>
          </a:ln>
          <a:effectLst>
            <a:innerShdw blurRad="76200">
              <a:srgbClr val="000000"/>
            </a:innerShdw>
          </a:effectLst>
        </p:spPr>
      </p:pic>
      <p:sp>
        <p:nvSpPr>
          <p:cNvPr id="6" name="Content Placeholder 2"/>
          <p:cNvSpPr txBox="1">
            <a:spLocks/>
          </p:cNvSpPr>
          <p:nvPr/>
        </p:nvSpPr>
        <p:spPr>
          <a:xfrm>
            <a:off x="6351639" y="1845734"/>
            <a:ext cx="4804041" cy="4023360"/>
          </a:xfrm>
          <a:prstGeom prst="rect">
            <a:avLst/>
          </a:prstGeom>
        </p:spPr>
        <p:txBody>
          <a:bodyPr vert="horz" lIns="0" tIns="45720" rIns="0" bIns="45720" rtlCol="0">
            <a:normAutofit fontScale="925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914400">
              <a:lnSpc>
                <a:spcPct val="90000"/>
              </a:lnSpc>
              <a:buClr>
                <a:schemeClr val="accent1"/>
              </a:buClr>
              <a:buNone/>
            </a:pPr>
            <a:r>
              <a:rPr lang="en-US" sz="4000" b="1" dirty="0">
                <a:solidFill>
                  <a:schemeClr val="tx1">
                    <a:lumMod val="75000"/>
                    <a:lumOff val="25000"/>
                  </a:schemeClr>
                </a:solidFill>
                <a:latin typeface="+mn-lt"/>
                <a:ea typeface="+mn-ea"/>
                <a:cs typeface="+mn-cs"/>
              </a:rPr>
              <a:t>Developments in market research:</a:t>
            </a:r>
          </a:p>
          <a:p>
            <a:pPr marL="0" indent="0" defTabSz="914400">
              <a:lnSpc>
                <a:spcPct val="90000"/>
              </a:lnSpc>
              <a:buClr>
                <a:schemeClr val="accent1"/>
              </a:buClr>
              <a:buNone/>
            </a:pPr>
            <a:r>
              <a:rPr lang="en-US" sz="4000" dirty="0">
                <a:solidFill>
                  <a:schemeClr val="tx1">
                    <a:lumMod val="75000"/>
                    <a:lumOff val="25000"/>
                  </a:schemeClr>
                </a:solidFill>
                <a:latin typeface="+mn-lt"/>
                <a:ea typeface="+mn-ea"/>
                <a:cs typeface="+mn-cs"/>
              </a:rPr>
              <a:t>As new technologies for audience measurement emerge, advertisers become more aware of which demographics buy their products</a:t>
            </a:r>
          </a:p>
        </p:txBody>
      </p:sp>
    </p:spTree>
    <p:extLst>
      <p:ext uri="{BB962C8B-B14F-4D97-AF65-F5344CB8AC3E}">
        <p14:creationId xmlns:p14="http://schemas.microsoft.com/office/powerpoint/2010/main" val="122261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191">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192">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a:spLocks noGrp="1"/>
          </p:cNvSpPr>
          <p:nvPr>
            <p:ph type="title"/>
          </p:nvPr>
        </p:nvSpPr>
        <p:spPr>
          <a:xfrm>
            <a:off x="1097280" y="516835"/>
            <a:ext cx="5977937" cy="1666501"/>
          </a:xfrm>
        </p:spPr>
        <p:txBody>
          <a:bodyPr>
            <a:normAutofit/>
          </a:bodyPr>
          <a:lstStyle/>
          <a:p>
            <a:r>
              <a:rPr lang="en-US" sz="4400" u="sng" dirty="0">
                <a:solidFill>
                  <a:srgbClr val="FFFFFF"/>
                </a:solidFill>
              </a:rPr>
              <a:t>The television industry changes: 1970s/1980s</a:t>
            </a:r>
          </a:p>
        </p:txBody>
      </p:sp>
      <p:sp>
        <p:nvSpPr>
          <p:cNvPr id="3" name="Content Placeholder 2"/>
          <p:cNvSpPr>
            <a:spLocks noGrp="1"/>
          </p:cNvSpPr>
          <p:nvPr>
            <p:ph idx="1"/>
          </p:nvPr>
        </p:nvSpPr>
        <p:spPr>
          <a:xfrm>
            <a:off x="1097279" y="2236304"/>
            <a:ext cx="5977938" cy="3652667"/>
          </a:xfrm>
        </p:spPr>
        <p:txBody>
          <a:bodyPr>
            <a:normAutofit lnSpcReduction="10000"/>
          </a:bodyPr>
          <a:lstStyle/>
          <a:p>
            <a:pPr marL="107442" indent="0">
              <a:buClr>
                <a:schemeClr val="accent1">
                  <a:lumMod val="60000"/>
                  <a:lumOff val="40000"/>
                </a:schemeClr>
              </a:buClr>
              <a:buNone/>
            </a:pPr>
            <a:r>
              <a:rPr lang="en-US" sz="2400" b="1" dirty="0">
                <a:solidFill>
                  <a:srgbClr val="FFFFFF"/>
                </a:solidFill>
              </a:rPr>
              <a:t>Rise of cable and satellite channels:</a:t>
            </a:r>
          </a:p>
          <a:p>
            <a:pPr marL="450342" indent="-342900">
              <a:buClr>
                <a:schemeClr val="accent1">
                  <a:lumMod val="60000"/>
                  <a:lumOff val="40000"/>
                </a:schemeClr>
              </a:buClr>
              <a:buFont typeface="Wingdings" panose="05000000000000000000" pitchFamily="2" charset="2"/>
              <a:buChar char="Ø"/>
            </a:pPr>
            <a:r>
              <a:rPr lang="en-US" sz="2400" dirty="0">
                <a:solidFill>
                  <a:srgbClr val="FFFFFF"/>
                </a:solidFill>
              </a:rPr>
              <a:t>No longer free to air: possible to limit access and demand pay. </a:t>
            </a:r>
          </a:p>
          <a:p>
            <a:pPr marL="450342" indent="-342900">
              <a:buClr>
                <a:schemeClr val="accent1">
                  <a:lumMod val="60000"/>
                  <a:lumOff val="40000"/>
                </a:schemeClr>
              </a:buClr>
              <a:buFont typeface="Wingdings" panose="05000000000000000000" pitchFamily="2" charset="2"/>
              <a:buChar char="Ø"/>
            </a:pPr>
            <a:r>
              <a:rPr lang="en-US" sz="2400" dirty="0">
                <a:solidFill>
                  <a:srgbClr val="FFFFFF"/>
                </a:solidFill>
              </a:rPr>
              <a:t>New channels are funded through subscription or subscription and advertising.</a:t>
            </a:r>
          </a:p>
          <a:p>
            <a:pPr marL="450342" indent="-342900">
              <a:buClr>
                <a:schemeClr val="accent1">
                  <a:lumMod val="60000"/>
                  <a:lumOff val="40000"/>
                </a:schemeClr>
              </a:buClr>
              <a:buFont typeface="Wingdings" panose="05000000000000000000" pitchFamily="2" charset="2"/>
              <a:buChar char="Ø"/>
            </a:pPr>
            <a:r>
              <a:rPr lang="en-US" sz="2400" dirty="0">
                <a:solidFill>
                  <a:srgbClr val="FFFFFF"/>
                </a:solidFill>
              </a:rPr>
              <a:t>A targeted audience, “narrowcasting”, filling a specific niche in the market.</a:t>
            </a:r>
          </a:p>
          <a:p>
            <a:pPr marL="450342" indent="-342900">
              <a:buClr>
                <a:schemeClr val="accent1">
                  <a:lumMod val="60000"/>
                  <a:lumOff val="40000"/>
                </a:schemeClr>
              </a:buClr>
              <a:buFont typeface="Wingdings" panose="05000000000000000000" pitchFamily="2" charset="2"/>
              <a:buChar char="Ø"/>
            </a:pPr>
            <a:r>
              <a:rPr lang="en-US" sz="2400" dirty="0">
                <a:solidFill>
                  <a:srgbClr val="FFFFFF"/>
                </a:solidFill>
              </a:rPr>
              <a:t>Importance of </a:t>
            </a:r>
            <a:r>
              <a:rPr lang="en-US" sz="2400" u="sng" dirty="0">
                <a:solidFill>
                  <a:srgbClr val="FFFFFF"/>
                </a:solidFill>
              </a:rPr>
              <a:t>distinction</a:t>
            </a:r>
            <a:r>
              <a:rPr lang="en-US" sz="2400" dirty="0">
                <a:solidFill>
                  <a:srgbClr val="FFFFFF"/>
                </a:solidFill>
              </a:rPr>
              <a:t> and channel brands.</a:t>
            </a:r>
            <a:endParaRPr lang="en-US" sz="2400" u="sng" dirty="0">
              <a:solidFill>
                <a:srgbClr val="FFFFFF"/>
              </a:solidFill>
            </a:endParaRPr>
          </a:p>
          <a:p>
            <a:pPr marL="450342" indent="-342900">
              <a:buClr>
                <a:schemeClr val="accent1">
                  <a:lumMod val="60000"/>
                  <a:lumOff val="40000"/>
                </a:schemeClr>
              </a:buClr>
              <a:buFont typeface="Wingdings" panose="05000000000000000000" pitchFamily="2" charset="2"/>
              <a:buChar char="Ø"/>
            </a:pPr>
            <a:endParaRPr lang="en-US" sz="2400" dirty="0">
              <a:solidFill>
                <a:srgbClr val="FFFFFF"/>
              </a:solidFill>
            </a:endParaRPr>
          </a:p>
        </p:txBody>
      </p:sp>
      <p:sp>
        <p:nvSpPr>
          <p:cNvPr id="3080" name="Rectangle 193">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2">
            <a:extLst>
              <a:ext uri="{FF2B5EF4-FFF2-40B4-BE49-F238E27FC236}">
                <a16:creationId xmlns:a16="http://schemas.microsoft.com/office/drawing/2014/main" id="{E10D5E57-C019-4687-B99A-506524339885}"/>
              </a:ext>
            </a:extLst>
          </p:cNvPr>
          <p:cNvPicPr>
            <a:picLocks noChangeAspect="1" noChangeArrowheads="1"/>
          </p:cNvPicPr>
          <p:nvPr/>
        </p:nvPicPr>
        <p:blipFill rotWithShape="1">
          <a:blip r:embed="rId3" cstate="print"/>
          <a:srcRect t="22913" r="4" b="23592"/>
          <a:stretch/>
        </p:blipFill>
        <p:spPr bwMode="auto">
          <a:xfrm>
            <a:off x="8255099" y="484631"/>
            <a:ext cx="3268253" cy="1748422"/>
          </a:xfrm>
          <a:prstGeom prst="rect">
            <a:avLst/>
          </a:prstGeom>
          <a:noFill/>
        </p:spPr>
      </p:pic>
      <p:sp>
        <p:nvSpPr>
          <p:cNvPr id="3081" name="Rectangle 194">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hbo">
            <a:extLst>
              <a:ext uri="{FF2B5EF4-FFF2-40B4-BE49-F238E27FC236}">
                <a16:creationId xmlns:a16="http://schemas.microsoft.com/office/drawing/2014/main" id="{3FECA4E6-F45B-4850-B500-9D9CCC8268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38" r="4" b="2535"/>
          <a:stretch/>
        </p:blipFill>
        <p:spPr bwMode="auto">
          <a:xfrm>
            <a:off x="8255103" y="2554787"/>
            <a:ext cx="3268246" cy="1748422"/>
          </a:xfrm>
          <a:prstGeom prst="rect">
            <a:avLst/>
          </a:prstGeom>
          <a:noFill/>
          <a:extLst>
            <a:ext uri="{909E8E84-426E-40DD-AFC4-6F175D3DCCD1}">
              <a14:hiddenFill xmlns:a14="http://schemas.microsoft.com/office/drawing/2010/main">
                <a:solidFill>
                  <a:srgbClr val="FFFFFF"/>
                </a:solidFill>
              </a14:hiddenFill>
            </a:ext>
          </a:extLst>
        </p:spPr>
      </p:pic>
      <p:sp>
        <p:nvSpPr>
          <p:cNvPr id="196" name="Rectangle 195">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Logo&#10;&#10;Description automatically generated">
            <a:extLst>
              <a:ext uri="{FF2B5EF4-FFF2-40B4-BE49-F238E27FC236}">
                <a16:creationId xmlns:a16="http://schemas.microsoft.com/office/drawing/2014/main" id="{9932906A-D799-440F-8B9D-979B7B0BB85A}"/>
              </a:ext>
            </a:extLst>
          </p:cNvPr>
          <p:cNvPicPr>
            <a:picLocks noChangeAspect="1" noChangeArrowheads="1"/>
          </p:cNvPicPr>
          <p:nvPr/>
        </p:nvPicPr>
        <p:blipFill rotWithShape="1">
          <a:blip r:embed="rId5" cstate="print"/>
          <a:srcRect l="-1" t="15244" r="-1" b="17471"/>
          <a:stretch/>
        </p:blipFill>
        <p:spPr bwMode="auto">
          <a:xfrm>
            <a:off x="8574634" y="4624943"/>
            <a:ext cx="2948715" cy="1984024"/>
          </a:xfrm>
          <a:prstGeom prst="rect">
            <a:avLst/>
          </a:prstGeom>
          <a:noFill/>
        </p:spPr>
      </p:pic>
    </p:spTree>
    <p:extLst>
      <p:ext uri="{BB962C8B-B14F-4D97-AF65-F5344CB8AC3E}">
        <p14:creationId xmlns:p14="http://schemas.microsoft.com/office/powerpoint/2010/main" val="71270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074" name="Picture 2" descr="TV pioneer Norman Lear has plenty to say - CNN">
            <a:extLst>
              <a:ext uri="{FF2B5EF4-FFF2-40B4-BE49-F238E27FC236}">
                <a16:creationId xmlns:a16="http://schemas.microsoft.com/office/drawing/2014/main" id="{6E7462EA-D770-409B-BFBD-67552F2CB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10" r="17822"/>
          <a:stretch/>
        </p:blipFill>
        <p:spPr bwMode="auto">
          <a:xfrm>
            <a:off x="381003" y="258127"/>
            <a:ext cx="4953000" cy="50749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8" name="Picture 6" descr="Steven Bochco, Producer of 'Hill Street Blues' and 'NYPD Blue,' Dies at 74  - The New York Times">
            <a:extLst>
              <a:ext uri="{FF2B5EF4-FFF2-40B4-BE49-F238E27FC236}">
                <a16:creationId xmlns:a16="http://schemas.microsoft.com/office/drawing/2014/main" id="{03DA58AA-D571-4570-ABE4-B78C41245D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885"/>
          <a:stretch/>
        </p:blipFill>
        <p:spPr bwMode="auto">
          <a:xfrm>
            <a:off x="6172580" y="235267"/>
            <a:ext cx="5452522" cy="48625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6" name="Picture 4" descr="The Mary Tyler Moore Show: The Complete Second Season Import: Amazon.ca: Ed  Asner, Gavin MacLeod, Edward Asner, Mary Tyler Moore, Ted Knight, Valerie  Harper, Nancy Walker, Isabel Sanford, Cloris Leachman, John Amos,">
            <a:extLst>
              <a:ext uri="{FF2B5EF4-FFF2-40B4-BE49-F238E27FC236}">
                <a16:creationId xmlns:a16="http://schemas.microsoft.com/office/drawing/2014/main" id="{5BF88131-D58F-4EE9-A931-096AEE1DE0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315"/>
          <a:stretch/>
        </p:blipFill>
        <p:spPr bwMode="auto">
          <a:xfrm>
            <a:off x="3359572" y="1995489"/>
            <a:ext cx="3048000" cy="40557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Hill Street Blues: Season Three DVD 2014 Region 1 NTSC: Amazon.co.uk:  Daniel J. Travanti, Michael Conrad, Bruce Weitz, Charles Haid, Veronica  Hamel, Betty Thomas, Taurean Blacque, Michael Warren, James B. Sikking, Joe">
            <a:extLst>
              <a:ext uri="{FF2B5EF4-FFF2-40B4-BE49-F238E27FC236}">
                <a16:creationId xmlns:a16="http://schemas.microsoft.com/office/drawing/2014/main" id="{35696696-90A8-486A-9086-57E4B0244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1821" y="1904048"/>
            <a:ext cx="2699176" cy="42386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050" name="Picture 2" descr="The Producer's Medium: Conversations with Creators of American Television:  Amazon.co.uk: Newcomb, Horace, Alley, Robert S.: 9780195033472: Books">
            <a:extLst>
              <a:ext uri="{FF2B5EF4-FFF2-40B4-BE49-F238E27FC236}">
                <a16:creationId xmlns:a16="http://schemas.microsoft.com/office/drawing/2014/main" id="{68C707B9-9B86-4AFD-A701-9F29A3E109E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2DFF1D94-62FB-45CB-8CA3-1CB53EF9E593}"/>
              </a:ext>
            </a:extLst>
          </p:cNvPr>
          <p:cNvSpPr>
            <a:spLocks noGrp="1"/>
          </p:cNvSpPr>
          <p:nvPr>
            <p:ph type="title"/>
          </p:nvPr>
        </p:nvSpPr>
        <p:spPr>
          <a:xfrm>
            <a:off x="1097280" y="286603"/>
            <a:ext cx="10058400" cy="1450757"/>
          </a:xfrm>
        </p:spPr>
        <p:txBody>
          <a:bodyPr>
            <a:normAutofit/>
          </a:bodyPr>
          <a:lstStyle/>
          <a:p>
            <a:r>
              <a:rPr lang="en-GB" i="1" dirty="0">
                <a:solidFill>
                  <a:schemeClr val="tx1"/>
                </a:solidFill>
              </a:rPr>
              <a:t>The Producer’s Medium:</a:t>
            </a:r>
            <a:br>
              <a:rPr lang="en-GB" i="1" dirty="0">
                <a:solidFill>
                  <a:schemeClr val="tx1"/>
                </a:solidFill>
              </a:rPr>
            </a:br>
            <a:r>
              <a:rPr lang="en-GB" dirty="0">
                <a:solidFill>
                  <a:schemeClr val="tx1"/>
                </a:solidFill>
              </a:rPr>
              <a:t>Writer-producers and choric creativity</a:t>
            </a:r>
          </a:p>
        </p:txBody>
      </p:sp>
      <p:sp>
        <p:nvSpPr>
          <p:cNvPr id="12" name="Content Placeholder 11">
            <a:extLst>
              <a:ext uri="{FF2B5EF4-FFF2-40B4-BE49-F238E27FC236}">
                <a16:creationId xmlns:a16="http://schemas.microsoft.com/office/drawing/2014/main" id="{3889441E-9CDA-4B33-9DAE-F1AB7B060DFB}"/>
              </a:ext>
            </a:extLst>
          </p:cNvPr>
          <p:cNvSpPr>
            <a:spLocks noGrp="1"/>
          </p:cNvSpPr>
          <p:nvPr>
            <p:ph idx="1"/>
          </p:nvPr>
        </p:nvSpPr>
        <p:spPr>
          <a:xfrm>
            <a:off x="1097280" y="1845734"/>
            <a:ext cx="10058400" cy="4023360"/>
          </a:xfrm>
        </p:spPr>
        <p:txBody>
          <a:bodyPr>
            <a:normAutofit lnSpcReduction="10000"/>
          </a:bodyPr>
          <a:lstStyle/>
          <a:p>
            <a:r>
              <a:rPr lang="en-GB" sz="2400" dirty="0"/>
              <a:t>Newcomb and Alley are especially interested in producers “who create in the ‘bardic’ </a:t>
            </a:r>
            <a:r>
              <a:rPr lang="en-GB" sz="2400" dirty="0" err="1"/>
              <a:t>center</a:t>
            </a:r>
            <a:r>
              <a:rPr lang="en-GB" sz="2400" dirty="0"/>
              <a:t> of our shared culture” versus those who use the medium for individual expression (Newcomb and Alley 1983, 34). Newcomb terms the latter mode “lyric” television, which is “rooted in subjective response” to the culture and operates in a voice that is “personal rather than social” (Newcomb and Alley 1983, 37). Newcomb and Alley are more interested, conversely, in television’s “choric” function, its capacity to explore “the central regions of the American mind,” and “the shared systems of meaning and symbol that form our cultural life” (Newcomb and Alley 1983, 43)</a:t>
            </a:r>
          </a:p>
          <a:p>
            <a:endParaRPr lang="en-GB" dirty="0">
              <a:solidFill>
                <a:schemeClr val="tx1"/>
              </a:solidFill>
            </a:endParaRPr>
          </a:p>
          <a:p>
            <a:r>
              <a:rPr lang="en-GB" dirty="0"/>
              <a:t>	Alisa </a:t>
            </a:r>
            <a:r>
              <a:rPr lang="en-GB" dirty="0" err="1"/>
              <a:t>Perren</a:t>
            </a:r>
            <a:r>
              <a:rPr lang="en-GB" dirty="0"/>
              <a:t> and Thomas Schatz, “Theorizing Television’s Writer–Producer: Re-viewing 	The Producer’s Medium”, </a:t>
            </a:r>
            <a:r>
              <a:rPr lang="en-GB" i="1" dirty="0"/>
              <a:t>Television &amp; New Media</a:t>
            </a:r>
            <a:r>
              <a:rPr lang="en-GB" dirty="0"/>
              <a:t>, 2015, Vol. 16(1) 86–93</a:t>
            </a:r>
            <a:endParaRPr lang="en-GB" dirty="0">
              <a:solidFill>
                <a:schemeClr val="tx1"/>
              </a:solidFill>
            </a:endParaRPr>
          </a:p>
          <a:p>
            <a:endParaRPr lang="en-GB" dirty="0">
              <a:solidFill>
                <a:schemeClr val="tx1"/>
              </a:solidFill>
            </a:endParaRPr>
          </a:p>
        </p:txBody>
      </p:sp>
      <p:sp>
        <p:nvSpPr>
          <p:cNvPr id="73" name="Rectangle 7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90378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5400" dirty="0"/>
              <a:t>“Cult” and “Quality” television</a:t>
            </a:r>
          </a:p>
        </p:txBody>
      </p:sp>
      <p:pic>
        <p:nvPicPr>
          <p:cNvPr id="5124" name="Picture 4" descr="Image result for lost tv poster"/>
          <p:cNvPicPr>
            <a:picLocks noChangeAspect="1" noChangeArrowheads="1"/>
          </p:cNvPicPr>
          <p:nvPr/>
        </p:nvPicPr>
        <p:blipFill rotWithShape="1">
          <a:blip r:embed="rId3">
            <a:extLst>
              <a:ext uri="{28A0092B-C50C-407E-A947-70E740481C1C}">
                <a14:useLocalDpi xmlns:a14="http://schemas.microsoft.com/office/drawing/2010/main" val="0"/>
              </a:ext>
            </a:extLst>
          </a:blip>
          <a:srcRect l="16609" r="11607" b="-4"/>
          <a:stretch/>
        </p:blipFill>
        <p:spPr bwMode="auto">
          <a:xfrm>
            <a:off x="3750423" y="2180268"/>
            <a:ext cx="2376057" cy="16550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51639" y="1845734"/>
            <a:ext cx="5111815" cy="4332042"/>
          </a:xfrm>
        </p:spPr>
        <p:txBody>
          <a:bodyPr>
            <a:normAutofit fontScale="92500"/>
          </a:bodyPr>
          <a:lstStyle/>
          <a:p>
            <a:pPr>
              <a:buFont typeface="Wingdings" panose="05000000000000000000" pitchFamily="2" charset="2"/>
              <a:buChar char="ü"/>
            </a:pPr>
            <a:r>
              <a:rPr lang="en-GB" sz="2400"/>
              <a:t>Target an upscale, usually young/educated, intensely loyal and engaged audience</a:t>
            </a:r>
          </a:p>
          <a:p>
            <a:pPr>
              <a:buFont typeface="Wingdings" panose="05000000000000000000" pitchFamily="2" charset="2"/>
              <a:buChar char="ü"/>
            </a:pPr>
            <a:r>
              <a:rPr lang="en-GB" sz="2400"/>
              <a:t>Rich and complex storyworlds</a:t>
            </a:r>
          </a:p>
          <a:p>
            <a:pPr>
              <a:buFont typeface="Wingdings" panose="05000000000000000000" pitchFamily="2" charset="2"/>
              <a:buChar char="ü"/>
            </a:pPr>
            <a:r>
              <a:rPr lang="en-GB" sz="2400"/>
              <a:t>Sophisticated, witty and self-referential writing</a:t>
            </a:r>
          </a:p>
          <a:p>
            <a:pPr lvl="0">
              <a:buFont typeface="Wingdings" panose="05000000000000000000" pitchFamily="2" charset="2"/>
              <a:buChar char="ü"/>
            </a:pPr>
            <a:r>
              <a:rPr lang="en-GB" sz="2400"/>
              <a:t>High production values; striking, visually distinctive cinematography</a:t>
            </a:r>
          </a:p>
          <a:p>
            <a:pPr lvl="0">
              <a:buFont typeface="Wingdings" panose="05000000000000000000" pitchFamily="2" charset="2"/>
              <a:buChar char="ü"/>
            </a:pPr>
            <a:r>
              <a:rPr lang="en-GB" sz="2400"/>
              <a:t>Opportunities for fan participation and </a:t>
            </a:r>
            <a:br>
              <a:rPr lang="en-GB" sz="2400"/>
            </a:br>
            <a:r>
              <a:rPr lang="en-GB" sz="2400"/>
              <a:t>creativity </a:t>
            </a:r>
          </a:p>
          <a:p>
            <a:pPr lvl="0">
              <a:buFont typeface="Wingdings" panose="05000000000000000000" pitchFamily="2" charset="2"/>
              <a:buChar char="ü"/>
            </a:pPr>
            <a:r>
              <a:rPr lang="en-GB" sz="2400"/>
              <a:t>Complicated plots require close attention </a:t>
            </a:r>
            <a:br>
              <a:rPr lang="en-GB" sz="2400"/>
            </a:br>
            <a:r>
              <a:rPr lang="en-GB" sz="2400"/>
              <a:t>and spark discussion</a:t>
            </a:r>
            <a:endParaRPr lang="en-GB" sz="2400" dirty="0"/>
          </a:p>
        </p:txBody>
      </p:sp>
      <p:pic>
        <p:nvPicPr>
          <p:cNvPr id="17" name="Picture 2" descr="Image result">
            <a:extLst>
              <a:ext uri="{FF2B5EF4-FFF2-40B4-BE49-F238E27FC236}">
                <a16:creationId xmlns:a16="http://schemas.microsoft.com/office/drawing/2014/main" id="{432BF8F2-E310-4D73-9C7F-A04A029CC6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 b="2489"/>
          <a:stretch/>
        </p:blipFill>
        <p:spPr bwMode="auto">
          <a:xfrm>
            <a:off x="1183017" y="2180268"/>
            <a:ext cx="2376058" cy="34710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westworld poster">
            <a:extLst>
              <a:ext uri="{FF2B5EF4-FFF2-40B4-BE49-F238E27FC236}">
                <a16:creationId xmlns:a16="http://schemas.microsoft.com/office/drawing/2014/main" id="{00060622-6E94-4B4C-8561-C764A11879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82" r="8726" b="4"/>
          <a:stretch/>
        </p:blipFill>
        <p:spPr bwMode="auto">
          <a:xfrm>
            <a:off x="3719942" y="4017977"/>
            <a:ext cx="2376057" cy="165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0562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533</TotalTime>
  <Words>2297</Words>
  <Application>Microsoft Office PowerPoint</Application>
  <PresentationFormat>Widescreen</PresentationFormat>
  <Paragraphs>112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Wingdings</vt:lpstr>
      <vt:lpstr>Wingdings 3</vt:lpstr>
      <vt:lpstr>Retrospect</vt:lpstr>
      <vt:lpstr>The evolution of television: authorship and art</vt:lpstr>
      <vt:lpstr>PowerPoint Presentation</vt:lpstr>
      <vt:lpstr>PowerPoint Presentation</vt:lpstr>
      <vt:lpstr>PowerPoint Presentation</vt:lpstr>
      <vt:lpstr>The television industry changes: 1970s/1980s</vt:lpstr>
      <vt:lpstr>The television industry changes: 1970s/1980s</vt:lpstr>
      <vt:lpstr>PowerPoint Presentation</vt:lpstr>
      <vt:lpstr>The Producer’s Medium: Writer-producers and choric creativity</vt:lpstr>
      <vt:lpstr>“Cult” and “Quality” television</vt:lpstr>
      <vt:lpstr>PowerPoint Presentation</vt:lpstr>
      <vt:lpstr>“It’s Not TV”:  HBO and the legitimation of television</vt:lpstr>
      <vt:lpstr>The showrunner as auteur: Genius comes to television</vt:lpstr>
      <vt:lpstr>Exercise: The showrunner goes international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Leora Hadas</dc:creator>
  <cp:lastModifiedBy>Leora Hadas</cp:lastModifiedBy>
  <cp:revision>97</cp:revision>
  <dcterms:created xsi:type="dcterms:W3CDTF">2021-03-26T13:00:20Z</dcterms:created>
  <dcterms:modified xsi:type="dcterms:W3CDTF">2021-05-12T11:56:52Z</dcterms:modified>
</cp:coreProperties>
</file>