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sldIdLst>
    <p:sldId id="256" r:id="rId2"/>
    <p:sldId id="258" r:id="rId3"/>
    <p:sldId id="257" r:id="rId4"/>
    <p:sldId id="259" r:id="rId5"/>
    <p:sldId id="260" r:id="rId6"/>
    <p:sldId id="261" r:id="rId7"/>
    <p:sldId id="262" r:id="rId8"/>
    <p:sldId id="277" r:id="rId9"/>
    <p:sldId id="276" r:id="rId10"/>
    <p:sldId id="265" r:id="rId11"/>
    <p:sldId id="278"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ra Hadas" initials="LH" lastIdx="1" clrIdx="0">
    <p:extLst>
      <p:ext uri="{19B8F6BF-5375-455C-9EA6-DF929625EA0E}">
        <p15:presenceInfo xmlns:p15="http://schemas.microsoft.com/office/powerpoint/2012/main" userId="S::Leora.Hadas@nottingham.ac.uk::1d760ad4-1a56-46ac-a9dd-8c365520b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249" autoAdjust="0"/>
  </p:normalViewPr>
  <p:slideViewPr>
    <p:cSldViewPr snapToGrid="0" snapToObjects="1">
      <p:cViewPr>
        <p:scale>
          <a:sx n="66" d="100"/>
          <a:sy n="66" d="100"/>
        </p:scale>
        <p:origin x="-212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51CA8-1C5F-4CB3-80DE-A8F2D91D2425}" type="datetimeFigureOut">
              <a:rPr lang="en-GB" smtClean="0"/>
              <a:t>05/05/2021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E9015-122F-41FF-8E69-788BDE72F18C}" type="slidenum">
              <a:rPr lang="en-GB" smtClean="0"/>
              <a:t>‹#›</a:t>
            </a:fld>
            <a:endParaRPr lang="en-GB"/>
          </a:p>
        </p:txBody>
      </p:sp>
    </p:spTree>
    <p:extLst>
      <p:ext uri="{BB962C8B-B14F-4D97-AF65-F5344CB8AC3E}">
        <p14:creationId xmlns:p14="http://schemas.microsoft.com/office/powerpoint/2010/main" val="285901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basically my book in expanded course form.</a:t>
            </a:r>
          </a:p>
          <a:p>
            <a:r>
              <a:rPr lang="en-GB" dirty="0"/>
              <a:t>At its centre is an exploration of ideas around concept of authorship and creativity, and how they are constructed and communicated by the film and TV (media) industries, both within themselves and to us the audience. </a:t>
            </a:r>
          </a:p>
          <a:p>
            <a:r>
              <a:rPr lang="en-GB" dirty="0"/>
              <a:t>Using this subject to open doors onto and explore an array of other topics: cultural theory of art, film and especially television history, media industry studies, media promotion and branding, contemporary creators. </a:t>
            </a:r>
          </a:p>
          <a:p>
            <a:r>
              <a:rPr lang="en-GB" dirty="0"/>
              <a:t>So you will learn varied things, all tying back into one overall topic. Some ideas will recur as we study them from different angles. </a:t>
            </a:r>
          </a:p>
          <a:p>
            <a:r>
              <a:rPr lang="en-GB" dirty="0"/>
              <a:t>You may be familiar with some of the ideas I present, in which case consider them a reiteration. I’m working up from the basics so that we don’t miss any important building blocks. </a:t>
            </a:r>
          </a:p>
          <a:p>
            <a:r>
              <a:rPr lang="en-GB" dirty="0"/>
              <a:t>Bear with me as I pull a very long ribbon from a hat. I will wrap everything up neatly in Session 6. </a:t>
            </a:r>
          </a:p>
          <a:p>
            <a:endParaRPr lang="en-GB" dirty="0"/>
          </a:p>
          <a:p>
            <a:r>
              <a:rPr lang="en-GB" dirty="0"/>
              <a:t>Importantly: this course is </a:t>
            </a:r>
            <a:r>
              <a:rPr lang="en-GB" u="sng" dirty="0"/>
              <a:t>not</a:t>
            </a:r>
            <a:r>
              <a:rPr lang="en-GB" u="none" dirty="0"/>
              <a:t> about authorship theory. We will not be asking whether authors exist as an ontological fact, or what it means if they do or don’t. We are concerned purely with </a:t>
            </a:r>
            <a:r>
              <a:rPr lang="en-GB" u="sng" dirty="0"/>
              <a:t>discourse</a:t>
            </a:r>
            <a:r>
              <a:rPr lang="en-GB" u="none" dirty="0"/>
              <a:t>. What is discourse? In a moment </a:t>
            </a:r>
            <a:endParaRPr lang="en-GB" dirty="0"/>
          </a:p>
          <a:p>
            <a:endParaRPr lang="en-GB" dirty="0"/>
          </a:p>
          <a:p>
            <a:r>
              <a:rPr lang="en-GB" dirty="0"/>
              <a:t>First. some technicalities: </a:t>
            </a:r>
          </a:p>
          <a:p>
            <a:pPr marL="228600" indent="-228600">
              <a:buFont typeface="+mj-lt"/>
              <a:buAutoNum type="arabicPeriod"/>
            </a:pPr>
            <a:r>
              <a:rPr lang="en-GB" dirty="0"/>
              <a:t>Length and structure of sessions</a:t>
            </a:r>
          </a:p>
          <a:p>
            <a:pPr marL="228600" indent="-228600">
              <a:buFont typeface="+mj-lt"/>
              <a:buAutoNum type="arabicPeriod"/>
            </a:pPr>
            <a:r>
              <a:rPr lang="en-GB" dirty="0"/>
              <a:t>Workgroups and how they work</a:t>
            </a:r>
          </a:p>
          <a:p>
            <a:pPr marL="228600" indent="-228600">
              <a:buFont typeface="+mj-lt"/>
              <a:buAutoNum type="arabicPeriod"/>
            </a:pPr>
            <a:r>
              <a:rPr lang="en-GB" dirty="0"/>
              <a:t>Expectations for participation, readings and questions</a:t>
            </a:r>
          </a:p>
          <a:p>
            <a:pPr marL="228600" indent="-228600">
              <a:buFont typeface="+mj-lt"/>
              <a:buAutoNum type="arabicPeriod"/>
            </a:pPr>
            <a:endParaRPr lang="en-GB" dirty="0"/>
          </a:p>
          <a:p>
            <a:pPr marL="0" indent="0">
              <a:buFont typeface="+mj-lt"/>
              <a:buNone/>
            </a:pPr>
            <a:r>
              <a:rPr lang="en-GB" dirty="0"/>
              <a:t>Let’s go!</a:t>
            </a:r>
          </a:p>
          <a:p>
            <a:pPr marL="228600" indent="-228600">
              <a:buFont typeface="+mj-lt"/>
              <a:buAutoNum type="arabicPeriod"/>
            </a:pPr>
            <a:endParaRPr lang="en-GB" dirty="0"/>
          </a:p>
          <a:p>
            <a:pPr marL="228600" indent="-228600">
              <a:buFont typeface="+mj-lt"/>
              <a:buAutoNum type="arabicPeriod"/>
            </a:pPr>
            <a:endParaRPr lang="en-GB" dirty="0"/>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1</a:t>
            </a:fld>
            <a:endParaRPr lang="en-GB"/>
          </a:p>
        </p:txBody>
      </p:sp>
    </p:spTree>
    <p:extLst>
      <p:ext uri="{BB962C8B-B14F-4D97-AF65-F5344CB8AC3E}">
        <p14:creationId xmlns:p14="http://schemas.microsoft.com/office/powerpoint/2010/main" val="274551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Lest you come to the same unpopular conclusion as me, which is that authorship is all a scam and originality is a lie, Foucault calls attention to the fact that authorship is actually useful when we think of it as a </a:t>
            </a:r>
            <a:r>
              <a:rPr lang="en-GB" u="sng" dirty="0"/>
              <a:t>discursive function</a:t>
            </a:r>
            <a:r>
              <a:rPr lang="en-GB" u="none" dirty="0"/>
              <a:t>: i.e. a way of talking about texts.</a:t>
            </a:r>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10</a:t>
            </a:fld>
            <a:endParaRPr lang="en-GB"/>
          </a:p>
        </p:txBody>
      </p:sp>
    </p:spTree>
    <p:extLst>
      <p:ext uri="{BB962C8B-B14F-4D97-AF65-F5344CB8AC3E}">
        <p14:creationId xmlns:p14="http://schemas.microsoft.com/office/powerpoint/2010/main" val="139517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here’s where it gets interesting, because an author’s name isn’t the only thing in our culture which works this way: as a sign binding together a set of not-necessarily-similar artifacts, which signifies a set of associations and attracts value. And the other thing is set very firmly in the realm of commerce. That other thing is the </a:t>
            </a:r>
            <a:r>
              <a:rPr lang="en-GB" u="sng" dirty="0"/>
              <a:t>brand</a:t>
            </a:r>
            <a:r>
              <a:rPr lang="en-GB" u="none" dirty="0"/>
              <a:t>.</a:t>
            </a:r>
          </a:p>
          <a:p>
            <a:endParaRPr lang="en-GB" u="none" dirty="0"/>
          </a:p>
          <a:p>
            <a:r>
              <a:rPr lang="en-GB" u="none" dirty="0"/>
              <a:t>John Frow notes the similarity between signatures and brand. </a:t>
            </a:r>
            <a:r>
              <a:rPr lang="en-GB" dirty="0"/>
              <a:t>Creative originality versus managed standardization constitutes two opposite poles of the binary in question. However, they are both rooted in the same logic that creates the system of value generation through control of the dissemination of information.</a:t>
            </a:r>
          </a:p>
          <a:p>
            <a:endParaRPr lang="en-GB" u="none" dirty="0"/>
          </a:p>
          <a:p>
            <a:r>
              <a:rPr lang="en-GB" u="none" dirty="0"/>
              <a:t>We will be returning to branding as an important concept later on, so let’s explain it quickly:</a:t>
            </a:r>
          </a:p>
          <a:p>
            <a:pPr marL="171450" lvl="0" indent="-171450">
              <a:buFont typeface="Arial" panose="020B0604020202020204" pitchFamily="34" charset="0"/>
              <a:buChar char="•"/>
            </a:pPr>
            <a:r>
              <a:rPr lang="en-GB" sz="1200" dirty="0">
                <a:solidFill>
                  <a:srgbClr val="FFFFFF"/>
                </a:solidFill>
              </a:rPr>
              <a:t>Goodwill</a:t>
            </a:r>
          </a:p>
          <a:p>
            <a:pPr marL="171450" lvl="0" indent="-171450">
              <a:buFont typeface="Arial" panose="020B0604020202020204" pitchFamily="34" charset="0"/>
              <a:buChar char="•"/>
            </a:pPr>
            <a:r>
              <a:rPr lang="en-GB" sz="1200" dirty="0">
                <a:solidFill>
                  <a:srgbClr val="FFFFFF"/>
                </a:solidFill>
              </a:rPr>
              <a:t>Relationships with consumers</a:t>
            </a:r>
          </a:p>
          <a:p>
            <a:pPr marL="171450" lvl="0" indent="-171450">
              <a:buFont typeface="Arial" panose="020B0604020202020204" pitchFamily="34" charset="0"/>
              <a:buChar char="•"/>
            </a:pPr>
            <a:r>
              <a:rPr lang="en-GB" sz="1200" dirty="0">
                <a:solidFill>
                  <a:srgbClr val="FFFFFF"/>
                </a:solidFill>
              </a:rPr>
              <a:t>Coherent identity</a:t>
            </a:r>
          </a:p>
          <a:p>
            <a:pPr marL="171450" lvl="0" indent="-171450">
              <a:buFont typeface="Arial" panose="020B0604020202020204" pitchFamily="34" charset="0"/>
              <a:buChar char="•"/>
            </a:pPr>
            <a:r>
              <a:rPr lang="en-GB" sz="1200" dirty="0">
                <a:solidFill>
                  <a:srgbClr val="FFFFFF"/>
                </a:solidFill>
              </a:rPr>
              <a:t>Set of associations/values</a:t>
            </a:r>
          </a:p>
          <a:p>
            <a:pPr marL="171450" lvl="0" indent="-171450">
              <a:buFont typeface="Arial" panose="020B0604020202020204" pitchFamily="34" charset="0"/>
              <a:buChar char="•"/>
            </a:pPr>
            <a:r>
              <a:rPr lang="en-GB" sz="1200" dirty="0">
                <a:solidFill>
                  <a:srgbClr val="FFFFFF"/>
                </a:solidFill>
              </a:rPr>
              <a:t>Integration into consumer life/identity construction </a:t>
            </a:r>
          </a:p>
          <a:p>
            <a:pPr marL="171450" lvl="0" indent="-171450">
              <a:buFont typeface="Arial" panose="020B0604020202020204" pitchFamily="34" charset="0"/>
              <a:buChar char="•"/>
            </a:pPr>
            <a:r>
              <a:rPr lang="en-GB" sz="1200" dirty="0">
                <a:solidFill>
                  <a:srgbClr val="FFFFFF"/>
                </a:solidFill>
              </a:rPr>
              <a:t>Controlled innovation</a:t>
            </a:r>
          </a:p>
          <a:p>
            <a:endParaRPr lang="en-GB" u="none" dirty="0"/>
          </a:p>
          <a:p>
            <a:endParaRPr lang="en-GB" u="none" dirty="0"/>
          </a:p>
        </p:txBody>
      </p:sp>
      <p:sp>
        <p:nvSpPr>
          <p:cNvPr id="4" name="Slide Number Placeholder 3"/>
          <p:cNvSpPr>
            <a:spLocks noGrp="1"/>
          </p:cNvSpPr>
          <p:nvPr>
            <p:ph type="sldNum" sz="quarter" idx="5"/>
          </p:nvPr>
        </p:nvSpPr>
        <p:spPr/>
        <p:txBody>
          <a:bodyPr/>
          <a:lstStyle/>
          <a:p>
            <a:fld id="{A26E9015-122F-41FF-8E69-788BDE72F18C}" type="slidenum">
              <a:rPr lang="en-GB" smtClean="0"/>
              <a:t>11</a:t>
            </a:fld>
            <a:endParaRPr lang="en-GB"/>
          </a:p>
        </p:txBody>
      </p:sp>
    </p:spTree>
    <p:extLst>
      <p:ext uri="{BB962C8B-B14F-4D97-AF65-F5344CB8AC3E}">
        <p14:creationId xmlns:p14="http://schemas.microsoft.com/office/powerpoint/2010/main" val="129814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12</a:t>
            </a:fld>
            <a:endParaRPr lang="en-GB"/>
          </a:p>
        </p:txBody>
      </p:sp>
    </p:spTree>
    <p:extLst>
      <p:ext uri="{BB962C8B-B14F-4D97-AF65-F5344CB8AC3E}">
        <p14:creationId xmlns:p14="http://schemas.microsoft.com/office/powerpoint/2010/main" val="107769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13</a:t>
            </a:fld>
            <a:endParaRPr lang="en-GB"/>
          </a:p>
        </p:txBody>
      </p:sp>
    </p:spTree>
    <p:extLst>
      <p:ext uri="{BB962C8B-B14F-4D97-AF65-F5344CB8AC3E}">
        <p14:creationId xmlns:p14="http://schemas.microsoft.com/office/powerpoint/2010/main" val="157842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2</a:t>
            </a:fld>
            <a:endParaRPr lang="en-GB"/>
          </a:p>
        </p:txBody>
      </p:sp>
    </p:spTree>
    <p:extLst>
      <p:ext uri="{BB962C8B-B14F-4D97-AF65-F5344CB8AC3E}">
        <p14:creationId xmlns:p14="http://schemas.microsoft.com/office/powerpoint/2010/main" val="393703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exercise reveals our </a:t>
            </a:r>
            <a:r>
              <a:rPr lang="en-GB" u="sng" dirty="0"/>
              <a:t>ways of thinking</a:t>
            </a:r>
            <a:r>
              <a:rPr lang="en-GB" u="none" dirty="0"/>
              <a:t> about genius and creativity. Common ideas, associations, things we take for granted, concepts that are tied together in our minds, terms we use to define and describe. We can call them tropes, cliches, myths. I choose to call them </a:t>
            </a:r>
            <a:r>
              <a:rPr lang="en-GB" u="sng" dirty="0"/>
              <a:t>discourses</a:t>
            </a:r>
            <a:r>
              <a:rPr lang="en-GB" u="none" dirty="0"/>
              <a:t>.</a:t>
            </a:r>
          </a:p>
          <a:p>
            <a:endParaRPr lang="en-GB" u="none" dirty="0"/>
          </a:p>
          <a:p>
            <a:r>
              <a:rPr lang="en-GB" u="none" dirty="0"/>
              <a:t>The idea of the discourse comes to us from Foucault, who points us to the ways in which how we speak reflects what we understand as common sense: and common sense holds up power. Discourses are language’s way of representing reality (knowledge) which exist in the socio-cultural content of a particular moment. “Discursive formations” institutionalize ways of thinking/talking/acting about a particular topic: we may call them “regimes of truth”. </a:t>
            </a:r>
          </a:p>
          <a:p>
            <a:endParaRPr lang="en-GB" u="none" dirty="0"/>
          </a:p>
          <a:p>
            <a:r>
              <a:rPr lang="en-GB" u="none" dirty="0"/>
              <a:t>For example, Foucault discusses the shift in the discursive formation of sexuality: historically different ways of understanding and attributing meaning to sexual acts. “Sodomy” as a broad category of sexual </a:t>
            </a:r>
            <a:r>
              <a:rPr lang="en-GB" u="sng" dirty="0"/>
              <a:t>isolated actions</a:t>
            </a:r>
            <a:r>
              <a:rPr lang="en-GB" u="none" dirty="0"/>
              <a:t> (bestiality, oral sex, any sexual act that could not lead to reproduction) within the legal and religious sphere; redefined in modernity into “sodomy = homosexuality” as an identity, a truth about a person’s essential self, which now also belongs within the fields first of medical knowledge and now of subjectivity and the politics of human rights. The action of same-sex intercourse are the same – the meaning is different.  This becomes </a:t>
            </a:r>
            <a:r>
              <a:rPr lang="en-GB" u="sng" dirty="0"/>
              <a:t>common sense knowledge</a:t>
            </a:r>
            <a:r>
              <a:rPr lang="en-GB" u="none" dirty="0"/>
              <a:t>, and it affects action and behaviour: like medical practice, law, policy, and self-understanding.</a:t>
            </a:r>
          </a:p>
          <a:p>
            <a:endParaRPr lang="en-GB" u="none" dirty="0"/>
          </a:p>
          <a:p>
            <a:r>
              <a:rPr lang="en-GB" u="none" dirty="0"/>
              <a:t>Myth </a:t>
            </a:r>
            <a:r>
              <a:rPr lang="en-GB" u="sng" dirty="0"/>
              <a:t>naturalises</a:t>
            </a:r>
            <a:r>
              <a:rPr lang="en-GB" i="1" u="none" dirty="0"/>
              <a:t>. </a:t>
            </a:r>
            <a:endParaRPr lang="en-GB" u="sng" dirty="0"/>
          </a:p>
          <a:p>
            <a:endParaRPr lang="en-GB" u="sng" dirty="0"/>
          </a:p>
          <a:p>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3</a:t>
            </a:fld>
            <a:endParaRPr lang="en-GB"/>
          </a:p>
        </p:txBody>
      </p:sp>
    </p:spTree>
    <p:extLst>
      <p:ext uri="{BB962C8B-B14F-4D97-AF65-F5344CB8AC3E}">
        <p14:creationId xmlns:p14="http://schemas.microsoft.com/office/powerpoint/2010/main" val="50666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50000"/>
              </a:lnSpc>
            </a:pPr>
            <a:r>
              <a:rPr lang="en-US" sz="1800" dirty="0">
                <a:effectLst/>
                <a:latin typeface="Times New Roman" panose="02020603050405020304" pitchFamily="18" charset="0"/>
                <a:ea typeface="SimSun" panose="02010600030101010101" pitchFamily="2" charset="-122"/>
              </a:rPr>
              <a:t>One of the most interesting things about discourses is the way they become commonsensical and a-historical. But in fact we’ve got a pretty clear sense of how this particular one came about, and how it emerges from a fairly specific historical moment.</a:t>
            </a:r>
          </a:p>
          <a:p>
            <a:pPr indent="457200" algn="just">
              <a:lnSpc>
                <a:spcPct val="150000"/>
              </a:lnSpc>
            </a:pPr>
            <a:endParaRPr lang="en-US" sz="1800" dirty="0">
              <a:effectLst/>
              <a:latin typeface="Times New Roman" panose="02020603050405020304" pitchFamily="18" charset="0"/>
              <a:ea typeface="SimSun" panose="02010600030101010101" pitchFamily="2" charset="-122"/>
            </a:endParaRPr>
          </a:p>
          <a:p>
            <a:pPr indent="457200" algn="just">
              <a:lnSpc>
                <a:spcPct val="150000"/>
              </a:lnSpc>
            </a:pPr>
            <a:r>
              <a:rPr lang="en-US" sz="1800" dirty="0">
                <a:effectLst/>
                <a:latin typeface="Times New Roman" panose="02020603050405020304" pitchFamily="18" charset="0"/>
                <a:ea typeface="SimSun" panose="02010600030101010101" pitchFamily="2" charset="-122"/>
              </a:rPr>
              <a:t>We can say that exceptional creative or artistic</a:t>
            </a:r>
            <a:r>
              <a:rPr lang="en-US" sz="1800" u="none" dirty="0">
                <a:effectLst/>
                <a:latin typeface="Times New Roman" panose="02020603050405020304" pitchFamily="18" charset="0"/>
                <a:ea typeface="SimSun" panose="02010600030101010101" pitchFamily="2" charset="-122"/>
              </a:rPr>
              <a:t> </a:t>
            </a:r>
            <a:r>
              <a:rPr lang="en-US" sz="1800" u="sng" dirty="0">
                <a:effectLst/>
                <a:latin typeface="Times New Roman" panose="02020603050405020304" pitchFamily="18" charset="0"/>
                <a:ea typeface="SimSun" panose="02010600030101010101" pitchFamily="2" charset="-122"/>
              </a:rPr>
              <a:t>expression</a:t>
            </a:r>
            <a:r>
              <a:rPr lang="en-US" sz="1800" u="none" dirty="0">
                <a:effectLst/>
                <a:latin typeface="Times New Roman" panose="02020603050405020304" pitchFamily="18" charset="0"/>
                <a:ea typeface="SimSun" panose="02010600030101010101" pitchFamily="2" charset="-122"/>
              </a:rPr>
              <a:t> or </a:t>
            </a:r>
            <a:r>
              <a:rPr lang="en-US" sz="1800" u="sng" dirty="0">
                <a:effectLst/>
                <a:latin typeface="Times New Roman" panose="02020603050405020304" pitchFamily="18" charset="0"/>
                <a:ea typeface="SimSun" panose="02010600030101010101" pitchFamily="2" charset="-122"/>
              </a:rPr>
              <a:t>ability</a:t>
            </a:r>
            <a:r>
              <a:rPr lang="en-US" sz="1800" i="0" u="none" dirty="0">
                <a:effectLst/>
                <a:latin typeface="Times New Roman" panose="02020603050405020304" pitchFamily="18" charset="0"/>
                <a:ea typeface="SimSun" panose="02010600030101010101" pitchFamily="2" charset="-122"/>
              </a:rPr>
              <a:t> has always been recognized, but that its </a:t>
            </a:r>
            <a:r>
              <a:rPr lang="en-US" sz="1800" i="0" u="sng" dirty="0">
                <a:effectLst/>
                <a:latin typeface="Times New Roman" panose="02020603050405020304" pitchFamily="18" charset="0"/>
                <a:ea typeface="SimSun" panose="02010600030101010101" pitchFamily="2" charset="-122"/>
              </a:rPr>
              <a:t>source</a:t>
            </a:r>
            <a:r>
              <a:rPr lang="en-US" sz="1800" i="0" u="none" dirty="0">
                <a:effectLst/>
                <a:latin typeface="Times New Roman" panose="02020603050405020304" pitchFamily="18" charset="0"/>
                <a:ea typeface="SimSun" panose="02010600030101010101" pitchFamily="2" charset="-122"/>
              </a:rPr>
              <a:t>, where it resides and how it comes about, have been placed differently. The first understanding we have of creativity is that its origin is not in the individual mind but in divine inspiration.  </a:t>
            </a:r>
            <a:endParaRPr lang="en-US" sz="1800" dirty="0">
              <a:effectLst/>
              <a:latin typeface="Times New Roman" panose="02020603050405020304" pitchFamily="18" charset="0"/>
              <a:ea typeface="SimSun" panose="02010600030101010101" pitchFamily="2" charset="-122"/>
            </a:endParaRPr>
          </a:p>
          <a:p>
            <a:pPr indent="457200" algn="just">
              <a:lnSpc>
                <a:spcPct val="150000"/>
              </a:lnSpc>
            </a:pPr>
            <a:endParaRPr lang="en-US" sz="1800" dirty="0">
              <a:effectLst/>
              <a:latin typeface="Times New Roman" panose="02020603050405020304" pitchFamily="18" charset="0"/>
              <a:ea typeface="SimSun" panose="02010600030101010101" pitchFamily="2" charset="-122"/>
            </a:endParaRPr>
          </a:p>
          <a:p>
            <a:pPr indent="457200" algn="just">
              <a:lnSpc>
                <a:spcPct val="150000"/>
              </a:lnSpc>
            </a:pPr>
            <a:r>
              <a:rPr lang="en-US" sz="1800" dirty="0">
                <a:effectLst/>
                <a:latin typeface="Times New Roman" panose="02020603050405020304" pitchFamily="18" charset="0"/>
                <a:ea typeface="SimSun" panose="02010600030101010101" pitchFamily="2" charset="-122"/>
              </a:rPr>
              <a:t>Plato, honored forefather of Western aesthetics, tells us (through Socrates) that inspiration (note the word!) comes from a god speaking through the poet. From his description of the poet as “not able to make poetry until he becomes inspired and goes out of his mind”, we have a consistent thread in Western thought linking creativity and artistic expression with madness – one which solidly survives today, though with a different twist as we’ll see. But from Plato we get the legacy of some ideas about how creativity </a:t>
            </a:r>
            <a:r>
              <a:rPr lang="en-US" sz="1800" u="sng" dirty="0">
                <a:effectLst/>
                <a:latin typeface="Times New Roman" panose="02020603050405020304" pitchFamily="18" charset="0"/>
                <a:ea typeface="SimSun" panose="02010600030101010101" pitchFamily="2" charset="-122"/>
              </a:rPr>
              <a:t>works</a:t>
            </a:r>
            <a:r>
              <a:rPr lang="en-US" sz="1800" u="none" dirty="0">
                <a:effectLst/>
                <a:latin typeface="Times New Roman" panose="02020603050405020304" pitchFamily="18" charset="0"/>
                <a:ea typeface="SimSun" panose="02010600030101010101" pitchFamily="2" charset="-122"/>
              </a:rPr>
              <a:t>. What it’s like to create great art: that you can’t rush or force inspiration; and also ideas about who the artist is: different from ordinary mortals.  </a:t>
            </a:r>
            <a:endParaRPr lang="en-US" sz="1800" dirty="0">
              <a:effectLst/>
              <a:latin typeface="Times New Roman" panose="02020603050405020304" pitchFamily="18" charset="0"/>
              <a:ea typeface="SimSun" panose="02010600030101010101" pitchFamily="2" charset="-122"/>
            </a:endParaRPr>
          </a:p>
          <a:p>
            <a:pPr indent="457200" algn="just">
              <a:lnSpc>
                <a:spcPct val="150000"/>
              </a:lnSpc>
            </a:pPr>
            <a:endParaRPr lang="en-US" sz="1800" dirty="0">
              <a:effectLst/>
              <a:latin typeface="Times New Roman" panose="02020603050405020304" pitchFamily="18" charset="0"/>
              <a:ea typeface="SimSun" panose="02010600030101010101" pitchFamily="2" charset="-122"/>
            </a:endParaRPr>
          </a:p>
          <a:p>
            <a:pPr indent="457200" algn="just">
              <a:lnSpc>
                <a:spcPct val="150000"/>
              </a:lnSpc>
            </a:pPr>
            <a:r>
              <a:rPr lang="en-US" sz="1800" dirty="0">
                <a:effectLst/>
                <a:latin typeface="Times New Roman" panose="02020603050405020304" pitchFamily="18" charset="0"/>
                <a:ea typeface="SimSun" panose="02010600030101010101" pitchFamily="2" charset="-122"/>
              </a:rPr>
              <a:t>The idea of expression as not so much </a:t>
            </a:r>
            <a:r>
              <a:rPr lang="en-US" sz="1800" u="none" dirty="0">
                <a:effectLst/>
                <a:latin typeface="Times New Roman" panose="02020603050405020304" pitchFamily="18" charset="0"/>
                <a:ea typeface="SimSun" panose="02010600030101010101" pitchFamily="2" charset="-122"/>
              </a:rPr>
              <a:t>self-expression as channeling something else was a historically persistent one. In medieval times, the question of who wrote a particular text certainly mattered, but only in the sense of making sure they were a proper </a:t>
            </a:r>
            <a:r>
              <a:rPr lang="en-US" sz="1800" u="sng" dirty="0">
                <a:effectLst/>
                <a:latin typeface="Times New Roman" panose="02020603050405020304" pitchFamily="18" charset="0"/>
                <a:ea typeface="SimSun" panose="02010600030101010101" pitchFamily="2" charset="-122"/>
              </a:rPr>
              <a:t>vessel</a:t>
            </a:r>
            <a:r>
              <a:rPr lang="en-US" sz="1800" u="none" dirty="0">
                <a:effectLst/>
                <a:latin typeface="Times New Roman" panose="02020603050405020304" pitchFamily="18" charset="0"/>
                <a:ea typeface="SimSun" panose="02010600030101010101" pitchFamily="2" charset="-122"/>
              </a:rPr>
              <a:t> to convey truth. The </a:t>
            </a:r>
            <a:r>
              <a:rPr lang="en-US" sz="1800" i="1" dirty="0">
                <a:effectLst/>
                <a:latin typeface="Times New Roman" panose="02020603050405020304" pitchFamily="18" charset="0"/>
                <a:ea typeface="SimSun" panose="02010600030101010101" pitchFamily="2" charset="-122"/>
              </a:rPr>
              <a:t>auctor</a:t>
            </a:r>
            <a:r>
              <a:rPr lang="en-US" sz="1800" dirty="0">
                <a:effectLst/>
                <a:latin typeface="Times New Roman" panose="02020603050405020304" pitchFamily="18" charset="0"/>
                <a:ea typeface="SimSun" panose="02010600030101010101" pitchFamily="2" charset="-122"/>
              </a:rPr>
              <a:t>, according to Andrew Bennett (2005) was conceived (as the root of the word author still suggests) as a reliable </a:t>
            </a:r>
            <a:r>
              <a:rPr lang="en-US" sz="1800" i="0" u="sng" dirty="0">
                <a:effectLst/>
                <a:latin typeface="Times New Roman" panose="02020603050405020304" pitchFamily="18" charset="0"/>
                <a:ea typeface="SimSun" panose="02010600030101010101" pitchFamily="2" charset="-122"/>
              </a:rPr>
              <a:t>authority</a:t>
            </a:r>
            <a:r>
              <a:rPr lang="en-US" sz="1800" dirty="0">
                <a:effectLst/>
                <a:latin typeface="Times New Roman" panose="02020603050405020304" pitchFamily="18" charset="0"/>
                <a:ea typeface="SimSun" panose="02010600030101010101" pitchFamily="2" charset="-122"/>
              </a:rPr>
              <a:t>, one that could be appealed to, a source sanctioning moral and political power: but not as a </a:t>
            </a:r>
            <a:r>
              <a:rPr lang="en-US" sz="1800" u="sng" dirty="0">
                <a:effectLst/>
                <a:latin typeface="Times New Roman" panose="02020603050405020304" pitchFamily="18" charset="0"/>
                <a:ea typeface="SimSun" panose="02010600030101010101" pitchFamily="2" charset="-122"/>
              </a:rPr>
              <a:t>creator</a:t>
            </a:r>
            <a:r>
              <a:rPr lang="en-US" sz="1800" u="none" dirty="0">
                <a:effectLst/>
                <a:latin typeface="Times New Roman" panose="02020603050405020304" pitchFamily="18" charset="0"/>
                <a:ea typeface="SimSun" panose="02010600030101010101" pitchFamily="2" charset="-122"/>
              </a:rPr>
              <a:t>, only as a transmitter of information or fiction. Though we call the artists of the Renaissance “Masters” (this will come in as important later on!) we need only take a brief look at their works to see that </a:t>
            </a:r>
            <a:r>
              <a:rPr lang="en-US" sz="1800" u="sng" dirty="0">
                <a:effectLst/>
                <a:latin typeface="Times New Roman" panose="02020603050405020304" pitchFamily="18" charset="0"/>
                <a:ea typeface="SimSun" panose="02010600030101010101" pitchFamily="2" charset="-122"/>
              </a:rPr>
              <a:t>originality</a:t>
            </a:r>
            <a:r>
              <a:rPr lang="en-US" sz="1800" u="none" dirty="0">
                <a:effectLst/>
                <a:latin typeface="Times New Roman" panose="02020603050405020304" pitchFamily="18" charset="0"/>
                <a:ea typeface="SimSun" panose="02010600030101010101" pitchFamily="2" charset="-122"/>
              </a:rPr>
              <a:t> of ideas was not something that was expected or valued from them.</a:t>
            </a:r>
          </a:p>
          <a:p>
            <a:pPr indent="457200" algn="just">
              <a:lnSpc>
                <a:spcPct val="150000"/>
              </a:lnSpc>
            </a:pPr>
            <a:endParaRPr lang="en-US" sz="1800" u="none" dirty="0">
              <a:effectLst/>
              <a:latin typeface="Times New Roman" panose="02020603050405020304" pitchFamily="18" charset="0"/>
              <a:ea typeface="SimSun" panose="02010600030101010101" pitchFamily="2" charset="-122"/>
            </a:endParaRPr>
          </a:p>
          <a:p>
            <a:pPr indent="457200" algn="just">
              <a:lnSpc>
                <a:spcPct val="150000"/>
              </a:lnSpc>
            </a:pPr>
            <a:r>
              <a:rPr lang="en-US" sz="1800" u="none" dirty="0">
                <a:effectLst/>
                <a:latin typeface="Times New Roman" panose="02020603050405020304" pitchFamily="18" charset="0"/>
                <a:ea typeface="SimSun" panose="02010600030101010101" pitchFamily="2" charset="-122"/>
              </a:rPr>
              <a:t>As Bourdieu notes in the chapter you’ve read for this session, pre-modern art existed within other realms: the religious and political. So we can see the link between the </a:t>
            </a:r>
            <a:r>
              <a:rPr lang="en-US" sz="1800" u="sng" dirty="0">
                <a:effectLst/>
                <a:latin typeface="Times New Roman" panose="02020603050405020304" pitchFamily="18" charset="0"/>
                <a:ea typeface="SimSun" panose="02010600030101010101" pitchFamily="2" charset="-122"/>
              </a:rPr>
              <a:t>social and economic conditions</a:t>
            </a:r>
            <a:r>
              <a:rPr lang="en-US" sz="1800" u="none" dirty="0">
                <a:effectLst/>
                <a:latin typeface="Times New Roman" panose="02020603050405020304" pitchFamily="18" charset="0"/>
                <a:ea typeface="SimSun" panose="02010600030101010101" pitchFamily="2" charset="-122"/>
              </a:rPr>
              <a:t> of the production of art, and the way this production is </a:t>
            </a:r>
            <a:r>
              <a:rPr lang="en-US" sz="1800" u="sng" dirty="0">
                <a:effectLst/>
                <a:latin typeface="Times New Roman" panose="02020603050405020304" pitchFamily="18" charset="0"/>
                <a:ea typeface="SimSun" panose="02010600030101010101" pitchFamily="2" charset="-122"/>
              </a:rPr>
              <a:t>understood</a:t>
            </a:r>
            <a:r>
              <a:rPr lang="en-US" sz="1800" u="none" dirty="0">
                <a:effectLst/>
                <a:latin typeface="Times New Roman" panose="02020603050405020304" pitchFamily="18" charset="0"/>
                <a:ea typeface="SimSun" panose="02010600030101010101" pitchFamily="2" charset="-122"/>
              </a:rPr>
              <a:t>. </a:t>
            </a:r>
            <a:endParaRPr lang="en-US" sz="1800" dirty="0">
              <a:effectLst/>
              <a:latin typeface="Times New Roman" panose="02020603050405020304" pitchFamily="18" charset="0"/>
              <a:ea typeface="SimSun" panose="02010600030101010101" pitchFamily="2" charset="-122"/>
            </a:endParaRPr>
          </a:p>
          <a:p>
            <a:pPr indent="457200" algn="just">
              <a:lnSpc>
                <a:spcPct val="150000"/>
              </a:lnSpc>
            </a:pPr>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fld id="{A26E9015-122F-41FF-8E69-788BDE72F18C}" type="slidenum">
              <a:rPr lang="en-GB" smtClean="0"/>
              <a:t>4</a:t>
            </a:fld>
            <a:endParaRPr lang="en-GB"/>
          </a:p>
        </p:txBody>
      </p:sp>
    </p:spTree>
    <p:extLst>
      <p:ext uri="{BB962C8B-B14F-4D97-AF65-F5344CB8AC3E}">
        <p14:creationId xmlns:p14="http://schemas.microsoft.com/office/powerpoint/2010/main" val="335408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Everything changes with the introduction of print, or rather with what Walter Benjamin calls “mechanical reproduction”.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Of course this isn’t an abrupt change (nothing in culture ever is.) We already see some significance attributed to having a name attached to an artwork in the Renaissance, see Titian’s signature here. I’m fond of Titian because while this may be his signature, it may not be his painting – workshop system due to the great </a:t>
            </a:r>
            <a:r>
              <a:rPr lang="en-US" sz="1200" u="sng" dirty="0">
                <a:effectLst/>
                <a:latin typeface="Times New Roman" panose="02020603050405020304" pitchFamily="18" charset="0"/>
                <a:ea typeface="SimSun" panose="02010600030101010101" pitchFamily="2" charset="-122"/>
              </a:rPr>
              <a:t>value</a:t>
            </a:r>
            <a:r>
              <a:rPr lang="en-US" sz="1200" u="none" dirty="0">
                <a:effectLst/>
                <a:latin typeface="Times New Roman" panose="02020603050405020304" pitchFamily="18" charset="0"/>
                <a:ea typeface="SimSun" panose="02010600030101010101" pitchFamily="2" charset="-122"/>
              </a:rPr>
              <a:t> of owning “a Titian”.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Times New Roman" panose="02020603050405020304" pitchFamily="18" charset="0"/>
                <a:ea typeface="SimSun" panose="02010600030101010101" pitchFamily="2" charset="-122"/>
              </a:rPr>
              <a:t>The possibility to mechanically reproduce written works opened enormous market possibilities. Here begins the possibility of the world of art becoming its own “world”, as per Bourdieu, thanks (among other things) to possibility of detachment from structures of patronship and shift to market. However, it also rendered the signature of the artist’s hand useless. Mechanical reproduction creates the need for </a:t>
            </a:r>
            <a:r>
              <a:rPr lang="en-US" sz="1200" u="sng" dirty="0">
                <a:effectLst/>
                <a:latin typeface="Times New Roman" panose="02020603050405020304" pitchFamily="18" charset="0"/>
                <a:ea typeface="SimSun" panose="02010600030101010101" pitchFamily="2" charset="-122"/>
              </a:rPr>
              <a:t>artificial scarcity</a:t>
            </a:r>
            <a:r>
              <a:rPr lang="en-US" sz="1200" u="none" dirty="0">
                <a:effectLst/>
                <a:latin typeface="Times New Roman" panose="02020603050405020304" pitchFamily="18" charset="0"/>
                <a:ea typeface="SimSun" panose="02010600030101010101" pitchFamily="2" charset="-122"/>
              </a:rPr>
              <a:t>. And here we come to copyright law.</a:t>
            </a:r>
            <a:endParaRPr lang="en-US" sz="12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Born in 1710 with the Statute of Anne – that’s Queen Anne pf Britain – copyright law meant that for the first time it became possible for people to </a:t>
            </a:r>
            <a:r>
              <a:rPr lang="en-US" sz="1200" u="sng" dirty="0">
                <a:effectLst/>
                <a:latin typeface="Times New Roman" panose="02020603050405020304" pitchFamily="18" charset="0"/>
                <a:ea typeface="SimSun" panose="02010600030101010101" pitchFamily="2" charset="-122"/>
              </a:rPr>
              <a:t>own ideas</a:t>
            </a:r>
            <a:r>
              <a:rPr lang="en-US" sz="1200" u="none" dirty="0">
                <a:effectLst/>
                <a:latin typeface="Times New Roman" panose="02020603050405020304" pitchFamily="18" charset="0"/>
                <a:ea typeface="SimSun" panose="02010600030101010101" pitchFamily="2" charset="-122"/>
              </a:rPr>
              <a:t>. It enshrined in law the concept of a </a:t>
            </a:r>
            <a:r>
              <a:rPr lang="en-US" sz="1200" u="sng" dirty="0">
                <a:effectLst/>
                <a:latin typeface="Times New Roman" panose="02020603050405020304" pitchFamily="18" charset="0"/>
                <a:ea typeface="SimSun" panose="02010600030101010101" pitchFamily="2" charset="-122"/>
              </a:rPr>
              <a:t>new idea</a:t>
            </a:r>
            <a:r>
              <a:rPr lang="en-US" sz="1200" u="none" dirty="0">
                <a:effectLst/>
                <a:latin typeface="Times New Roman" panose="02020603050405020304" pitchFamily="18" charset="0"/>
                <a:ea typeface="SimSun" panose="02010600030101010101" pitchFamily="2" charset="-122"/>
              </a:rPr>
              <a:t> that could be attached to </a:t>
            </a:r>
            <a:r>
              <a:rPr lang="en-US" sz="1200" u="sng" dirty="0">
                <a:effectLst/>
                <a:latin typeface="Times New Roman" panose="02020603050405020304" pitchFamily="18" charset="0"/>
                <a:ea typeface="SimSun" panose="02010600030101010101" pitchFamily="2" charset="-122"/>
              </a:rPr>
              <a:t>one originator</a:t>
            </a:r>
            <a:r>
              <a:rPr lang="en-US" sz="1200" u="none" dirty="0">
                <a:effectLst/>
                <a:latin typeface="Times New Roman" panose="02020603050405020304" pitchFamily="18" charset="0"/>
                <a:ea typeface="SimSun" panose="02010600030101010101" pitchFamily="2" charset="-122"/>
              </a:rPr>
              <a:t>. The singularity is important: rise of the individual, and leads now to legal </a:t>
            </a:r>
            <a:r>
              <a:rPr lang="en-US" sz="1200" u="sng" dirty="0">
                <a:effectLst/>
                <a:latin typeface="Times New Roman" panose="02020603050405020304" pitchFamily="18" charset="0"/>
                <a:ea typeface="SimSun" panose="02010600030101010101" pitchFamily="2" charset="-122"/>
              </a:rPr>
              <a:t>subsumption</a:t>
            </a:r>
            <a:r>
              <a:rPr lang="en-US" sz="1200" u="none" dirty="0">
                <a:effectLst/>
                <a:latin typeface="Times New Roman" panose="02020603050405020304" pitchFamily="18" charset="0"/>
                <a:ea typeface="SimSun" panose="02010600030101010101" pitchFamily="2" charset="-122"/>
              </a:rPr>
              <a:t> of creative work under the signature. Originality is also important: idea can only be copyrighted and thus only valuable if new.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Mechanical reproduction strips the aura from the work (Benjamin): the author comes in there as well. If the original work used to bear the physical print of the embodied artist’s hand, the signature now stands for the soul of that individual artist within the work: a confirmation of that artist’s ongoing presence, and thus a replacement for the aura.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5</a:t>
            </a:fld>
            <a:endParaRPr lang="en-GB"/>
          </a:p>
        </p:txBody>
      </p:sp>
    </p:spTree>
    <p:extLst>
      <p:ext uri="{BB962C8B-B14F-4D97-AF65-F5344CB8AC3E}">
        <p14:creationId xmlns:p14="http://schemas.microsoft.com/office/powerpoint/2010/main" val="11591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Industrialization and standardization challenge the very idea behind copyright law: the singularity and significance of the individual artist. This is at the same time ideology of Romanticism emphasizes resistance to rationalism, return to mysticism of the artist.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Romantic thinkers – represented here by their </a:t>
            </a:r>
            <a:r>
              <a:rPr lang="en-US" sz="1200" dirty="0" err="1">
                <a:effectLst/>
                <a:latin typeface="Times New Roman" panose="02020603050405020304" pitchFamily="18" charset="0"/>
                <a:ea typeface="SimSun" panose="02010600030101010101" pitchFamily="2" charset="-122"/>
              </a:rPr>
              <a:t>Platontic</a:t>
            </a:r>
            <a:r>
              <a:rPr lang="en-US" sz="1200" dirty="0">
                <a:effectLst/>
                <a:latin typeface="Times New Roman" panose="02020603050405020304" pitchFamily="18" charset="0"/>
                <a:ea typeface="SimSun" panose="02010600030101010101" pitchFamily="2" charset="-122"/>
              </a:rPr>
              <a:t> ideal, Lord Byron – pointed to something irreplaceable in the individual artist, that sets them apart and aloft from the market and the masses that are now gaining access to their 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They rediscover the mystical genius an reposition it a rooted in the unique, individual self. </a:t>
            </a:r>
            <a:r>
              <a:rPr lang="en-GB" dirty="0"/>
              <a:t>As Jane Gaines writes, ‘the Romantic view of art as transcendent and the artist as a superior human being evolved as a means of rescuing the artist’s work from the hostile public.’ Writing for the market reduces the artist to just another provider of commodities among many: but art as the result of self-expression, self-expression as a hallowed activity, offers “spiritual compensation for the ignominy of writing for pay”.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modern artist, says Bourdieu, “invents himself in suffering”: key to his myth is being outside society, unappreciated, uncompensated, and misunderstood. This was certainly up Byron’s alley, who was all about the removal of the artist from societal norms (and from the domestic sphere – we’ll get back to this!) </a:t>
            </a:r>
          </a:p>
        </p:txBody>
      </p:sp>
      <p:sp>
        <p:nvSpPr>
          <p:cNvPr id="4" name="Slide Number Placeholder 3"/>
          <p:cNvSpPr>
            <a:spLocks noGrp="1"/>
          </p:cNvSpPr>
          <p:nvPr>
            <p:ph type="sldNum" sz="quarter" idx="5"/>
          </p:nvPr>
        </p:nvSpPr>
        <p:spPr/>
        <p:txBody>
          <a:bodyPr/>
          <a:lstStyle/>
          <a:p>
            <a:fld id="{A26E9015-122F-41FF-8E69-788BDE72F18C}" type="slidenum">
              <a:rPr lang="en-GB" smtClean="0"/>
              <a:t>6</a:t>
            </a:fld>
            <a:endParaRPr lang="en-GB"/>
          </a:p>
        </p:txBody>
      </p:sp>
    </p:spTree>
    <p:extLst>
      <p:ext uri="{BB962C8B-B14F-4D97-AF65-F5344CB8AC3E}">
        <p14:creationId xmlns:p14="http://schemas.microsoft.com/office/powerpoint/2010/main" val="334861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Bourdieu thus identifies in the art world an “economic world reversed”: one in which the </a:t>
            </a:r>
            <a:r>
              <a:rPr lang="en-US" altLang="en-US" u="sng" dirty="0"/>
              <a:t>artistic</a:t>
            </a:r>
            <a:r>
              <a:rPr lang="en-US" altLang="en-US" u="none" dirty="0"/>
              <a:t> value of the work stands in direct opposite to its </a:t>
            </a:r>
            <a:r>
              <a:rPr lang="en-US" altLang="en-US" u="sng" dirty="0"/>
              <a:t>market</a:t>
            </a:r>
            <a:r>
              <a:rPr lang="en-US" altLang="en-US" u="none" dirty="0"/>
              <a:t> value. Yet another element so strong it’s written right into our language use (at least in English!) The artistic and the commercial are a binary – good and bad, light and dark. And here again distinction – we put a lot of stock into the innate superiority of the unpopular and unrecognized (“before it was cool”). </a:t>
            </a:r>
          </a:p>
          <a:p>
            <a:endParaRPr lang="en-US" altLang="en-US" dirty="0"/>
          </a:p>
          <a:p>
            <a:r>
              <a:rPr lang="en-GB" u="none" dirty="0"/>
              <a:t>This will accompany us throughout the course. </a:t>
            </a:r>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7</a:t>
            </a:fld>
            <a:endParaRPr lang="en-GB"/>
          </a:p>
        </p:txBody>
      </p:sp>
    </p:spTree>
    <p:extLst>
      <p:ext uri="{BB962C8B-B14F-4D97-AF65-F5344CB8AC3E}">
        <p14:creationId xmlns:p14="http://schemas.microsoft.com/office/powerpoint/2010/main" val="22859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rather complex chapter you’ve read for today I want to pull out two ideas: </a:t>
            </a:r>
            <a:r>
              <a:rPr lang="en-GB" u="sng" dirty="0"/>
              <a:t>consecration/legitimation</a:t>
            </a:r>
            <a:r>
              <a:rPr lang="en-GB" u="none" dirty="0"/>
              <a:t> and </a:t>
            </a:r>
            <a:r>
              <a:rPr lang="en-GB" u="sng" dirty="0"/>
              <a:t>the art world</a:t>
            </a:r>
            <a:r>
              <a:rPr lang="en-GB" u="none" dirty="0"/>
              <a:t>.</a:t>
            </a:r>
          </a:p>
          <a:p>
            <a:endParaRPr lang="en-GB" u="none" dirty="0"/>
          </a:p>
          <a:p>
            <a:r>
              <a:rPr lang="en-GB" u="none" dirty="0"/>
              <a:t>Essentially, as much is for Bourdieu, all about </a:t>
            </a:r>
            <a:r>
              <a:rPr lang="en-GB" u="sng" dirty="0"/>
              <a:t>distinction</a:t>
            </a:r>
            <a:r>
              <a:rPr lang="en-GB" u="none" dirty="0"/>
              <a:t>: whether something is considered “art” or not (perhaps “craft”, perhaps “entertainment”, perhaps “garbage”!) “This is art” as a classification and a value judgement, which detaches the object from the secular, vulgar world of the market, the everyday, the domestic (the religious, the political) and elevates it to a kind of purity. This is </a:t>
            </a:r>
            <a:r>
              <a:rPr lang="en-GB" u="sng" dirty="0"/>
              <a:t>cultural legitimation</a:t>
            </a:r>
            <a:r>
              <a:rPr lang="en-GB" u="none" dirty="0"/>
              <a:t>. </a:t>
            </a:r>
          </a:p>
          <a:p>
            <a:endParaRPr lang="en-GB" u="none" dirty="0"/>
          </a:p>
          <a:p>
            <a:r>
              <a:rPr lang="en-GB" u="none" dirty="0"/>
              <a:t>As importantly, Bourdieu points out that this isn’t something that’s innate or something that just happens – it is something that </a:t>
            </a:r>
            <a:r>
              <a:rPr lang="en-GB" u="sng" dirty="0"/>
              <a:t>is done</a:t>
            </a:r>
            <a:r>
              <a:rPr lang="en-GB" u="none" dirty="0"/>
              <a:t> through a range of activities by people within the field, artists, critics, academics, members of institutions etc. He makes a valuable comparison (which Foucault later picks up) to the canonization of religious figures and texts, and indeed we speak of a literary and cinematic “canon”. Bourdieu notes that there is </a:t>
            </a:r>
            <a:r>
              <a:rPr lang="en-GB" u="sng" dirty="0"/>
              <a:t>cultural capital</a:t>
            </a:r>
            <a:r>
              <a:rPr lang="en-GB" u="none" dirty="0"/>
              <a:t> (for our immediate needs, we might more simply call it </a:t>
            </a:r>
            <a:r>
              <a:rPr lang="en-GB" u="sng" dirty="0"/>
              <a:t>prestige</a:t>
            </a:r>
            <a:r>
              <a:rPr lang="en-GB" u="none" dirty="0"/>
              <a:t>) in being recognized as being able to identify “true” art and discover “real” artists: also notes the negotiations and struggles inherent in this.</a:t>
            </a:r>
          </a:p>
          <a:p>
            <a:endParaRPr lang="en-GB" u="none" dirty="0"/>
          </a:p>
          <a:p>
            <a:r>
              <a:rPr lang="en-GB" u="none" dirty="0"/>
              <a:t>We are doing this negotiation </a:t>
            </a:r>
            <a:r>
              <a:rPr lang="en-GB" u="sng" dirty="0"/>
              <a:t>right now</a:t>
            </a:r>
            <a:r>
              <a:rPr lang="en-GB" u="none" dirty="0"/>
              <a:t>!</a:t>
            </a:r>
            <a:endParaRPr lang="en-GB" dirty="0"/>
          </a:p>
        </p:txBody>
      </p:sp>
      <p:sp>
        <p:nvSpPr>
          <p:cNvPr id="4" name="Slide Number Placeholder 3"/>
          <p:cNvSpPr>
            <a:spLocks noGrp="1"/>
          </p:cNvSpPr>
          <p:nvPr>
            <p:ph type="sldNum" sz="quarter" idx="5"/>
          </p:nvPr>
        </p:nvSpPr>
        <p:spPr/>
        <p:txBody>
          <a:bodyPr/>
          <a:lstStyle/>
          <a:p>
            <a:fld id="{A26E9015-122F-41FF-8E69-788BDE72F18C}" type="slidenum">
              <a:rPr lang="en-GB" smtClean="0"/>
              <a:t>8</a:t>
            </a:fld>
            <a:endParaRPr lang="en-GB"/>
          </a:p>
        </p:txBody>
      </p:sp>
    </p:spTree>
    <p:extLst>
      <p:ext uri="{BB962C8B-B14F-4D97-AF65-F5344CB8AC3E}">
        <p14:creationId xmlns:p14="http://schemas.microsoft.com/office/powerpoint/2010/main" val="61733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F94677E2-8C00-4F6A-987C-33AA855D401E}"/>
              </a:ext>
            </a:extLst>
          </p:cNvPr>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a16="http://schemas.microsoft.com/office/drawing/2014/main" id="{3D83078A-C42C-4236-8059-66E30115736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So – how do we understand artistic creativity today? And why is this important? </a:t>
            </a:r>
          </a:p>
          <a:p>
            <a:r>
              <a:rPr lang="en-US" altLang="en-US" dirty="0"/>
              <a:t>It’s important because it is how people understand themselves, their work, their relationships to their creations and to other people; it’s important because it is the foundation upon which we build the mechanisms according to which we run our society, such as our laws.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FFEB5-5D58-F544-8537-99AC2257EE2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95DA-58D9-6F4A-8531-115A1DC47D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FFEB5-5D58-F544-8537-99AC2257EE2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9876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FFEB5-5D58-F544-8537-99AC2257EE2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381442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FFEB5-5D58-F544-8537-99AC2257EE2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23296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FFEB5-5D58-F544-8537-99AC2257EE22}"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95DA-58D9-6F4A-8531-115A1DC47D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82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FFEB5-5D58-F544-8537-99AC2257EE2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99313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FFEB5-5D58-F544-8537-99AC2257EE22}"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386250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FFEB5-5D58-F544-8537-99AC2257EE22}"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364839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4FFEB5-5D58-F544-8537-99AC2257EE22}" type="datetimeFigureOut">
              <a:rPr lang="en-US" smtClean="0"/>
              <a:t>5/5/2021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57705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4FFEB5-5D58-F544-8537-99AC2257EE22}" type="datetimeFigureOut">
              <a:rPr lang="en-US" smtClean="0"/>
              <a:t>5/5/2021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0F95DA-58D9-6F4A-8531-115A1DC47D40}" type="slidenum">
              <a:rPr lang="en-US" smtClean="0"/>
              <a:t>‹#›</a:t>
            </a:fld>
            <a:endParaRPr lang="en-US"/>
          </a:p>
        </p:txBody>
      </p:sp>
    </p:spTree>
    <p:extLst>
      <p:ext uri="{BB962C8B-B14F-4D97-AF65-F5344CB8AC3E}">
        <p14:creationId xmlns:p14="http://schemas.microsoft.com/office/powerpoint/2010/main" val="20301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FFEB5-5D58-F544-8537-99AC2257EE22}"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51047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4FFEB5-5D58-F544-8537-99AC2257EE22}" type="datetimeFigureOut">
              <a:rPr lang="en-US" smtClean="0"/>
              <a:t>5/5/2021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0F95DA-58D9-6F4A-8531-115A1DC47D4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4148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4AF0B-367D-8D4C-971B-9703DEA05E6E}"/>
              </a:ext>
            </a:extLst>
          </p:cNvPr>
          <p:cNvSpPr>
            <a:spLocks noGrp="1"/>
          </p:cNvSpPr>
          <p:nvPr>
            <p:ph type="ctrTitle"/>
          </p:nvPr>
        </p:nvSpPr>
        <p:spPr>
          <a:xfrm>
            <a:off x="5220928" y="965200"/>
            <a:ext cx="5999002" cy="4927600"/>
          </a:xfrm>
        </p:spPr>
        <p:txBody>
          <a:bodyPr anchor="ctr">
            <a:normAutofit/>
          </a:bodyPr>
          <a:lstStyle/>
          <a:p>
            <a:r>
              <a:rPr lang="en-GB" b="1" dirty="0">
                <a:solidFill>
                  <a:schemeClr val="tx2"/>
                </a:solidFill>
                <a:effectLst/>
                <a:latin typeface="Calibri" panose="020F0502020204030204" pitchFamily="34" charset="0"/>
                <a:ea typeface="DengXian" panose="02010600030101010101" pitchFamily="2" charset="-122"/>
                <a:cs typeface="Arial" panose="020B0604020202020204" pitchFamily="34" charset="0"/>
              </a:rPr>
              <a:t>Creativity: a cultural history</a:t>
            </a:r>
            <a:endParaRPr lang="en-US" dirty="0">
              <a:solidFill>
                <a:schemeClr val="tx2"/>
              </a:solidFill>
            </a:endParaRPr>
          </a:p>
        </p:txBody>
      </p:sp>
      <p:sp>
        <p:nvSpPr>
          <p:cNvPr id="10"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3BF7E216-45CD-6641-9EE4-7C55D81A764D}"/>
              </a:ext>
            </a:extLst>
          </p:cNvPr>
          <p:cNvSpPr>
            <a:spLocks noGrp="1"/>
          </p:cNvSpPr>
          <p:nvPr>
            <p:ph type="subTitle" idx="1"/>
          </p:nvPr>
        </p:nvSpPr>
        <p:spPr>
          <a:xfrm>
            <a:off x="823356" y="1159565"/>
            <a:ext cx="2938022" cy="4439055"/>
          </a:xfrm>
        </p:spPr>
        <p:txBody>
          <a:bodyPr anchor="ctr">
            <a:normAutofit/>
          </a:bodyPr>
          <a:lstStyle/>
          <a:p>
            <a:r>
              <a:rPr lang="en-US" sz="4000" dirty="0">
                <a:solidFill>
                  <a:srgbClr val="FFFFFF"/>
                </a:solidFill>
              </a:rPr>
              <a:t>Episode 1</a:t>
            </a:r>
          </a:p>
        </p:txBody>
      </p:sp>
      <p:sp>
        <p:nvSpPr>
          <p:cNvPr id="12"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582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0" name="Rectangle 80">
            <a:extLst>
              <a:ext uri="{FF2B5EF4-FFF2-40B4-BE49-F238E27FC236}">
                <a16:creationId xmlns:a16="http://schemas.microsoft.com/office/drawing/2014/main" id="{08D66CB4-5B4F-4827-8636-978838E8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30C14-0DAF-4B99-A857-7C008288A808}"/>
              </a:ext>
            </a:extLst>
          </p:cNvPr>
          <p:cNvSpPr>
            <a:spLocks noGrp="1"/>
          </p:cNvSpPr>
          <p:nvPr>
            <p:ph type="title"/>
          </p:nvPr>
        </p:nvSpPr>
        <p:spPr>
          <a:xfrm>
            <a:off x="6956868" y="634946"/>
            <a:ext cx="4592874" cy="1450757"/>
          </a:xfrm>
        </p:spPr>
        <p:txBody>
          <a:bodyPr>
            <a:normAutofit/>
          </a:bodyPr>
          <a:lstStyle/>
          <a:p>
            <a:r>
              <a:rPr lang="en-GB" dirty="0"/>
              <a:t>The uses of authorship</a:t>
            </a:r>
          </a:p>
        </p:txBody>
      </p:sp>
      <p:sp>
        <p:nvSpPr>
          <p:cNvPr id="4111" name="Rectangle 82">
            <a:extLst>
              <a:ext uri="{FF2B5EF4-FFF2-40B4-BE49-F238E27FC236}">
                <a16:creationId xmlns:a16="http://schemas.microsoft.com/office/drawing/2014/main" id="{7CE3AD93-F823-4387-A89A-6341614D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84">
            <a:extLst>
              <a:ext uri="{FF2B5EF4-FFF2-40B4-BE49-F238E27FC236}">
                <a16:creationId xmlns:a16="http://schemas.microsoft.com/office/drawing/2014/main" id="{FD5E8C5F-371F-4427-A21A-F86E55772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Michel Foucault Memes for angsty, existential teens - Photos | Facebook">
            <a:extLst>
              <a:ext uri="{FF2B5EF4-FFF2-40B4-BE49-F238E27FC236}">
                <a16:creationId xmlns:a16="http://schemas.microsoft.com/office/drawing/2014/main" id="{2F9EAAB6-AAF2-4ABB-B329-6CEF0A1736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336" y="633502"/>
            <a:ext cx="2784700" cy="2784700"/>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86">
            <a:extLst>
              <a:ext uri="{FF2B5EF4-FFF2-40B4-BE49-F238E27FC236}">
                <a16:creationId xmlns:a16="http://schemas.microsoft.com/office/drawing/2014/main" id="{136A004D-5562-4610-98D7-A964C6CEF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3"/>
            <a:ext cx="2567411" cy="1978453"/>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That's it, Harry .There is no good and evil. Only Power. - foucault is  voldemort - quickmeme">
            <a:extLst>
              <a:ext uri="{FF2B5EF4-FFF2-40B4-BE49-F238E27FC236}">
                <a16:creationId xmlns:a16="http://schemas.microsoft.com/office/drawing/2014/main" id="{E36EFA7C-45B3-4D4A-9DF8-D23EF72A89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86185" y="513495"/>
            <a:ext cx="2273649" cy="1591554"/>
          </a:xfrm>
          <a:prstGeom prst="rect">
            <a:avLst/>
          </a:prstGeom>
          <a:noFill/>
          <a:extLst>
            <a:ext uri="{909E8E84-426E-40DD-AFC4-6F175D3DCCD1}">
              <a14:hiddenFill xmlns:a14="http://schemas.microsoft.com/office/drawing/2010/main">
                <a:solidFill>
                  <a:srgbClr val="FFFFFF"/>
                </a:solidFill>
              </a14:hiddenFill>
            </a:ext>
          </a:extLst>
        </p:spPr>
      </p:pic>
      <p:cxnSp>
        <p:nvCxnSpPr>
          <p:cNvPr id="4114" name="Straight Connector 88">
            <a:extLst>
              <a:ext uri="{FF2B5EF4-FFF2-40B4-BE49-F238E27FC236}">
                <a16:creationId xmlns:a16="http://schemas.microsoft.com/office/drawing/2014/main" id="{D741244C-B240-4A96-9E00-2F38F1B877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115" name="Rectangle 90">
            <a:extLst>
              <a:ext uri="{FF2B5EF4-FFF2-40B4-BE49-F238E27FC236}">
                <a16:creationId xmlns:a16="http://schemas.microsoft.com/office/drawing/2014/main" id="{27CBDF2F-5813-4A23-A375-BF99A3DC8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912"/>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Hannah on Twitter: &quot;Just made this Foucault meme! #Foucault #discourse  #poststructuralism… &quot;">
            <a:extLst>
              <a:ext uri="{FF2B5EF4-FFF2-40B4-BE49-F238E27FC236}">
                <a16:creationId xmlns:a16="http://schemas.microsoft.com/office/drawing/2014/main" id="{3841CB45-CCCC-4CC6-B507-2963E2E0FF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5021" y="4035227"/>
            <a:ext cx="2732321" cy="1796501"/>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9A10D4DA-1617-43DA-8385-D0133AD0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y be an image of 2 people and text that says &quot;IMAGINE ASKING FOR THE COOLEST VIGILANTE FIGURINE AND YOU GET THIS INSTEAD: VOIDPOSTER Foucault ACTION FIGURE CHOKING HAZARD DESCPIUNE INCLUDES: FACSIMILE COPY OF 'DISCIPLINE PUNISH&quot; SET OF INTERCHANGEABLE HANDS THINKING&quot; POSES BONDAGE WHIP (PRESS BUTTON FOUCAULT OENGAGE WHIP-CRACK MACABRE GOYA ENGRAVING SPARE TURTLENECK JUMPER (BLACK) ELECTRONIC SOUND CHIP BASE PLAYS ENTIRE DEBATE CHOMSKY ON HUMAN NATURE FOUCAULT&quot; WITH OPTIONAL SPECIAL MAIL-IN OFFER! &quot;PANOPTICON&quot; PLAYSET&quot;">
            <a:extLst>
              <a:ext uri="{FF2B5EF4-FFF2-40B4-BE49-F238E27FC236}">
                <a16:creationId xmlns:a16="http://schemas.microsoft.com/office/drawing/2014/main" id="{4DAC95D6-D55C-478B-9B06-559A3A3FFC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346"/>
          <a:stretch/>
        </p:blipFill>
        <p:spPr bwMode="auto">
          <a:xfrm>
            <a:off x="3697560" y="2601842"/>
            <a:ext cx="2229465" cy="32311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F6B409-E376-4E5F-BCAD-32418DE4140A}"/>
              </a:ext>
            </a:extLst>
          </p:cNvPr>
          <p:cNvSpPr>
            <a:spLocks noGrp="1"/>
          </p:cNvSpPr>
          <p:nvPr>
            <p:ph idx="1"/>
          </p:nvPr>
        </p:nvSpPr>
        <p:spPr>
          <a:xfrm>
            <a:off x="6956868" y="2198913"/>
            <a:ext cx="4592874" cy="3920916"/>
          </a:xfrm>
        </p:spPr>
        <p:txBody>
          <a:bodyPr>
            <a:normAutofit fontScale="85000" lnSpcReduction="20000"/>
          </a:bodyPr>
          <a:lstStyle/>
          <a:p>
            <a:r>
              <a:rPr lang="en-GB" sz="2400" b="1" dirty="0"/>
              <a:t>Foucault: The author function</a:t>
            </a:r>
          </a:p>
          <a:p>
            <a:pPr lvl="1">
              <a:buFont typeface="Wingdings" panose="05000000000000000000" pitchFamily="2" charset="2"/>
              <a:buChar char="Ø"/>
            </a:pPr>
            <a:r>
              <a:rPr lang="en-GB" sz="2000" dirty="0"/>
              <a:t> Removed from the author as an embodied 	individual</a:t>
            </a:r>
          </a:p>
          <a:p>
            <a:pPr lvl="1">
              <a:buFont typeface="Wingdings" panose="05000000000000000000" pitchFamily="2" charset="2"/>
              <a:buChar char="Ø"/>
            </a:pPr>
            <a:r>
              <a:rPr lang="en-GB" sz="2000" dirty="0"/>
              <a:t> Used separately from a proper name</a:t>
            </a:r>
          </a:p>
          <a:p>
            <a:pPr lvl="1">
              <a:buFont typeface="Wingdings" panose="05000000000000000000" pitchFamily="2" charset="2"/>
              <a:buChar char="Ø"/>
            </a:pPr>
            <a:r>
              <a:rPr lang="en-GB" sz="2000" dirty="0"/>
              <a:t> Used to discuss texts and relationships  	between texts </a:t>
            </a:r>
          </a:p>
          <a:p>
            <a:pPr lvl="1">
              <a:buFont typeface="Wingdings" panose="05000000000000000000" pitchFamily="2" charset="2"/>
              <a:buChar char="Ø"/>
            </a:pPr>
            <a:r>
              <a:rPr lang="en-GB" sz="2000" dirty="0"/>
              <a:t> Used to group, categorise and find coherence 	within texts and groups of texts</a:t>
            </a:r>
          </a:p>
          <a:p>
            <a:pPr lvl="1">
              <a:buFont typeface="Wingdings" panose="05000000000000000000" pitchFamily="2" charset="2"/>
              <a:buChar char="Ø"/>
            </a:pPr>
            <a:r>
              <a:rPr lang="en-GB" sz="2000" dirty="0"/>
              <a:t> Acts within a legal system: “objects of  	appropriation”</a:t>
            </a:r>
            <a:br>
              <a:rPr lang="en-GB" sz="2000" dirty="0"/>
            </a:br>
            <a:endParaRPr lang="en-GB" sz="2000" dirty="0"/>
          </a:p>
          <a:p>
            <a:pPr marL="201168" lvl="1" indent="0">
              <a:buNone/>
            </a:pPr>
            <a:r>
              <a:rPr lang="en-GB" sz="2000" dirty="0"/>
              <a:t>“These aspect of an individual, which we designate as an author […] are projections […] of our way of handling texts: in the comparisons we make, the traits we extract as pertinent, the continuities we assign, or the exclusions we practice.” </a:t>
            </a:r>
            <a:br>
              <a:rPr lang="en-GB" sz="2000" dirty="0"/>
            </a:br>
            <a:r>
              <a:rPr lang="en-GB" sz="2000" dirty="0"/>
              <a:t>	</a:t>
            </a:r>
          </a:p>
        </p:txBody>
      </p:sp>
      <p:sp>
        <p:nvSpPr>
          <p:cNvPr id="95" name="Rectangle 94">
            <a:extLst>
              <a:ext uri="{FF2B5EF4-FFF2-40B4-BE49-F238E27FC236}">
                <a16:creationId xmlns:a16="http://schemas.microsoft.com/office/drawing/2014/main" id="{6AAF1813-BF4A-4F03-9345-68909A6BB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379E7D28-7CC5-43E2-B341-0C6661E1C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826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5840E882-61A8-4FC6-9DAA-424C9142B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30C14-0DAF-4B99-A857-7C008288A808}"/>
              </a:ext>
            </a:extLst>
          </p:cNvPr>
          <p:cNvSpPr>
            <a:spLocks noGrp="1"/>
          </p:cNvSpPr>
          <p:nvPr>
            <p:ph type="title"/>
          </p:nvPr>
        </p:nvSpPr>
        <p:spPr>
          <a:xfrm>
            <a:off x="5420724" y="634946"/>
            <a:ext cx="6405063" cy="1450757"/>
          </a:xfrm>
        </p:spPr>
        <p:txBody>
          <a:bodyPr>
            <a:normAutofit/>
          </a:bodyPr>
          <a:lstStyle/>
          <a:p>
            <a:r>
              <a:rPr lang="en-GB" dirty="0"/>
              <a:t>Authorship and branding</a:t>
            </a:r>
          </a:p>
        </p:txBody>
      </p:sp>
      <p:pic>
        <p:nvPicPr>
          <p:cNvPr id="4" name="Picture 4">
            <a:extLst>
              <a:ext uri="{FF2B5EF4-FFF2-40B4-BE49-F238E27FC236}">
                <a16:creationId xmlns:a16="http://schemas.microsoft.com/office/drawing/2014/main" id="{45726793-4B46-4909-9A68-205CC3B3CD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2" r="4290" b="-2"/>
          <a:stretch/>
        </p:blipFill>
        <p:spPr bwMode="auto">
          <a:xfrm>
            <a:off x="633999" y="581098"/>
            <a:ext cx="4020297" cy="24761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cxnSp>
        <p:nvCxnSpPr>
          <p:cNvPr id="119" name="Straight Connector 118">
            <a:extLst>
              <a:ext uri="{FF2B5EF4-FFF2-40B4-BE49-F238E27FC236}">
                <a16:creationId xmlns:a16="http://schemas.microsoft.com/office/drawing/2014/main" id="{F06A9D85-1AA8-4CCB-9165-06FC7E003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8" descr="Disney Plus Logo and symbol, meaning, history, PNG">
            <a:extLst>
              <a:ext uri="{FF2B5EF4-FFF2-40B4-BE49-F238E27FC236}">
                <a16:creationId xmlns:a16="http://schemas.microsoft.com/office/drawing/2014/main" id="{CF442500-F304-451F-9B79-7AEBB492D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29" r="3" b="3"/>
          <a:stretch/>
        </p:blipFill>
        <p:spPr bwMode="auto">
          <a:xfrm>
            <a:off x="633999" y="3218101"/>
            <a:ext cx="4020296" cy="24761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F6B409-E376-4E5F-BCAD-32418DE4140A}"/>
              </a:ext>
            </a:extLst>
          </p:cNvPr>
          <p:cNvSpPr>
            <a:spLocks noGrp="1"/>
          </p:cNvSpPr>
          <p:nvPr>
            <p:ph idx="1"/>
          </p:nvPr>
        </p:nvSpPr>
        <p:spPr>
          <a:xfrm>
            <a:off x="5420724" y="2198913"/>
            <a:ext cx="6129018" cy="3805063"/>
          </a:xfrm>
        </p:spPr>
        <p:txBody>
          <a:bodyPr>
            <a:normAutofit/>
          </a:bodyPr>
          <a:lstStyle/>
          <a:p>
            <a:pPr marL="201168" lvl="1" indent="0">
              <a:buNone/>
            </a:pPr>
            <a:r>
              <a:rPr lang="en-GB" dirty="0"/>
              <a:t>“Both the aesthetic of the signature and the aesthetic of the brand are ideologies: they are regimes of marketing and authorization which draw in rather similar ways on an imaginary of the unique person or of personality. […] The dual economies of value that underpin all cultural production may exist in tension, and their disjunction is the rationale for the privileged status of ‘high’ art in its self-understanding as a disinterested culture unaffected by market pressure. But the historical  logic of the brand was always already implicit in the aesthetics  of the signature.”</a:t>
            </a:r>
          </a:p>
          <a:p>
            <a:pPr marL="201168" lvl="1" indent="0">
              <a:buNone/>
            </a:pPr>
            <a:r>
              <a:rPr lang="en-GB" sz="1500" dirty="0"/>
              <a:t>	</a:t>
            </a:r>
          </a:p>
          <a:p>
            <a:pPr marL="201168" lvl="1" indent="0">
              <a:buNone/>
            </a:pPr>
            <a:r>
              <a:rPr lang="en-GB" sz="1600" dirty="0"/>
              <a:t>	John Frow, “Signature and Brand,” in </a:t>
            </a:r>
            <a:r>
              <a:rPr lang="en-GB" sz="1600" i="1" dirty="0"/>
              <a:t>High-Pop: Making Culture 	into Public Entertainment</a:t>
            </a:r>
            <a:r>
              <a:rPr lang="en-GB" sz="1600" dirty="0"/>
              <a:t>, ed. Jim Collins (Malden, Mass: 	Blackwell, 2002), p71-72.</a:t>
            </a:r>
          </a:p>
        </p:txBody>
      </p:sp>
      <p:sp>
        <p:nvSpPr>
          <p:cNvPr id="121" name="Rectangle 120">
            <a:extLst>
              <a:ext uri="{FF2B5EF4-FFF2-40B4-BE49-F238E27FC236}">
                <a16:creationId xmlns:a16="http://schemas.microsoft.com/office/drawing/2014/main" id="{5C5EF275-195B-4E1C-9348-0C82A5F34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2">
            <a:extLst>
              <a:ext uri="{FF2B5EF4-FFF2-40B4-BE49-F238E27FC236}">
                <a16:creationId xmlns:a16="http://schemas.microsoft.com/office/drawing/2014/main" id="{A734F695-2249-438A-AE97-F45BF694B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199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8D66CB4-5B4F-4827-8636-978838E8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7F304-BB52-45D9-8E29-6A24965FA3AC}"/>
              </a:ext>
            </a:extLst>
          </p:cNvPr>
          <p:cNvSpPr>
            <a:spLocks noGrp="1"/>
          </p:cNvSpPr>
          <p:nvPr>
            <p:ph type="title"/>
          </p:nvPr>
        </p:nvSpPr>
        <p:spPr>
          <a:xfrm>
            <a:off x="6956868" y="634946"/>
            <a:ext cx="4592874" cy="1450757"/>
          </a:xfrm>
        </p:spPr>
        <p:txBody>
          <a:bodyPr>
            <a:normAutofit/>
          </a:bodyPr>
          <a:lstStyle/>
          <a:p>
            <a:r>
              <a:rPr lang="en-GB" dirty="0"/>
              <a:t>The author today?</a:t>
            </a:r>
          </a:p>
        </p:txBody>
      </p:sp>
      <p:sp>
        <p:nvSpPr>
          <p:cNvPr id="141" name="Rectangle 140">
            <a:extLst>
              <a:ext uri="{FF2B5EF4-FFF2-40B4-BE49-F238E27FC236}">
                <a16:creationId xmlns:a16="http://schemas.microsoft.com/office/drawing/2014/main" id="{7CE3AD93-F823-4387-A89A-6341614D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D5E8C5F-371F-4427-A21A-F86E55772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a:extLst>
              <a:ext uri="{FF2B5EF4-FFF2-40B4-BE49-F238E27FC236}">
                <a16:creationId xmlns:a16="http://schemas.microsoft.com/office/drawing/2014/main" id="{D1593BF5-D74B-40C3-93AC-0A68EC544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40"/>
          <a:stretch/>
        </p:blipFill>
        <p:spPr bwMode="auto">
          <a:xfrm>
            <a:off x="458336" y="813146"/>
            <a:ext cx="2784700" cy="24254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pic>
      <p:sp>
        <p:nvSpPr>
          <p:cNvPr id="145" name="Rectangle 144">
            <a:extLst>
              <a:ext uri="{FF2B5EF4-FFF2-40B4-BE49-F238E27FC236}">
                <a16:creationId xmlns:a16="http://schemas.microsoft.com/office/drawing/2014/main" id="{136A004D-5562-4610-98D7-A964C6CEF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3"/>
            <a:ext cx="2567411" cy="1978453"/>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VIDEO GAME AUTEUR TEASER on Vimeo">
            <a:extLst>
              <a:ext uri="{FF2B5EF4-FFF2-40B4-BE49-F238E27FC236}">
                <a16:creationId xmlns:a16="http://schemas.microsoft.com/office/drawing/2014/main" id="{607B671D-E642-4B98-A830-5847DECBAF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09182" y="473902"/>
            <a:ext cx="2227654" cy="167074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D741244C-B240-4A96-9E00-2F38F1B877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27CBDF2F-5813-4A23-A375-BF99A3DC8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912"/>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Paul Dougherty - NY Times">
            <a:extLst>
              <a:ext uri="{FF2B5EF4-FFF2-40B4-BE49-F238E27FC236}">
                <a16:creationId xmlns:a16="http://schemas.microsoft.com/office/drawing/2014/main" id="{839856C3-1034-4376-92DA-196C37758E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5021" y="4418499"/>
            <a:ext cx="2732321" cy="1029956"/>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9A10D4DA-1617-43DA-8385-D0133AD0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Auteur Theory">
            <a:extLst>
              <a:ext uri="{FF2B5EF4-FFF2-40B4-BE49-F238E27FC236}">
                <a16:creationId xmlns:a16="http://schemas.microsoft.com/office/drawing/2014/main" id="{D19D923C-DCF6-4FA2-BD61-CC83597B8B2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4752" y="2718843"/>
            <a:ext cx="2295082" cy="29971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3AB915-6806-46B4-A266-593A5E443EB8}"/>
              </a:ext>
            </a:extLst>
          </p:cNvPr>
          <p:cNvSpPr>
            <a:spLocks noGrp="1"/>
          </p:cNvSpPr>
          <p:nvPr>
            <p:ph idx="1"/>
          </p:nvPr>
        </p:nvSpPr>
        <p:spPr>
          <a:xfrm>
            <a:off x="6956868" y="2198914"/>
            <a:ext cx="4592874" cy="3670180"/>
          </a:xfrm>
        </p:spPr>
        <p:txBody>
          <a:bodyPr>
            <a:normAutofit lnSpcReduction="10000"/>
          </a:bodyPr>
          <a:lstStyle/>
          <a:p>
            <a:r>
              <a:rPr lang="en-GB" sz="2400" dirty="0"/>
              <a:t>An enduring myth: a cornerstone of culture</a:t>
            </a:r>
          </a:p>
          <a:p>
            <a:pPr lvl="1">
              <a:buFont typeface="Wingdings" panose="05000000000000000000" pitchFamily="2" charset="2"/>
              <a:buChar char="Ø"/>
            </a:pPr>
            <a:r>
              <a:rPr lang="en-GB" sz="2400" dirty="0"/>
              <a:t> Present in ever more spaces: 	television, video games, 	digital media</a:t>
            </a:r>
          </a:p>
          <a:p>
            <a:r>
              <a:rPr lang="en-GB" sz="2400" dirty="0"/>
              <a:t>But subject to criticism:</a:t>
            </a:r>
          </a:p>
          <a:p>
            <a:pPr lvl="1">
              <a:buFont typeface="Wingdings" panose="05000000000000000000" pitchFamily="2" charset="2"/>
              <a:buChar char="Ø"/>
            </a:pPr>
            <a:r>
              <a:rPr lang="en-GB" sz="2400" dirty="0"/>
              <a:t> The fetishization of genius in 	neoliberalism </a:t>
            </a:r>
          </a:p>
          <a:p>
            <a:pPr lvl="1">
              <a:buFont typeface="Wingdings" panose="05000000000000000000" pitchFamily="2" charset="2"/>
              <a:buChar char="Ø"/>
            </a:pPr>
            <a:r>
              <a:rPr lang="en-GB" sz="2400" dirty="0"/>
              <a:t> The gendered genius: excuse for 	abuse?</a:t>
            </a:r>
          </a:p>
        </p:txBody>
      </p:sp>
      <p:sp>
        <p:nvSpPr>
          <p:cNvPr id="153" name="Rectangle 152">
            <a:extLst>
              <a:ext uri="{FF2B5EF4-FFF2-40B4-BE49-F238E27FC236}">
                <a16:creationId xmlns:a16="http://schemas.microsoft.com/office/drawing/2014/main" id="{6AAF1813-BF4A-4F03-9345-68909A6BB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Rectangle 154">
            <a:extLst>
              <a:ext uri="{FF2B5EF4-FFF2-40B4-BE49-F238E27FC236}">
                <a16:creationId xmlns:a16="http://schemas.microsoft.com/office/drawing/2014/main" id="{379E7D28-7CC5-43E2-B341-0C6661E1C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192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AC16-3771-49B8-8330-B9C7E0DCCB77}"/>
              </a:ext>
            </a:extLst>
          </p:cNvPr>
          <p:cNvSpPr>
            <a:spLocks noGrp="1"/>
          </p:cNvSpPr>
          <p:nvPr>
            <p:ph type="title"/>
          </p:nvPr>
        </p:nvSpPr>
        <p:spPr>
          <a:xfrm>
            <a:off x="1097280" y="286603"/>
            <a:ext cx="10058400" cy="1450757"/>
          </a:xfrm>
        </p:spPr>
        <p:txBody>
          <a:bodyPr>
            <a:normAutofit/>
          </a:bodyPr>
          <a:lstStyle/>
          <a:p>
            <a:r>
              <a:rPr lang="en-GB" sz="4400" dirty="0"/>
              <a:t>Discussion:</a:t>
            </a:r>
            <a:br>
              <a:rPr lang="en-GB" sz="4400" dirty="0"/>
            </a:br>
            <a:r>
              <a:rPr lang="en-GB" sz="4400" dirty="0"/>
              <a:t>Deconstructing the Artistic Genius?</a:t>
            </a:r>
          </a:p>
        </p:txBody>
      </p:sp>
      <p:pic>
        <p:nvPicPr>
          <p:cNvPr id="8194" name="Picture 2">
            <a:extLst>
              <a:ext uri="{FF2B5EF4-FFF2-40B4-BE49-F238E27FC236}">
                <a16:creationId xmlns:a16="http://schemas.microsoft.com/office/drawing/2014/main" id="{240581CD-FC3B-47AA-8249-CE4F0BF9CB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8" t="2034" r="10412" b="-2032"/>
          <a:stretch/>
        </p:blipFill>
        <p:spPr bwMode="auto">
          <a:xfrm>
            <a:off x="7635942" y="2074735"/>
            <a:ext cx="3837600" cy="34710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9644632-7ACF-4206-9E95-65C4285B8AFE}"/>
              </a:ext>
            </a:extLst>
          </p:cNvPr>
          <p:cNvSpPr txBox="1"/>
          <p:nvPr/>
        </p:nvSpPr>
        <p:spPr>
          <a:xfrm>
            <a:off x="7132343" y="5545747"/>
            <a:ext cx="50596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https://www.youtube.com/watch?v=fFw_4L09ANw</a:t>
            </a:r>
          </a:p>
        </p:txBody>
      </p:sp>
      <p:sp>
        <p:nvSpPr>
          <p:cNvPr id="12" name="TextBox 11">
            <a:extLst>
              <a:ext uri="{FF2B5EF4-FFF2-40B4-BE49-F238E27FC236}">
                <a16:creationId xmlns:a16="http://schemas.microsoft.com/office/drawing/2014/main" id="{9A83CE7D-F5D7-4680-B3CB-CA70E8CC1854}"/>
              </a:ext>
            </a:extLst>
          </p:cNvPr>
          <p:cNvSpPr txBox="1"/>
          <p:nvPr/>
        </p:nvSpPr>
        <p:spPr>
          <a:xfrm>
            <a:off x="608885" y="1780902"/>
            <a:ext cx="6706315" cy="4616648"/>
          </a:xfrm>
          <a:prstGeom prst="rect">
            <a:avLst/>
          </a:prstGeom>
          <a:noFill/>
        </p:spPr>
        <p:txBody>
          <a:bodyPr wrap="square">
            <a:spAutoFit/>
          </a:bodyPr>
          <a:lstStyle/>
          <a:p>
            <a:r>
              <a:rPr lang="en-GB" sz="1800" dirty="0"/>
              <a:t> “Do we really expect our artists to be paragons? Because if we do, we are not just going to be very disappointed, we are going to be stuck with a lot of mediocre art.” - Neil McCormick</a:t>
            </a:r>
            <a:br>
              <a:rPr lang="en-GB" sz="1800" dirty="0"/>
            </a:br>
            <a:endParaRPr lang="en-GB" sz="1800" dirty="0"/>
          </a:p>
          <a:p>
            <a:r>
              <a:rPr lang="en-GB" sz="1800" dirty="0"/>
              <a:t>"In the same way we think about where our fruit comes from or where our potatoes come from, you need to be asking where your entertainment is coming from. Who’s making it? How many asses were grabbed in the name of making this movie or getting this show out or putting this record out?" - Wesley Morris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sz="1800" dirty="0"/>
              <a:t>Where do you encounter the discourse of artistic genius in 	everyday life?</a:t>
            </a:r>
          </a:p>
          <a:p>
            <a:pPr marL="285750" indent="-285750">
              <a:buFont typeface="Wingdings" panose="05000000000000000000" pitchFamily="2" charset="2"/>
              <a:buChar char="Ø"/>
            </a:pPr>
            <a:r>
              <a:rPr lang="en-GB" sz="1800" dirty="0"/>
              <a:t>What are its benefits and disadvantages? What does it mean for us 	as a culture?</a:t>
            </a:r>
          </a:p>
          <a:p>
            <a:pPr marL="285750" indent="-285750">
              <a:buFont typeface="Wingdings" panose="05000000000000000000" pitchFamily="2" charset="2"/>
              <a:buChar char="Ø"/>
            </a:pPr>
            <a:r>
              <a:rPr lang="en-GB" sz="2200" dirty="0"/>
              <a:t>Do we need new models for creativity? </a:t>
            </a:r>
          </a:p>
          <a:p>
            <a:endParaRPr lang="en-GB" sz="1800" dirty="0"/>
          </a:p>
        </p:txBody>
      </p:sp>
    </p:spTree>
    <p:extLst>
      <p:ext uri="{BB962C8B-B14F-4D97-AF65-F5344CB8AC3E}">
        <p14:creationId xmlns:p14="http://schemas.microsoft.com/office/powerpoint/2010/main" val="317645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ADCB70F-295F-4FDF-89ED-5F5AB07B003D}"/>
              </a:ext>
            </a:extLst>
          </p:cNvPr>
          <p:cNvSpPr>
            <a:spLocks noGrp="1"/>
          </p:cNvSpPr>
          <p:nvPr>
            <p:ph type="title"/>
          </p:nvPr>
        </p:nvSpPr>
        <p:spPr>
          <a:xfrm>
            <a:off x="492370" y="516835"/>
            <a:ext cx="3084844" cy="2103875"/>
          </a:xfrm>
        </p:spPr>
        <p:txBody>
          <a:bodyPr>
            <a:normAutofit/>
          </a:bodyPr>
          <a:lstStyle/>
          <a:p>
            <a:r>
              <a:rPr lang="en-GB" sz="3600">
                <a:solidFill>
                  <a:srgbClr val="FFFFFF"/>
                </a:solidFill>
              </a:rPr>
              <a:t>Exercise: defining genius</a:t>
            </a:r>
          </a:p>
        </p:txBody>
      </p:sp>
      <p:sp>
        <p:nvSpPr>
          <p:cNvPr id="3" name="Content Placeholder 2">
            <a:extLst>
              <a:ext uri="{FF2B5EF4-FFF2-40B4-BE49-F238E27FC236}">
                <a16:creationId xmlns:a16="http://schemas.microsoft.com/office/drawing/2014/main" id="{3DB7EF8A-F78C-45F6-A7AB-597725059F2E}"/>
              </a:ext>
            </a:extLst>
          </p:cNvPr>
          <p:cNvSpPr>
            <a:spLocks noGrp="1"/>
          </p:cNvSpPr>
          <p:nvPr>
            <p:ph idx="1"/>
          </p:nvPr>
        </p:nvSpPr>
        <p:spPr>
          <a:xfrm>
            <a:off x="492371" y="2653800"/>
            <a:ext cx="3084844" cy="3335519"/>
          </a:xfrm>
        </p:spPr>
        <p:txBody>
          <a:bodyPr>
            <a:normAutofit/>
          </a:bodyPr>
          <a:lstStyle/>
          <a:p>
            <a:r>
              <a:rPr lang="en-GB" dirty="0">
                <a:solidFill>
                  <a:srgbClr val="FFFFFF"/>
                </a:solidFill>
              </a:rPr>
              <a:t>What do you think about when you think about </a:t>
            </a:r>
            <a:r>
              <a:rPr lang="en-GB" u="sng" dirty="0">
                <a:solidFill>
                  <a:srgbClr val="FFFFFF"/>
                </a:solidFill>
              </a:rPr>
              <a:t>creativity</a:t>
            </a:r>
            <a:r>
              <a:rPr lang="en-GB" dirty="0">
                <a:solidFill>
                  <a:srgbClr val="FFFFFF"/>
                </a:solidFill>
              </a:rPr>
              <a:t>? What about </a:t>
            </a:r>
            <a:r>
              <a:rPr lang="en-GB" u="sng" dirty="0">
                <a:solidFill>
                  <a:srgbClr val="FFFFFF"/>
                </a:solidFill>
              </a:rPr>
              <a:t>genius</a:t>
            </a:r>
            <a:r>
              <a:rPr lang="en-GB" dirty="0">
                <a:solidFill>
                  <a:srgbClr val="FFFFFF"/>
                </a:solidFill>
              </a:rPr>
              <a:t>?</a:t>
            </a:r>
          </a:p>
          <a:p>
            <a:r>
              <a:rPr lang="en-GB" dirty="0">
                <a:solidFill>
                  <a:srgbClr val="FFFFFF"/>
                </a:solidFill>
              </a:rPr>
              <a:t>Find a quote, image, graphic, or anything else that reflects your associations. </a:t>
            </a:r>
          </a:p>
          <a:p>
            <a:r>
              <a:rPr lang="en-GB" dirty="0">
                <a:solidFill>
                  <a:srgbClr val="FFFFFF"/>
                </a:solidFill>
              </a:rPr>
              <a:t>Post them on the </a:t>
            </a:r>
            <a:r>
              <a:rPr lang="en-GB" dirty="0" err="1">
                <a:solidFill>
                  <a:srgbClr val="FFFFFF"/>
                </a:solidFill>
              </a:rPr>
              <a:t>padlet</a:t>
            </a:r>
            <a:r>
              <a:rPr lang="en-GB" dirty="0">
                <a:solidFill>
                  <a:srgbClr val="FFFFFF"/>
                </a:solidFill>
              </a:rPr>
              <a:t> at: </a:t>
            </a:r>
            <a:r>
              <a:rPr lang="en-GB" u="sng" dirty="0">
                <a:solidFill>
                  <a:srgbClr val="FFFFFF"/>
                </a:solidFill>
              </a:rPr>
              <a:t>https://uniofnottm.padlet.org/ajzlh1/yd4sh6lbb213u451</a:t>
            </a:r>
          </a:p>
          <a:p>
            <a:endParaRPr lang="en-GB" dirty="0">
              <a:solidFill>
                <a:srgbClr val="FFFFFF"/>
              </a:solidFill>
            </a:endParaRPr>
          </a:p>
          <a:p>
            <a:endParaRPr lang="en-GB" dirty="0">
              <a:solidFill>
                <a:srgbClr val="FFFFFF"/>
              </a:solidFill>
            </a:endParaRPr>
          </a:p>
        </p:txBody>
      </p:sp>
      <p:pic>
        <p:nvPicPr>
          <p:cNvPr id="9" name="Picture 8">
            <a:extLst>
              <a:ext uri="{FF2B5EF4-FFF2-40B4-BE49-F238E27FC236}">
                <a16:creationId xmlns:a16="http://schemas.microsoft.com/office/drawing/2014/main" id="{707B0443-5AD3-4D6D-BD19-20A7699B820A}"/>
              </a:ext>
            </a:extLst>
          </p:cNvPr>
          <p:cNvPicPr>
            <a:picLocks noChangeAspect="1"/>
          </p:cNvPicPr>
          <p:nvPr/>
        </p:nvPicPr>
        <p:blipFill rotWithShape="1">
          <a:blip r:embed="rId3"/>
          <a:srcRect l="12610" r="20860"/>
          <a:stretch/>
        </p:blipFill>
        <p:spPr>
          <a:xfrm>
            <a:off x="4075043" y="10"/>
            <a:ext cx="8111272" cy="6857990"/>
          </a:xfrm>
          <a:prstGeom prst="rect">
            <a:avLst/>
          </a:prstGeom>
        </p:spPr>
      </p:pic>
      <p:sp>
        <p:nvSpPr>
          <p:cNvPr id="18" name="Rectangle 1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2">
            <a:extLst>
              <a:ext uri="{FF2B5EF4-FFF2-40B4-BE49-F238E27FC236}">
                <a16:creationId xmlns:a16="http://schemas.microsoft.com/office/drawing/2014/main" id="{475C811C-A7F4-400A-B353-BB447482F3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18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1EF1-8920-433B-AEFF-3F4F6F6359DD}"/>
              </a:ext>
            </a:extLst>
          </p:cNvPr>
          <p:cNvSpPr>
            <a:spLocks noGrp="1"/>
          </p:cNvSpPr>
          <p:nvPr>
            <p:ph type="title"/>
          </p:nvPr>
        </p:nvSpPr>
        <p:spPr/>
        <p:txBody>
          <a:bodyPr/>
          <a:lstStyle/>
          <a:p>
            <a:r>
              <a:rPr lang="en-GB" dirty="0"/>
              <a:t>Discourse and Myth</a:t>
            </a:r>
          </a:p>
        </p:txBody>
      </p:sp>
      <p:sp>
        <p:nvSpPr>
          <p:cNvPr id="3" name="Content Placeholder 2">
            <a:extLst>
              <a:ext uri="{FF2B5EF4-FFF2-40B4-BE49-F238E27FC236}">
                <a16:creationId xmlns:a16="http://schemas.microsoft.com/office/drawing/2014/main" id="{C94DC43E-AF90-4660-9AD0-7A0E1560255F}"/>
              </a:ext>
            </a:extLst>
          </p:cNvPr>
          <p:cNvSpPr>
            <a:spLocks noGrp="1"/>
          </p:cNvSpPr>
          <p:nvPr>
            <p:ph idx="1"/>
          </p:nvPr>
        </p:nvSpPr>
        <p:spPr>
          <a:xfrm>
            <a:off x="1127760" y="2144059"/>
            <a:ext cx="4998720" cy="3197197"/>
          </a:xfrm>
        </p:spPr>
        <p:txBody>
          <a:bodyPr>
            <a:normAutofit lnSpcReduction="10000"/>
          </a:bodyPr>
          <a:lstStyle/>
          <a:p>
            <a:pPr>
              <a:buFont typeface="Wingdings" panose="05000000000000000000" pitchFamily="2" charset="2"/>
              <a:buChar char="Ø"/>
            </a:pPr>
            <a:r>
              <a:rPr lang="en-GB" sz="2400" dirty="0"/>
              <a:t> Ways of thinking -&gt; talking -&gt; acting.</a:t>
            </a:r>
          </a:p>
          <a:p>
            <a:pPr>
              <a:buFont typeface="Wingdings" panose="05000000000000000000" pitchFamily="2" charset="2"/>
              <a:buChar char="Ø"/>
            </a:pPr>
            <a:r>
              <a:rPr lang="en-GB" sz="2400" dirty="0"/>
              <a:t> Common-sensical, taken for granted </a:t>
            </a:r>
          </a:p>
          <a:p>
            <a:pPr>
              <a:buFont typeface="Wingdings" panose="05000000000000000000" pitchFamily="2" charset="2"/>
              <a:buChar char="Ø"/>
            </a:pPr>
            <a:r>
              <a:rPr lang="en-GB" sz="2400" dirty="0"/>
              <a:t> Systems and knowledge and meaning</a:t>
            </a:r>
          </a:p>
          <a:p>
            <a:pPr>
              <a:buFont typeface="Wingdings" panose="05000000000000000000" pitchFamily="2" charset="2"/>
              <a:buChar char="Ø"/>
            </a:pPr>
            <a:r>
              <a:rPr lang="en-GB" sz="2400" dirty="0"/>
              <a:t> Socially constructed</a:t>
            </a:r>
          </a:p>
          <a:p>
            <a:pPr>
              <a:buFont typeface="Wingdings" panose="05000000000000000000" pitchFamily="2" charset="2"/>
              <a:buChar char="Ø"/>
            </a:pPr>
            <a:r>
              <a:rPr lang="en-GB" sz="2400" dirty="0"/>
              <a:t> Situated in historical and cultural 	context</a:t>
            </a:r>
          </a:p>
          <a:p>
            <a:pPr>
              <a:buFont typeface="Wingdings" panose="05000000000000000000" pitchFamily="2" charset="2"/>
              <a:buChar char="Ø"/>
            </a:pPr>
            <a:r>
              <a:rPr lang="en-GB" sz="2400" dirty="0"/>
              <a:t> Enforce power relations </a:t>
            </a:r>
          </a:p>
          <a:p>
            <a:endParaRPr lang="en-GB" sz="2400" dirty="0"/>
          </a:p>
        </p:txBody>
      </p:sp>
      <p:sp>
        <p:nvSpPr>
          <p:cNvPr id="5" name="TextBox 4">
            <a:extLst>
              <a:ext uri="{FF2B5EF4-FFF2-40B4-BE49-F238E27FC236}">
                <a16:creationId xmlns:a16="http://schemas.microsoft.com/office/drawing/2014/main" id="{221F9959-EB94-4F9A-AD37-ED2E38BF5D53}"/>
              </a:ext>
            </a:extLst>
          </p:cNvPr>
          <p:cNvSpPr txBox="1"/>
          <p:nvPr/>
        </p:nvSpPr>
        <p:spPr>
          <a:xfrm>
            <a:off x="7657012" y="3229512"/>
            <a:ext cx="2525486" cy="1225868"/>
          </a:xfrm>
          <a:prstGeom prst="wedgeRoundRectCallout">
            <a:avLst>
              <a:gd name="adj1" fmla="val -1867"/>
              <a:gd name="adj2" fmla="val -77212"/>
              <a:gd name="adj3" fmla="val 16667"/>
            </a:avLst>
          </a:prstGeom>
          <a:effectLst>
            <a:outerShdw blurRad="63500" sx="102000" sy="102000" algn="c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2200" dirty="0"/>
              <a:t>Anyone can succeed if they work hard</a:t>
            </a:r>
          </a:p>
        </p:txBody>
      </p:sp>
      <p:sp>
        <p:nvSpPr>
          <p:cNvPr id="8" name="TextBox 7">
            <a:extLst>
              <a:ext uri="{FF2B5EF4-FFF2-40B4-BE49-F238E27FC236}">
                <a16:creationId xmlns:a16="http://schemas.microsoft.com/office/drawing/2014/main" id="{C59F1081-D2FA-43A9-8551-795ED424EF55}"/>
              </a:ext>
            </a:extLst>
          </p:cNvPr>
          <p:cNvSpPr txBox="1"/>
          <p:nvPr/>
        </p:nvSpPr>
        <p:spPr>
          <a:xfrm>
            <a:off x="9460411" y="2096154"/>
            <a:ext cx="2495005" cy="919401"/>
          </a:xfrm>
          <a:prstGeom prst="wedgeRoundRectCallout">
            <a:avLst>
              <a:gd name="adj1" fmla="val 41793"/>
              <a:gd name="adj2" fmla="val 86544"/>
              <a:gd name="adj3" fmla="val 16667"/>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400" dirty="0"/>
              <a:t>Women talk more than men</a:t>
            </a:r>
          </a:p>
        </p:txBody>
      </p:sp>
      <p:sp>
        <p:nvSpPr>
          <p:cNvPr id="9" name="TextBox 8">
            <a:extLst>
              <a:ext uri="{FF2B5EF4-FFF2-40B4-BE49-F238E27FC236}">
                <a16:creationId xmlns:a16="http://schemas.microsoft.com/office/drawing/2014/main" id="{C952410F-9893-40E8-81F0-FAEECE752887}"/>
              </a:ext>
            </a:extLst>
          </p:cNvPr>
          <p:cNvSpPr txBox="1"/>
          <p:nvPr/>
        </p:nvSpPr>
        <p:spPr>
          <a:xfrm>
            <a:off x="6606902" y="1926192"/>
            <a:ext cx="2373086" cy="578882"/>
          </a:xfrm>
          <a:prstGeom prst="wedgeRoundRectCallout">
            <a:avLst>
              <a:gd name="adj1" fmla="val -41016"/>
              <a:gd name="adj2" fmla="val 115153"/>
              <a:gd name="adj3" fmla="val 16667"/>
            </a:avLst>
          </a:prstGeom>
          <a:effectLst>
            <a:outerShdw blurRad="50800" dist="38100" dir="5400000" algn="t"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800" dirty="0"/>
              <a:t>Cats are mean</a:t>
            </a:r>
          </a:p>
        </p:txBody>
      </p:sp>
      <p:sp>
        <p:nvSpPr>
          <p:cNvPr id="10" name="TextBox 9">
            <a:extLst>
              <a:ext uri="{FF2B5EF4-FFF2-40B4-BE49-F238E27FC236}">
                <a16:creationId xmlns:a16="http://schemas.microsoft.com/office/drawing/2014/main" id="{4DD5B1E7-88ED-46C4-A456-3351339F3C1E}"/>
              </a:ext>
            </a:extLst>
          </p:cNvPr>
          <p:cNvSpPr txBox="1"/>
          <p:nvPr/>
        </p:nvSpPr>
        <p:spPr>
          <a:xfrm>
            <a:off x="5992585" y="4730065"/>
            <a:ext cx="2373086" cy="919401"/>
          </a:xfrm>
          <a:prstGeom prst="wedgeRoundRectCallout">
            <a:avLst>
              <a:gd name="adj1" fmla="val -1261"/>
              <a:gd name="adj2" fmla="val 92495"/>
              <a:gd name="adj3" fmla="val 16667"/>
            </a:avLst>
          </a:prstGeom>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400" dirty="0"/>
              <a:t>Kings are chosen by God</a:t>
            </a:r>
          </a:p>
        </p:txBody>
      </p:sp>
      <p:sp>
        <p:nvSpPr>
          <p:cNvPr id="11" name="TextBox 10">
            <a:extLst>
              <a:ext uri="{FF2B5EF4-FFF2-40B4-BE49-F238E27FC236}">
                <a16:creationId xmlns:a16="http://schemas.microsoft.com/office/drawing/2014/main" id="{EF03627A-9C5B-4108-BDA0-6F8509BF83D2}"/>
              </a:ext>
            </a:extLst>
          </p:cNvPr>
          <p:cNvSpPr txBox="1"/>
          <p:nvPr/>
        </p:nvSpPr>
        <p:spPr>
          <a:xfrm>
            <a:off x="9840687" y="4803903"/>
            <a:ext cx="2177868" cy="1123712"/>
          </a:xfrm>
          <a:prstGeom prst="wedgeRoundRectCallout">
            <a:avLst>
              <a:gd name="adj1" fmla="val 1981"/>
              <a:gd name="adj2" fmla="val -82163"/>
              <a:gd name="adj3" fmla="val 16667"/>
            </a:avLst>
          </a:prstGeom>
          <a:effectLst>
            <a:outerShdw blurRad="50800" dist="38100" dir="16200000"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2000" dirty="0"/>
              <a:t>Homosexuality is not a mental illness</a:t>
            </a:r>
          </a:p>
        </p:txBody>
      </p:sp>
    </p:spTree>
    <p:extLst>
      <p:ext uri="{BB962C8B-B14F-4D97-AF65-F5344CB8AC3E}">
        <p14:creationId xmlns:p14="http://schemas.microsoft.com/office/powerpoint/2010/main" val="408871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7280DA-87EA-4586-8363-0E681DDB0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3D44D32-7E57-4560-A1F9-78DACBC3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AC10E55-DD22-414D-96C8-AF83F3665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DB8494BA-CC87-43FB-888E-7171BB938F99}"/>
              </a:ext>
            </a:extLst>
          </p:cNvPr>
          <p:cNvPicPr>
            <a:picLocks noChangeAspect="1"/>
          </p:cNvPicPr>
          <p:nvPr/>
        </p:nvPicPr>
        <p:blipFill rotWithShape="1">
          <a:blip r:embed="rId3"/>
          <a:srcRect l="51298" r="7038" b="-1"/>
          <a:stretch/>
        </p:blipFill>
        <p:spPr>
          <a:xfrm>
            <a:off x="20" y="-12128"/>
            <a:ext cx="4654276"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81855E-B0D8-4E0C-A9A5-7B8BC711A674}"/>
              </a:ext>
            </a:extLst>
          </p:cNvPr>
          <p:cNvSpPr>
            <a:spLocks noGrp="1"/>
          </p:cNvSpPr>
          <p:nvPr>
            <p:ph idx="4294967295"/>
          </p:nvPr>
        </p:nvSpPr>
        <p:spPr>
          <a:xfrm>
            <a:off x="5181601" y="1176422"/>
            <a:ext cx="6368142" cy="3670180"/>
          </a:xfrm>
        </p:spPr>
        <p:txBody>
          <a:bodyPr vert="horz" lIns="0" tIns="45720" rIns="0" bIns="45720" rtlCol="0">
            <a:normAutofit/>
          </a:bodyPr>
          <a:lstStyle/>
          <a:p>
            <a:r>
              <a:rPr lang="en-US" sz="2800" dirty="0"/>
              <a:t>The idea of the creative genius as we have it today is </a:t>
            </a:r>
            <a:r>
              <a:rPr lang="en-US" sz="2800" u="sng" dirty="0"/>
              <a:t>newer than we think</a:t>
            </a:r>
            <a:r>
              <a:rPr lang="en-US" sz="2800" dirty="0"/>
              <a:t>.</a:t>
            </a:r>
          </a:p>
          <a:p>
            <a:r>
              <a:rPr lang="en-US" sz="2800" dirty="0"/>
              <a:t>In fact, the idea of </a:t>
            </a:r>
            <a:r>
              <a:rPr lang="en-US" sz="2800" u="sng" dirty="0"/>
              <a:t>creativity</a:t>
            </a:r>
            <a:r>
              <a:rPr lang="en-US" sz="2800" dirty="0"/>
              <a:t> is newer than we think.</a:t>
            </a:r>
          </a:p>
        </p:txBody>
      </p:sp>
      <p:sp>
        <p:nvSpPr>
          <p:cNvPr id="39" name="TextBox 38">
            <a:extLst>
              <a:ext uri="{FF2B5EF4-FFF2-40B4-BE49-F238E27FC236}">
                <a16:creationId xmlns:a16="http://schemas.microsoft.com/office/drawing/2014/main" id="{7B403BFC-306F-4FF7-BA20-FC89029ACF6D}"/>
              </a:ext>
            </a:extLst>
          </p:cNvPr>
          <p:cNvSpPr txBox="1"/>
          <p:nvPr/>
        </p:nvSpPr>
        <p:spPr>
          <a:xfrm>
            <a:off x="6991350" y="4215571"/>
            <a:ext cx="4879522" cy="2308324"/>
          </a:xfrm>
          <a:prstGeom prst="rect">
            <a:avLst/>
          </a:prstGeom>
          <a:noFill/>
        </p:spPr>
        <p:txBody>
          <a:bodyPr wrap="square">
            <a:spAutoFit/>
          </a:bodyPr>
          <a:lstStyle/>
          <a:p>
            <a:pPr marL="0" indent="0" algn="r">
              <a:buNone/>
            </a:pPr>
            <a:r>
              <a:rPr lang="en-GB" sz="2400" dirty="0">
                <a:solidFill>
                  <a:schemeClr val="tx1">
                    <a:lumMod val="75000"/>
                    <a:lumOff val="25000"/>
                  </a:schemeClr>
                </a:solidFill>
              </a:rPr>
              <a:t>“A poet is an airy thing, winged and holy, and he is not able to make poetry until he becomes inspired and goes out of his mind and his intellect is no longer in him.”</a:t>
            </a:r>
            <a:br>
              <a:rPr lang="en-GB" sz="2400" dirty="0">
                <a:solidFill>
                  <a:schemeClr val="tx1">
                    <a:lumMod val="75000"/>
                    <a:lumOff val="25000"/>
                  </a:schemeClr>
                </a:solidFill>
              </a:rPr>
            </a:br>
            <a:r>
              <a:rPr lang="en-GB" sz="2400" dirty="0">
                <a:solidFill>
                  <a:schemeClr val="tx1">
                    <a:lumMod val="75000"/>
                    <a:lumOff val="25000"/>
                  </a:schemeClr>
                </a:solidFill>
              </a:rPr>
              <a:t>― Plato, </a:t>
            </a:r>
            <a:r>
              <a:rPr lang="en-GB" sz="2400" i="1" dirty="0">
                <a:solidFill>
                  <a:schemeClr val="tx1">
                    <a:lumMod val="75000"/>
                    <a:lumOff val="25000"/>
                  </a:schemeClr>
                </a:solidFill>
              </a:rPr>
              <a:t>Ion</a:t>
            </a:r>
          </a:p>
        </p:txBody>
      </p:sp>
    </p:spTree>
    <p:extLst>
      <p:ext uri="{BB962C8B-B14F-4D97-AF65-F5344CB8AC3E}">
        <p14:creationId xmlns:p14="http://schemas.microsoft.com/office/powerpoint/2010/main" val="417007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350F156-D4A0-4694-9527-5909EE230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107E0-47FD-49EB-8212-A1D8C7393DD2}"/>
              </a:ext>
            </a:extLst>
          </p:cNvPr>
          <p:cNvSpPr>
            <a:spLocks noGrp="1"/>
          </p:cNvSpPr>
          <p:nvPr>
            <p:ph type="title"/>
          </p:nvPr>
        </p:nvSpPr>
        <p:spPr>
          <a:xfrm>
            <a:off x="6956868" y="634946"/>
            <a:ext cx="4592874" cy="1450757"/>
          </a:xfrm>
        </p:spPr>
        <p:txBody>
          <a:bodyPr>
            <a:normAutofit/>
          </a:bodyPr>
          <a:lstStyle/>
          <a:p>
            <a:r>
              <a:rPr lang="en-GB"/>
              <a:t>The birth of copyright law</a:t>
            </a:r>
          </a:p>
        </p:txBody>
      </p:sp>
      <p:sp>
        <p:nvSpPr>
          <p:cNvPr id="193" name="Rectangle 192">
            <a:extLst>
              <a:ext uri="{FF2B5EF4-FFF2-40B4-BE49-F238E27FC236}">
                <a16:creationId xmlns:a16="http://schemas.microsoft.com/office/drawing/2014/main" id="{2A5056ED-3EA8-47D9-A65C-7101DAD8D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B966120-2268-4546-A20E-3C5B86ABE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itian's signature | beyondarts App">
            <a:extLst>
              <a:ext uri="{FF2B5EF4-FFF2-40B4-BE49-F238E27FC236}">
                <a16:creationId xmlns:a16="http://schemas.microsoft.com/office/drawing/2014/main" id="{71885776-B5C3-44C7-BC2B-47CCE43D36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17695"/>
          <a:stretch/>
        </p:blipFill>
        <p:spPr bwMode="auto">
          <a:xfrm>
            <a:off x="458336" y="879924"/>
            <a:ext cx="2784700" cy="2291855"/>
          </a:xfrm>
          <a:prstGeom prst="rect">
            <a:avLst/>
          </a:prstGeom>
          <a:noFill/>
          <a:extLst>
            <a:ext uri="{909E8E84-426E-40DD-AFC4-6F175D3DCCD1}">
              <a14:hiddenFill xmlns:a14="http://schemas.microsoft.com/office/drawing/2010/main">
                <a:solidFill>
                  <a:srgbClr val="FFFFFF"/>
                </a:solidFill>
              </a14:hiddenFill>
            </a:ext>
          </a:extLst>
        </p:spPr>
      </p:pic>
      <p:sp>
        <p:nvSpPr>
          <p:cNvPr id="195" name="Rectangle 194">
            <a:extLst>
              <a:ext uri="{FF2B5EF4-FFF2-40B4-BE49-F238E27FC236}">
                <a16:creationId xmlns:a16="http://schemas.microsoft.com/office/drawing/2014/main" id="{283BC399-0638-4DD2-8A97-D8B72E0D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4E979D26-7D8A-447A-9291-14DD4944F5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60520983-81A5-403F-82B3-CDE806D5B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31A4772-FB58-4E9C-82D6-0431AB8D3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xt&#10;&#10;Description automatically generated">
            <a:extLst>
              <a:ext uri="{FF2B5EF4-FFF2-40B4-BE49-F238E27FC236}">
                <a16:creationId xmlns:a16="http://schemas.microsoft.com/office/drawing/2014/main" id="{4547AA48-769C-4AD5-B9D2-F338EE083A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1497" r="1" b="33072"/>
          <a:stretch/>
        </p:blipFill>
        <p:spPr bwMode="auto">
          <a:xfrm>
            <a:off x="3664752" y="3044851"/>
            <a:ext cx="2295082" cy="23450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55BA01-F9AC-45FE-AB75-15E83517981F}"/>
              </a:ext>
            </a:extLst>
          </p:cNvPr>
          <p:cNvSpPr>
            <a:spLocks noGrp="1"/>
          </p:cNvSpPr>
          <p:nvPr>
            <p:ph idx="1"/>
          </p:nvPr>
        </p:nvSpPr>
        <p:spPr>
          <a:xfrm>
            <a:off x="6956868" y="2198914"/>
            <a:ext cx="4592874" cy="3670180"/>
          </a:xfrm>
        </p:spPr>
        <p:txBody>
          <a:bodyPr>
            <a:normAutofit/>
          </a:bodyPr>
          <a:lstStyle/>
          <a:p>
            <a:r>
              <a:rPr lang="en-GB" sz="2800" dirty="0"/>
              <a:t>1710: the Statute of Anne</a:t>
            </a:r>
          </a:p>
          <a:p>
            <a:r>
              <a:rPr lang="en-GB" sz="2800" dirty="0"/>
              <a:t>It now becomes possible to own ideas.</a:t>
            </a:r>
            <a:br>
              <a:rPr lang="en-GB" sz="2800" dirty="0"/>
            </a:br>
            <a:endParaRPr lang="en-GB" sz="2800" dirty="0"/>
          </a:p>
          <a:p>
            <a:pPr lvl="1">
              <a:buFont typeface="Wingdings" panose="05000000000000000000" pitchFamily="2" charset="2"/>
              <a:buChar char="Ø"/>
            </a:pPr>
            <a:r>
              <a:rPr lang="en-GB" sz="2400" dirty="0"/>
              <a:t> Originality</a:t>
            </a:r>
          </a:p>
          <a:p>
            <a:pPr lvl="1">
              <a:buFont typeface="Wingdings" panose="05000000000000000000" pitchFamily="2" charset="2"/>
              <a:buChar char="Ø"/>
            </a:pPr>
            <a:r>
              <a:rPr lang="en-GB" sz="2400" dirty="0"/>
              <a:t> A single originator</a:t>
            </a:r>
          </a:p>
          <a:p>
            <a:pPr lvl="1">
              <a:buFont typeface="Wingdings" panose="05000000000000000000" pitchFamily="2" charset="2"/>
              <a:buChar char="Ø"/>
            </a:pPr>
            <a:r>
              <a:rPr lang="en-GB" sz="2400" dirty="0"/>
              <a:t> Subsumption in the signature</a:t>
            </a:r>
          </a:p>
        </p:txBody>
      </p:sp>
      <p:sp>
        <p:nvSpPr>
          <p:cNvPr id="199" name="Rectangle 198">
            <a:extLst>
              <a:ext uri="{FF2B5EF4-FFF2-40B4-BE49-F238E27FC236}">
                <a16:creationId xmlns:a16="http://schemas.microsoft.com/office/drawing/2014/main" id="{AD68E9F6-961B-46D9-8E12-57D8440C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Rectangle 199">
            <a:extLst>
              <a:ext uri="{FF2B5EF4-FFF2-40B4-BE49-F238E27FC236}">
                <a16:creationId xmlns:a16="http://schemas.microsoft.com/office/drawing/2014/main" id="{090DD2B4-7002-4584-8DCA-276EFB049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118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14F1CE3-F4F8-457A-A73F-6DF5A066C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86131A8-4858-4C60-9250-1966A22D0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09686976-6858-4345-9044-1B45C7CFCD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4D18F18D-FE15-43CC-89F1-B7686C635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8338AFE-9E79-4963-AA5B-AD791C9E6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EFC49C7-6314-48BF-8901-35301CAFC8AB}"/>
              </a:ext>
            </a:extLst>
          </p:cNvPr>
          <p:cNvSpPr>
            <a:spLocks noGrp="1"/>
          </p:cNvSpPr>
          <p:nvPr>
            <p:ph type="title" idx="4294967295"/>
          </p:nvPr>
        </p:nvSpPr>
        <p:spPr>
          <a:xfrm>
            <a:off x="1065197" y="5120640"/>
            <a:ext cx="10058400" cy="1413510"/>
          </a:xfrm>
        </p:spPr>
        <p:txBody>
          <a:bodyPr vert="horz" lIns="91440" tIns="45720" rIns="91440" bIns="45720" rtlCol="0" anchor="b">
            <a:normAutofit/>
          </a:bodyPr>
          <a:lstStyle/>
          <a:p>
            <a:r>
              <a:rPr lang="en-US" sz="4000" dirty="0" err="1">
                <a:solidFill>
                  <a:srgbClr val="FFFFFF"/>
                </a:solidFill>
              </a:rPr>
              <a:t>Industrialisation</a:t>
            </a:r>
            <a:r>
              <a:rPr lang="en-US" sz="4000" dirty="0">
                <a:solidFill>
                  <a:srgbClr val="FFFFFF"/>
                </a:solidFill>
              </a:rPr>
              <a:t> and Romanticism </a:t>
            </a:r>
            <a:br>
              <a:rPr lang="en-US" sz="3600" dirty="0">
                <a:solidFill>
                  <a:srgbClr val="FFFFFF"/>
                </a:solidFill>
              </a:rPr>
            </a:br>
            <a:r>
              <a:rPr lang="en-US" sz="3200" dirty="0">
                <a:solidFill>
                  <a:srgbClr val="FFFFFF"/>
                </a:solidFill>
              </a:rPr>
              <a:t>The economic world reversed</a:t>
            </a:r>
            <a:endParaRPr lang="en-US" sz="3600" dirty="0">
              <a:solidFill>
                <a:srgbClr val="FFFFFF"/>
              </a:solidFill>
            </a:endParaRPr>
          </a:p>
        </p:txBody>
      </p:sp>
      <p:pic>
        <p:nvPicPr>
          <p:cNvPr id="2052" name="Picture 4">
            <a:extLst>
              <a:ext uri="{FF2B5EF4-FFF2-40B4-BE49-F238E27FC236}">
                <a16:creationId xmlns:a16="http://schemas.microsoft.com/office/drawing/2014/main" id="{E053BBD0-F2CE-46CA-99C2-550FDF2455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64" r="1" b="38762"/>
          <a:stretch/>
        </p:blipFill>
        <p:spPr bwMode="auto">
          <a:xfrm>
            <a:off x="20" y="10"/>
            <a:ext cx="7977495" cy="47447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D4DF84C-2F14-4300-9C4B-2E695A28C3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0399"/>
          <a:stretch/>
        </p:blipFill>
        <p:spPr bwMode="auto">
          <a:xfrm>
            <a:off x="8138382" y="1965"/>
            <a:ext cx="4053618" cy="474778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AC74E0EA-A2B6-41B1-AF6F-91008D30E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04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052"/>
                                        </p:tgtEl>
                                        <p:attrNameLst>
                                          <p:attrName>style.visibility</p:attrName>
                                        </p:attrNameLst>
                                      </p:cBhvr>
                                      <p:to>
                                        <p:strVal val="visible"/>
                                      </p:to>
                                    </p:set>
                                    <p:animEffect transition="in" filter="fade">
                                      <p:cBhvr>
                                        <p:cTn id="10" dur="700"/>
                                        <p:tgtEl>
                                          <p:spTgt spid="2052"/>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356A2EC-03A6-4D34-98C0-E07DE1859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ED65A-DC51-4BEA-81FA-52965E4207A5}"/>
              </a:ext>
            </a:extLst>
          </p:cNvPr>
          <p:cNvSpPr>
            <a:spLocks noGrp="1"/>
          </p:cNvSpPr>
          <p:nvPr>
            <p:ph type="title"/>
          </p:nvPr>
        </p:nvSpPr>
        <p:spPr>
          <a:xfrm>
            <a:off x="5144679" y="634946"/>
            <a:ext cx="6405063" cy="1450757"/>
          </a:xfrm>
        </p:spPr>
        <p:txBody>
          <a:bodyPr>
            <a:normAutofit/>
          </a:bodyPr>
          <a:lstStyle/>
          <a:p>
            <a:r>
              <a:rPr lang="en-GB" dirty="0"/>
              <a:t>Art vs. Commerce </a:t>
            </a:r>
          </a:p>
        </p:txBody>
      </p:sp>
      <p:pic>
        <p:nvPicPr>
          <p:cNvPr id="1026" name="Picture 2" descr="ATRX Sold Out – The Antonine Trail Race &amp; ATRX">
            <a:extLst>
              <a:ext uri="{FF2B5EF4-FFF2-40B4-BE49-F238E27FC236}">
                <a16:creationId xmlns:a16="http://schemas.microsoft.com/office/drawing/2014/main" id="{1B89DEFE-8356-4BD0-A1C6-FDA05E24C7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872491"/>
            <a:ext cx="4020297" cy="1893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CEBF212-BEAC-42E5-B3B1-9403F6E9BB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3F1A34AF-9C87-4298-88C9-C8FC7DEA59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3365664"/>
            <a:ext cx="4020296" cy="218101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94BF46D-8680-4776-A1B9-6DB9D09E3AF7}"/>
              </a:ext>
            </a:extLst>
          </p:cNvPr>
          <p:cNvSpPr>
            <a:spLocks noGrp="1"/>
          </p:cNvSpPr>
          <p:nvPr>
            <p:ph idx="1"/>
          </p:nvPr>
        </p:nvSpPr>
        <p:spPr>
          <a:xfrm>
            <a:off x="5144679" y="2198914"/>
            <a:ext cx="6405063" cy="3670180"/>
          </a:xfrm>
        </p:spPr>
        <p:txBody>
          <a:bodyPr>
            <a:normAutofit/>
          </a:bodyPr>
          <a:lstStyle/>
          <a:p>
            <a:r>
              <a:rPr lang="en-GB" sz="3600" dirty="0"/>
              <a:t>The binary of “selling out”:</a:t>
            </a:r>
            <a:br>
              <a:rPr lang="en-GB" sz="3600" dirty="0"/>
            </a:br>
            <a:endParaRPr lang="en-GB" sz="3600" dirty="0"/>
          </a:p>
          <a:p>
            <a:pPr lvl="1">
              <a:buFont typeface="Wingdings" panose="05000000000000000000" pitchFamily="2" charset="2"/>
              <a:buChar char="Ø"/>
            </a:pPr>
            <a:r>
              <a:rPr lang="en-GB" sz="3200" dirty="0"/>
              <a:t> Sold out “of something” – financial 	success </a:t>
            </a:r>
          </a:p>
          <a:p>
            <a:pPr lvl="1">
              <a:buFont typeface="Wingdings" panose="05000000000000000000" pitchFamily="2" charset="2"/>
              <a:buChar char="Ø"/>
            </a:pPr>
            <a:r>
              <a:rPr lang="en-GB" sz="3200" dirty="0"/>
              <a:t> But also: sold out “to the man”</a:t>
            </a:r>
          </a:p>
          <a:p>
            <a:pPr lvl="1">
              <a:buFont typeface="Wingdings" panose="05000000000000000000" pitchFamily="2" charset="2"/>
              <a:buChar char="Ø"/>
            </a:pPr>
            <a:r>
              <a:rPr lang="en-GB" sz="3200" dirty="0"/>
              <a:t> (Sold out “outside the proper 	audience”)</a:t>
            </a:r>
          </a:p>
        </p:txBody>
      </p:sp>
      <p:sp>
        <p:nvSpPr>
          <p:cNvPr id="77" name="Rectangle 76">
            <a:extLst>
              <a:ext uri="{FF2B5EF4-FFF2-40B4-BE49-F238E27FC236}">
                <a16:creationId xmlns:a16="http://schemas.microsoft.com/office/drawing/2014/main" id="{F13075F7-E0DE-4464-8452-04644BDC4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753F806E-C6E5-4496-86DF-BF50F97A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351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87A0A-ACA1-4D4B-957E-A1FC9E9470E8}"/>
              </a:ext>
            </a:extLst>
          </p:cNvPr>
          <p:cNvSpPr>
            <a:spLocks noGrp="1"/>
          </p:cNvSpPr>
          <p:nvPr>
            <p:ph type="title"/>
          </p:nvPr>
        </p:nvSpPr>
        <p:spPr>
          <a:xfrm>
            <a:off x="477077" y="516835"/>
            <a:ext cx="3136277" cy="2103875"/>
          </a:xfrm>
        </p:spPr>
        <p:txBody>
          <a:bodyPr>
            <a:normAutofit/>
          </a:bodyPr>
          <a:lstStyle/>
          <a:p>
            <a:r>
              <a:rPr lang="en-GB" sz="3200" dirty="0"/>
              <a:t>The world of art:</a:t>
            </a:r>
            <a:br>
              <a:rPr lang="en-GB" sz="3200" dirty="0"/>
            </a:br>
            <a:r>
              <a:rPr lang="en-GB" sz="3200" dirty="0"/>
              <a:t>Who legitimizes?</a:t>
            </a:r>
          </a:p>
        </p:txBody>
      </p:sp>
      <p:cxnSp>
        <p:nvCxnSpPr>
          <p:cNvPr id="73" name="Straight Connector 72">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6EE584-C1A5-4E57-923F-DD3314648A0E}"/>
              </a:ext>
            </a:extLst>
          </p:cNvPr>
          <p:cNvSpPr>
            <a:spLocks noGrp="1"/>
          </p:cNvSpPr>
          <p:nvPr>
            <p:ph idx="1"/>
          </p:nvPr>
        </p:nvSpPr>
        <p:spPr>
          <a:xfrm>
            <a:off x="492371" y="2736574"/>
            <a:ext cx="3084844" cy="3366047"/>
          </a:xfrm>
        </p:spPr>
        <p:txBody>
          <a:bodyPr>
            <a:normAutofit/>
          </a:bodyPr>
          <a:lstStyle/>
          <a:p>
            <a:r>
              <a:rPr lang="en-GB" dirty="0"/>
              <a:t>There is social prestige and power (cultural capital) in recognizing “true” art and artists.</a:t>
            </a:r>
          </a:p>
          <a:p>
            <a:r>
              <a:rPr lang="en-GB" dirty="0"/>
              <a:t>The canon is negotiated through multiple agents and institutions in the art world: artists, producers, critics, exhibitors – and academics. </a:t>
            </a:r>
          </a:p>
        </p:txBody>
      </p:sp>
      <p:pic>
        <p:nvPicPr>
          <p:cNvPr id="6146" name="Picture 2">
            <a:extLst>
              <a:ext uri="{FF2B5EF4-FFF2-40B4-BE49-F238E27FC236}">
                <a16:creationId xmlns:a16="http://schemas.microsoft.com/office/drawing/2014/main" id="{21AC1036-A1BB-46FC-9554-9683FE04D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0" r="-1" b="13751"/>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8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C15CC95-D15C-492D-B567-D0F8578E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3B7C7D1C-EDCD-42CA-9A7D-BDAF0CE3A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7835CEEA-4A27-4008-A0D3-23EBA1C4E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ADB783B3-C9EC-49A9-BFF6-9583E1428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B9A2BB7B-A894-437A-AE60-9975AAA06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89" name="Text Box 1">
            <a:extLst>
              <a:ext uri="{FF2B5EF4-FFF2-40B4-BE49-F238E27FC236}">
                <a16:creationId xmlns:a16="http://schemas.microsoft.com/office/drawing/2014/main" id="{EB97E025-2FFC-47F1-8087-4694F34C1DD3}"/>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Tahoma" panose="020B0604030504040204" pitchFamily="34" charset="0"/>
                <a:cs typeface="Arial" panose="020B0604020202020204" pitchFamily="34" charset="0"/>
              </a:defRPr>
            </a:lvl9pPr>
          </a:lstStyle>
          <a:p>
            <a:pPr defTabSz="914400">
              <a:lnSpc>
                <a:spcPct val="85000"/>
              </a:lnSpc>
              <a:spcBef>
                <a:spcPct val="0"/>
              </a:spcBef>
              <a:spcAft>
                <a:spcPts val="600"/>
              </a:spcAft>
              <a:defRPr/>
            </a:pPr>
            <a:r>
              <a:rPr lang="en-US" altLang="en-US" sz="4000" spc="-50">
                <a:latin typeface="+mj-lt"/>
                <a:ea typeface="+mj-ea"/>
                <a:cs typeface="+mj-cs"/>
              </a:rPr>
              <a:t>Cultural discourses of creativity</a:t>
            </a:r>
          </a:p>
        </p:txBody>
      </p:sp>
      <p:sp>
        <p:nvSpPr>
          <p:cNvPr id="29699" name="Text Box 2">
            <a:extLst>
              <a:ext uri="{FF2B5EF4-FFF2-40B4-BE49-F238E27FC236}">
                <a16:creationId xmlns:a16="http://schemas.microsoft.com/office/drawing/2014/main" id="{C8D918D7-1150-499F-BB2B-A90F671271E1}"/>
              </a:ext>
            </a:extLst>
          </p:cNvPr>
          <p:cNvSpPr txBox="1">
            <a:spLocks noChangeArrowheads="1"/>
          </p:cNvSpPr>
          <p:nvPr/>
        </p:nvSpPr>
        <p:spPr bwMode="auto">
          <a:xfrm>
            <a:off x="1097280" y="2400976"/>
            <a:ext cx="5977938" cy="36526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0" tIns="45720" rIns="0" bIns="45720" rtlCol="0">
            <a:normAutofit fontScale="92500" lnSpcReduction="10000"/>
          </a:bodyPr>
          <a:lstStyle>
            <a:lvl1pPr marL="608013" indent="-608013">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1pPr>
            <a:lvl2pPr>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2pPr>
            <a:lvl3pPr>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3pPr>
            <a:lvl4pPr>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4pPr>
            <a:lvl5pPr>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1109663" algn="l"/>
                <a:tab pos="2024063" algn="l"/>
                <a:tab pos="2938463" algn="l"/>
                <a:tab pos="3852863" algn="l"/>
                <a:tab pos="4767263" algn="l"/>
                <a:tab pos="5681663" algn="l"/>
                <a:tab pos="6596063" algn="l"/>
                <a:tab pos="7510463" algn="l"/>
                <a:tab pos="8424863" algn="l"/>
                <a:tab pos="9339263" algn="l"/>
                <a:tab pos="10253663" algn="l"/>
              </a:tabLst>
              <a:defRPr>
                <a:solidFill>
                  <a:schemeClr val="bg1"/>
                </a:solidFill>
                <a:latin typeface="Arial" panose="020B0604020202020204" pitchFamily="34" charset="0"/>
                <a:ea typeface="Microsoft YaHei" panose="020B0503020204020204" pitchFamily="34" charset="-122"/>
              </a:defRPr>
            </a:lvl9pPr>
          </a:lstStyle>
          <a:p>
            <a:pPr defTabSz="914400">
              <a:lnSpc>
                <a:spcPct val="90000"/>
              </a:lnSpc>
              <a:spcBef>
                <a:spcPts val="713"/>
              </a:spcBef>
              <a:spcAft>
                <a:spcPts val="575"/>
              </a:spcAft>
              <a:buClr>
                <a:schemeClr val="accent1"/>
              </a:buClr>
              <a:buSzPct val="95000"/>
              <a:buFont typeface="Calibri" panose="020F0502020204030204" pitchFamily="34" charset="0"/>
              <a:buChar char="Ø"/>
            </a:pPr>
            <a:r>
              <a:rPr lang="en-US" altLang="en-US" sz="2400" b="1" dirty="0">
                <a:solidFill>
                  <a:srgbClr val="FFFFFF"/>
                </a:solidFill>
                <a:latin typeface="+mn-lt"/>
                <a:ea typeface="+mn-ea"/>
              </a:rPr>
              <a:t>Individual: </a:t>
            </a:r>
            <a:r>
              <a:rPr lang="en-US" altLang="en-US" sz="2400" dirty="0">
                <a:solidFill>
                  <a:srgbClr val="FFFFFF"/>
                </a:solidFill>
                <a:latin typeface="+mn-lt"/>
                <a:ea typeface="+mn-ea"/>
              </a:rPr>
              <a:t>The authentic artwork is the product of a singular genius</a:t>
            </a:r>
          </a:p>
          <a:p>
            <a:pPr defTabSz="914400">
              <a:lnSpc>
                <a:spcPct val="90000"/>
              </a:lnSpc>
              <a:spcBef>
                <a:spcPts val="713"/>
              </a:spcBef>
              <a:spcAft>
                <a:spcPts val="575"/>
              </a:spcAft>
              <a:buClr>
                <a:schemeClr val="accent1"/>
              </a:buClr>
              <a:buSzPct val="95000"/>
              <a:buFont typeface="Calibri" panose="020F0502020204030204" pitchFamily="34" charset="0"/>
              <a:buChar char="Ø"/>
            </a:pPr>
            <a:r>
              <a:rPr lang="en-US" altLang="en-US" sz="2400" b="1" dirty="0">
                <a:solidFill>
                  <a:srgbClr val="FFFFFF"/>
                </a:solidFill>
                <a:latin typeface="+mn-lt"/>
                <a:ea typeface="+mn-ea"/>
              </a:rPr>
              <a:t>Independent:</a:t>
            </a:r>
            <a:r>
              <a:rPr lang="en-US" altLang="en-US" sz="2400" dirty="0">
                <a:solidFill>
                  <a:srgbClr val="FFFFFF"/>
                </a:solidFill>
                <a:latin typeface="+mn-lt"/>
                <a:ea typeface="+mn-ea"/>
              </a:rPr>
              <a:t> Free of interference by outsiders</a:t>
            </a:r>
          </a:p>
          <a:p>
            <a:pPr defTabSz="914400">
              <a:lnSpc>
                <a:spcPct val="90000"/>
              </a:lnSpc>
              <a:spcBef>
                <a:spcPts val="713"/>
              </a:spcBef>
              <a:spcAft>
                <a:spcPts val="575"/>
              </a:spcAft>
              <a:buClr>
                <a:schemeClr val="accent1"/>
              </a:buClr>
              <a:buSzPct val="95000"/>
              <a:buFont typeface="Calibri" panose="020F0502020204030204" pitchFamily="34" charset="0"/>
              <a:buChar char="Ø"/>
            </a:pPr>
            <a:r>
              <a:rPr lang="en-US" altLang="en-US" sz="2400" b="1" dirty="0">
                <a:solidFill>
                  <a:srgbClr val="FFFFFF"/>
                </a:solidFill>
                <a:latin typeface="+mn-lt"/>
                <a:ea typeface="+mn-ea"/>
              </a:rPr>
              <a:t>Not motivated by profit </a:t>
            </a:r>
            <a:r>
              <a:rPr lang="en-US" altLang="en-US" sz="2400" dirty="0">
                <a:solidFill>
                  <a:srgbClr val="FFFFFF"/>
                </a:solidFill>
                <a:latin typeface="+mn-lt"/>
                <a:ea typeface="+mn-ea"/>
              </a:rPr>
              <a:t>but </a:t>
            </a:r>
            <a:br>
              <a:rPr lang="en-US" altLang="en-US" sz="2400" dirty="0">
                <a:solidFill>
                  <a:srgbClr val="FFFFFF"/>
                </a:solidFill>
                <a:latin typeface="+mn-lt"/>
                <a:ea typeface="+mn-ea"/>
              </a:rPr>
            </a:br>
            <a:r>
              <a:rPr lang="en-US" altLang="en-US" sz="2400" dirty="0">
                <a:solidFill>
                  <a:srgbClr val="FFFFFF"/>
                </a:solidFill>
                <a:latin typeface="+mn-lt"/>
                <a:ea typeface="+mn-ea"/>
              </a:rPr>
              <a:t>by the desire for self-expression</a:t>
            </a:r>
          </a:p>
          <a:p>
            <a:pPr defTabSz="914400">
              <a:lnSpc>
                <a:spcPct val="90000"/>
              </a:lnSpc>
              <a:spcBef>
                <a:spcPts val="713"/>
              </a:spcBef>
              <a:spcAft>
                <a:spcPts val="575"/>
              </a:spcAft>
              <a:buClr>
                <a:schemeClr val="accent1"/>
              </a:buClr>
              <a:buSzPct val="95000"/>
              <a:buFont typeface="Calibri" panose="020F0502020204030204" pitchFamily="34" charset="0"/>
              <a:buChar char="Ø"/>
            </a:pPr>
            <a:r>
              <a:rPr lang="en-US" altLang="en-US" sz="2400" b="1" dirty="0">
                <a:solidFill>
                  <a:srgbClr val="FFFFFF"/>
                </a:solidFill>
                <a:latin typeface="+mn-lt"/>
                <a:ea typeface="+mn-ea"/>
              </a:rPr>
              <a:t>Extraordinary: </a:t>
            </a:r>
            <a:r>
              <a:rPr lang="en-US" altLang="en-US" sz="2400" dirty="0">
                <a:solidFill>
                  <a:srgbClr val="FFFFFF"/>
                </a:solidFill>
                <a:latin typeface="+mn-lt"/>
                <a:ea typeface="+mn-ea"/>
              </a:rPr>
              <a:t>The purview of unique individuals working under unique conditions</a:t>
            </a:r>
          </a:p>
          <a:p>
            <a:pPr marL="0" indent="0" defTabSz="914400">
              <a:lnSpc>
                <a:spcPct val="90000"/>
              </a:lnSpc>
              <a:spcBef>
                <a:spcPts val="713"/>
              </a:spcBef>
              <a:spcAft>
                <a:spcPts val="575"/>
              </a:spcAft>
              <a:buClr>
                <a:schemeClr val="accent1"/>
              </a:buClr>
              <a:buSzPct val="95000"/>
              <a:buFont typeface="Calibri" panose="020F0502020204030204" pitchFamily="34" charset="0"/>
            </a:pPr>
            <a:endParaRPr lang="en-US" altLang="en-US" sz="2400" dirty="0">
              <a:solidFill>
                <a:srgbClr val="FFFFFF"/>
              </a:solidFill>
              <a:latin typeface="+mn-lt"/>
              <a:ea typeface="+mn-ea"/>
            </a:endParaRPr>
          </a:p>
          <a:p>
            <a:pPr marL="0" indent="0" defTabSz="914400">
              <a:lnSpc>
                <a:spcPct val="90000"/>
              </a:lnSpc>
              <a:spcBef>
                <a:spcPts val="713"/>
              </a:spcBef>
              <a:spcAft>
                <a:spcPts val="575"/>
              </a:spcAft>
              <a:buClr>
                <a:schemeClr val="accent1"/>
              </a:buClr>
              <a:buSzPct val="95000"/>
              <a:buFont typeface="Calibri" panose="020F0502020204030204" pitchFamily="34" charset="0"/>
            </a:pPr>
            <a:r>
              <a:rPr lang="en-US" altLang="en-US" sz="2400" dirty="0">
                <a:solidFill>
                  <a:srgbClr val="FFFFFF"/>
                </a:solidFill>
                <a:latin typeface="+mn-lt"/>
                <a:ea typeface="+mn-ea"/>
              </a:rPr>
              <a:t>This has real implications for the legal and social dimensions of cultural </a:t>
            </a:r>
            <a:r>
              <a:rPr lang="en-US" altLang="en-US" sz="2400" dirty="0" err="1">
                <a:solidFill>
                  <a:srgbClr val="FFFFFF"/>
                </a:solidFill>
                <a:latin typeface="+mn-lt"/>
                <a:ea typeface="+mn-ea"/>
              </a:rPr>
              <a:t>labour</a:t>
            </a:r>
            <a:endParaRPr lang="en-US" altLang="en-US" sz="2400" dirty="0">
              <a:solidFill>
                <a:srgbClr val="FFFFFF"/>
              </a:solidFill>
              <a:latin typeface="+mn-lt"/>
              <a:ea typeface="+mn-ea"/>
            </a:endParaRPr>
          </a:p>
        </p:txBody>
      </p:sp>
      <p:sp>
        <p:nvSpPr>
          <p:cNvPr id="149" name="Rectangle 148">
            <a:extLst>
              <a:ext uri="{FF2B5EF4-FFF2-40B4-BE49-F238E27FC236}">
                <a16:creationId xmlns:a16="http://schemas.microsoft.com/office/drawing/2014/main" id="{D20FD40C-4DE4-419B-B463-67D0E9197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701" name="Picture 4">
            <a:extLst>
              <a:ext uri="{FF2B5EF4-FFF2-40B4-BE49-F238E27FC236}">
                <a16:creationId xmlns:a16="http://schemas.microsoft.com/office/drawing/2014/main" id="{1910F3ED-386A-42AE-876D-004074E830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20874" y="256053"/>
            <a:ext cx="2818911" cy="3835254"/>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3" descr="Text, letter&#10;&#10;Description automatically generated">
            <a:extLst>
              <a:ext uri="{FF2B5EF4-FFF2-40B4-BE49-F238E27FC236}">
                <a16:creationId xmlns:a16="http://schemas.microsoft.com/office/drawing/2014/main" id="{A89C2DBF-9010-48DF-897B-BAF8385926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45650" y="4378339"/>
            <a:ext cx="3306917" cy="2192629"/>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7304</TotalTime>
  <Words>3042</Words>
  <Application>Microsoft Office PowerPoint</Application>
  <PresentationFormat>Widescreen</PresentationFormat>
  <Paragraphs>154</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Retrospect</vt:lpstr>
      <vt:lpstr>Creativity: a cultural history</vt:lpstr>
      <vt:lpstr>Exercise: defining genius</vt:lpstr>
      <vt:lpstr>Discourse and Myth</vt:lpstr>
      <vt:lpstr>PowerPoint Presentation</vt:lpstr>
      <vt:lpstr>The birth of copyright law</vt:lpstr>
      <vt:lpstr>Industrialisation and Romanticism  The economic world reversed</vt:lpstr>
      <vt:lpstr>Art vs. Commerce </vt:lpstr>
      <vt:lpstr>The world of art: Who legitimizes?</vt:lpstr>
      <vt:lpstr>PowerPoint Presentation</vt:lpstr>
      <vt:lpstr>The uses of authorship</vt:lpstr>
      <vt:lpstr>Authorship and branding</vt:lpstr>
      <vt:lpstr>The author today?</vt:lpstr>
      <vt:lpstr>Discussion: Deconstructing the Artistic Genius?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Leora Hadas</cp:lastModifiedBy>
  <cp:revision>138</cp:revision>
  <dcterms:created xsi:type="dcterms:W3CDTF">2018-09-06T23:30:20Z</dcterms:created>
  <dcterms:modified xsi:type="dcterms:W3CDTF">2021-05-10T09:31:06Z</dcterms:modified>
</cp:coreProperties>
</file>