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1" r:id="rId4"/>
    <p:sldId id="259" r:id="rId5"/>
    <p:sldId id="266" r:id="rId6"/>
    <p:sldId id="257" r:id="rId7"/>
    <p:sldId id="263" r:id="rId8"/>
    <p:sldId id="260" r:id="rId9"/>
    <p:sldId id="262" r:id="rId10"/>
    <p:sldId id="267" r:id="rId11"/>
    <p:sldId id="264"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5/6/2021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9C340-301D-4C45-AC14-2F9BD642EE8A}"/>
              </a:ext>
            </a:extLst>
          </p:cNvPr>
          <p:cNvSpPr>
            <a:spLocks noGrp="1"/>
          </p:cNvSpPr>
          <p:nvPr>
            <p:ph type="ctrTitle"/>
          </p:nvPr>
        </p:nvSpPr>
        <p:spPr>
          <a:xfrm>
            <a:off x="5406501" y="272249"/>
            <a:ext cx="6924582" cy="3642851"/>
          </a:xfrm>
        </p:spPr>
        <p:txBody>
          <a:bodyPr>
            <a:normAutofit/>
          </a:bodyPr>
          <a:lstStyle/>
          <a:p>
            <a:pPr>
              <a:lnSpc>
                <a:spcPct val="90000"/>
              </a:lnSpc>
            </a:pPr>
            <a:r>
              <a:rPr lang="fr-FR" sz="3500" b="1" u="sng" dirty="0">
                <a:effectLst/>
              </a:rPr>
              <a:t>Jules Michelet (1798-1874):</a:t>
            </a:r>
            <a:br>
              <a:rPr lang="fr-FR" sz="3500" b="1" u="sng" dirty="0">
                <a:effectLst/>
              </a:rPr>
            </a:br>
            <a:r>
              <a:rPr lang="fr-FR" sz="3500" b="1" u="sng" dirty="0">
                <a:effectLst/>
              </a:rPr>
              <a:t> « résurrection  de l’histoire »</a:t>
            </a:r>
            <a:r>
              <a:rPr lang="cs-CZ" sz="4400" dirty="0">
                <a:effectLst/>
              </a:rPr>
              <a:t/>
            </a:r>
            <a:br>
              <a:rPr lang="cs-CZ" sz="4400" dirty="0">
                <a:effectLst/>
              </a:rPr>
            </a:br>
            <a:endParaRPr lang="cs-CZ" sz="4400" dirty="0"/>
          </a:p>
        </p:txBody>
      </p:sp>
      <p:sp>
        <p:nvSpPr>
          <p:cNvPr id="3" name="Podnadpis 2">
            <a:extLst>
              <a:ext uri="{FF2B5EF4-FFF2-40B4-BE49-F238E27FC236}">
                <a16:creationId xmlns:a16="http://schemas.microsoft.com/office/drawing/2014/main" id="{C57DE789-E7B3-4B90-B934-2F648187DDA5}"/>
              </a:ext>
            </a:extLst>
          </p:cNvPr>
          <p:cNvSpPr>
            <a:spLocks noGrp="1"/>
          </p:cNvSpPr>
          <p:nvPr>
            <p:ph type="subTitle" idx="1"/>
          </p:nvPr>
        </p:nvSpPr>
        <p:spPr>
          <a:xfrm>
            <a:off x="5752730" y="3559947"/>
            <a:ext cx="6178858" cy="2598630"/>
          </a:xfrm>
        </p:spPr>
        <p:txBody>
          <a:bodyPr>
            <a:noAutofit/>
          </a:bodyPr>
          <a:lstStyle/>
          <a:p>
            <a:r>
              <a:rPr lang="fr-FR" sz="2200" dirty="0"/>
              <a:t>« Que ce soit ma part dans l’avenir, d’avoir non pas atteint, mais marqué le but de l’histoire, de l’avoir nommée d’un nom que personne n’avait dit. Thierry l’appelait narration, et M. Guizot, analyse. Je l’ai nommée résurrection et ce nom lui restera. » (Jules Michelet, </a:t>
            </a:r>
            <a:r>
              <a:rPr lang="fr-FR" sz="2200" i="1" dirty="0"/>
              <a:t>Le Peuple</a:t>
            </a:r>
            <a:r>
              <a:rPr lang="fr-FR" sz="2200" dirty="0"/>
              <a:t>, 1846)</a:t>
            </a:r>
            <a:endParaRPr lang="fr-FR" sz="2200" b="1" u="sng" dirty="0">
              <a:effectLst/>
            </a:endParaRPr>
          </a:p>
        </p:txBody>
      </p:sp>
      <p:pic>
        <p:nvPicPr>
          <p:cNvPr id="1026" name="Picture 2" descr="RÃ©sultat de recherche d'images pour &quot;jules michelet&quot;">
            <a:extLst>
              <a:ext uri="{FF2B5EF4-FFF2-40B4-BE49-F238E27FC236}">
                <a16:creationId xmlns:a16="http://schemas.microsoft.com/office/drawing/2014/main" id="{86CAB64D-96D0-4CDD-8294-264692DB9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64" y="636640"/>
            <a:ext cx="4556070" cy="5591541"/>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31265-71E0-4DD9-96A2-FEB54365AA11}"/>
              </a:ext>
            </a:extLst>
          </p:cNvPr>
          <p:cNvSpPr>
            <a:spLocks noGrp="1"/>
          </p:cNvSpPr>
          <p:nvPr>
            <p:ph type="title"/>
          </p:nvPr>
        </p:nvSpPr>
        <p:spPr>
          <a:xfrm>
            <a:off x="5039138" y="0"/>
            <a:ext cx="6132446" cy="1905000"/>
          </a:xfrm>
        </p:spPr>
        <p:txBody>
          <a:bodyPr>
            <a:normAutofit/>
          </a:bodyPr>
          <a:lstStyle/>
          <a:p>
            <a:pPr algn="ctr"/>
            <a:r>
              <a:rPr lang="fr-FR" dirty="0"/>
              <a:t>Hommes-symboles: passions médiévales </a:t>
            </a:r>
            <a:endParaRPr lang="cs-CZ" dirty="0"/>
          </a:p>
        </p:txBody>
      </p:sp>
      <p:pic>
        <p:nvPicPr>
          <p:cNvPr id="5122" name="Picture 2" descr="RÃ©sultat de recherche d'images pour &quot;michelet jeanne d'arc&quot;">
            <a:extLst>
              <a:ext uri="{FF2B5EF4-FFF2-40B4-BE49-F238E27FC236}">
                <a16:creationId xmlns:a16="http://schemas.microsoft.com/office/drawing/2014/main" id="{F5C1E598-C5A2-4DF3-BB64-09D7B9CEDF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64" r="17262" b="-2"/>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19D9F12A-8E6A-4DD9-8AAF-EA583D99EDFB}"/>
              </a:ext>
            </a:extLst>
          </p:cNvPr>
          <p:cNvSpPr>
            <a:spLocks noGrp="1"/>
          </p:cNvSpPr>
          <p:nvPr>
            <p:ph idx="1"/>
          </p:nvPr>
        </p:nvSpPr>
        <p:spPr>
          <a:xfrm>
            <a:off x="5105813" y="1905000"/>
            <a:ext cx="6271591" cy="4338845"/>
          </a:xfrm>
        </p:spPr>
        <p:txBody>
          <a:bodyPr>
            <a:noAutofit/>
          </a:bodyPr>
          <a:lstStyle/>
          <a:p>
            <a:pPr marL="0" indent="0">
              <a:lnSpc>
                <a:spcPct val="90000"/>
              </a:lnSpc>
              <a:buNone/>
            </a:pPr>
            <a:r>
              <a:rPr lang="fr-FR" dirty="0"/>
              <a:t>« </a:t>
            </a:r>
            <a:r>
              <a:rPr lang="fr-FR" i="1" dirty="0"/>
              <a:t>Le Peuple, tout en obéissant au prêtre, distingue fort bien du prêtre, le saint, le Christ de Dieu. Il cultive d’âge en âge, il élève, il épure cet idéal dans la réalité historique. Ce Christ de douceur et de patience, il apparaît dans Louis le Débonnaire (…)L’Idéal grandit encore  dans Thomas  de Canterbury, délaissé de l’église et mourant pour elle. Il atteint un nouveau degré de pureté en saint Louis, roi-prêtre et roi-homme. Tout à l’heure l’idéal généralisé va s’étendre dans le Peuple; il va se réaliser au XVe siècle, non seulement dans l’homme du peuple, mais dans la femme, dans Jean la Pucelle. Celle-ci, en qui le peuple meurt pour le peuple, sera la dernière figure du Christ au Moyen-âge. » (Histoire de France, </a:t>
            </a:r>
            <a:r>
              <a:rPr lang="fr-FR" dirty="0"/>
              <a:t>vol. II, Postface)</a:t>
            </a:r>
            <a:endParaRPr lang="cs-CZ" dirty="0"/>
          </a:p>
        </p:txBody>
      </p:sp>
    </p:spTree>
    <p:extLst>
      <p:ext uri="{BB962C8B-B14F-4D97-AF65-F5344CB8AC3E}">
        <p14:creationId xmlns:p14="http://schemas.microsoft.com/office/powerpoint/2010/main" val="1670296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CCED9-3AB4-447B-9C18-6B50D5A07616}"/>
              </a:ext>
            </a:extLst>
          </p:cNvPr>
          <p:cNvSpPr>
            <a:spLocks noGrp="1"/>
          </p:cNvSpPr>
          <p:nvPr>
            <p:ph type="title"/>
          </p:nvPr>
        </p:nvSpPr>
        <p:spPr>
          <a:xfrm>
            <a:off x="4917982" y="390617"/>
            <a:ext cx="6150510" cy="1260538"/>
          </a:xfrm>
        </p:spPr>
        <p:txBody>
          <a:bodyPr vert="horz" lIns="91440" tIns="45720" rIns="91440" bIns="45720" rtlCol="0" anchor="b">
            <a:normAutofit/>
          </a:bodyPr>
          <a:lstStyle/>
          <a:p>
            <a:r>
              <a:rPr lang="fr-FR" sz="2500" b="1" dirty="0">
                <a:effectLst/>
              </a:rPr>
              <a:t>L’Histoire mêlée au drame : </a:t>
            </a:r>
            <a:r>
              <a:rPr lang="fr-FR" sz="2500" b="1" i="1" dirty="0">
                <a:effectLst/>
              </a:rPr>
              <a:t>Prise de la Bastille </a:t>
            </a:r>
            <a:r>
              <a:rPr lang="fr-FR" sz="2500" b="1" dirty="0">
                <a:effectLst/>
              </a:rPr>
              <a:t>(</a:t>
            </a:r>
            <a:r>
              <a:rPr lang="fr-FR" sz="2500" b="1" i="1" dirty="0">
                <a:effectLst/>
              </a:rPr>
              <a:t>L’Histoire de la Révolution française</a:t>
            </a:r>
            <a:r>
              <a:rPr lang="fr-FR" sz="2500" b="1" dirty="0">
                <a:effectLst/>
              </a:rPr>
              <a:t>)</a:t>
            </a:r>
            <a:endParaRPr lang="cs-CZ" sz="2500" dirty="0">
              <a:effectLst/>
            </a:endParaRPr>
          </a:p>
        </p:txBody>
      </p:sp>
      <p:pic>
        <p:nvPicPr>
          <p:cNvPr id="5122" name="Picture 2" descr="RÃ©sultat de recherche d'images pour &quot;prise de la bastille&quot;">
            <a:extLst>
              <a:ext uri="{FF2B5EF4-FFF2-40B4-BE49-F238E27FC236}">
                <a16:creationId xmlns:a16="http://schemas.microsoft.com/office/drawing/2014/main" id="{62C67CD6-DDB2-4C95-A746-2E4FDFD68A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741" r="27701" b="3"/>
          <a:stretch/>
        </p:blipFill>
        <p:spPr bwMode="auto">
          <a:xfrm>
            <a:off x="1180740"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F6CA4DD1-C51D-467E-B610-04534C9E1646}"/>
              </a:ext>
            </a:extLst>
          </p:cNvPr>
          <p:cNvSpPr/>
          <p:nvPr/>
        </p:nvSpPr>
        <p:spPr>
          <a:xfrm>
            <a:off x="5524870" y="2445305"/>
            <a:ext cx="6096000" cy="2800767"/>
          </a:xfrm>
          <a:prstGeom prst="rect">
            <a:avLst/>
          </a:prstGeom>
        </p:spPr>
        <p:txBody>
          <a:bodyPr>
            <a:spAutoFit/>
          </a:bodyPr>
          <a:lstStyle/>
          <a:p>
            <a:pPr marL="285750" indent="-285750">
              <a:buFont typeface="Arial" panose="020B0604020202020204" pitchFamily="34" charset="0"/>
              <a:buChar char="•"/>
            </a:pPr>
            <a:r>
              <a:rPr lang="fr-FR" sz="2200" dirty="0"/>
              <a:t>Comment peut-on caractériser, du point de vue narrative, l’extrait ? </a:t>
            </a:r>
          </a:p>
          <a:p>
            <a:pPr marL="285750" indent="-285750">
              <a:buFont typeface="Arial" panose="020B0604020202020204" pitchFamily="34" charset="0"/>
              <a:buChar char="•"/>
            </a:pPr>
            <a:r>
              <a:rPr lang="fr-FR" sz="2200" dirty="0"/>
              <a:t>Quels sont les moyens linguistiques et stylistiques que l’auteur emploi pour renforcer l’effet dramatique du texte ? </a:t>
            </a:r>
          </a:p>
          <a:p>
            <a:pPr marL="285750" indent="-285750">
              <a:buFont typeface="Arial" panose="020B0604020202020204" pitchFamily="34" charset="0"/>
              <a:buChar char="•"/>
            </a:pPr>
            <a:r>
              <a:rPr lang="fr-FR" sz="2200" dirty="0"/>
              <a:t>Qualifieriez-vous le texte comme un récit historique/factuel ou comme un récit littéraire ? Pourquoi ?</a:t>
            </a:r>
            <a:endParaRPr lang="cs-CZ" sz="2200" dirty="0"/>
          </a:p>
        </p:txBody>
      </p:sp>
    </p:spTree>
    <p:extLst>
      <p:ext uri="{BB962C8B-B14F-4D97-AF65-F5344CB8AC3E}">
        <p14:creationId xmlns:p14="http://schemas.microsoft.com/office/powerpoint/2010/main" val="427069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E2A81-FA63-4F34-9E67-E47053AC1A1C}"/>
              </a:ext>
            </a:extLst>
          </p:cNvPr>
          <p:cNvSpPr>
            <a:spLocks noGrp="1"/>
          </p:cNvSpPr>
          <p:nvPr>
            <p:ph type="title"/>
          </p:nvPr>
        </p:nvSpPr>
        <p:spPr>
          <a:xfrm>
            <a:off x="5039137" y="609600"/>
            <a:ext cx="6132446" cy="1905000"/>
          </a:xfrm>
        </p:spPr>
        <p:txBody>
          <a:bodyPr>
            <a:normAutofit/>
          </a:bodyPr>
          <a:lstStyle/>
          <a:p>
            <a:pPr algn="ctr"/>
            <a:r>
              <a:rPr lang="fr-FR"/>
              <a:t>Conclusion: Michelet entre l’art et l’histoire</a:t>
            </a:r>
            <a:endParaRPr lang="cs-CZ"/>
          </a:p>
        </p:txBody>
      </p:sp>
      <p:pic>
        <p:nvPicPr>
          <p:cNvPr id="1026" name="Picture 2" descr="RÃ©sultat de recherche d'images pour &quot;tombe michelet&quot;">
            <a:extLst>
              <a:ext uri="{FF2B5EF4-FFF2-40B4-BE49-F238E27FC236}">
                <a16:creationId xmlns:a16="http://schemas.microsoft.com/office/drawing/2014/main" id="{E72865A7-D41A-4683-8F3F-E21AC692F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40" y="762403"/>
            <a:ext cx="3416888" cy="513466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A14B8388-6DDB-4861-B60E-859877C1062A}"/>
              </a:ext>
            </a:extLst>
          </p:cNvPr>
          <p:cNvSpPr>
            <a:spLocks noGrp="1"/>
          </p:cNvSpPr>
          <p:nvPr>
            <p:ph idx="1"/>
          </p:nvPr>
        </p:nvSpPr>
        <p:spPr>
          <a:xfrm>
            <a:off x="5039138" y="2666999"/>
            <a:ext cx="6271591" cy="3395871"/>
          </a:xfrm>
        </p:spPr>
        <p:txBody>
          <a:bodyPr>
            <a:normAutofit/>
          </a:bodyPr>
          <a:lstStyle/>
          <a:p>
            <a:endParaRPr lang="fr-FR" dirty="0"/>
          </a:p>
          <a:p>
            <a:r>
              <a:rPr lang="fr-FR" i="1" dirty="0">
                <a:effectLst/>
              </a:rPr>
              <a:t>« Eh bien! ma grande France, s'il a fallu pour retrouver ta vie, qu'un homme se donnât, passât et repassât tant de fois le fleuve des morts, il s'en console, te remercie encore. Et son plus grand chagrin, c'est qu'il faut te quitter ici.</a:t>
            </a:r>
            <a:r>
              <a:rPr lang="fr-FR" dirty="0">
                <a:effectLst/>
              </a:rPr>
              <a:t> » (</a:t>
            </a:r>
            <a:r>
              <a:rPr lang="fr-FR" i="1" dirty="0">
                <a:effectLst/>
              </a:rPr>
              <a:t>Préface de 1869</a:t>
            </a:r>
            <a:r>
              <a:rPr lang="fr-FR" dirty="0">
                <a:effectLst/>
              </a:rPr>
              <a:t>, conclusion)</a:t>
            </a:r>
            <a:endParaRPr lang="fr-FR" dirty="0"/>
          </a:p>
          <a:p>
            <a:r>
              <a:rPr lang="fr-FR" dirty="0"/>
              <a:t>« L’Histoire est une résurrection » (épitaphe de Michelet)</a:t>
            </a:r>
          </a:p>
          <a:p>
            <a:endParaRPr lang="cs-CZ" dirty="0"/>
          </a:p>
        </p:txBody>
      </p:sp>
    </p:spTree>
    <p:extLst>
      <p:ext uri="{BB962C8B-B14F-4D97-AF65-F5344CB8AC3E}">
        <p14:creationId xmlns:p14="http://schemas.microsoft.com/office/powerpoint/2010/main" val="225909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08B8E-BEAC-4535-8A6A-273623F2C65D}"/>
              </a:ext>
            </a:extLst>
          </p:cNvPr>
          <p:cNvSpPr>
            <a:spLocks noGrp="1"/>
          </p:cNvSpPr>
          <p:nvPr>
            <p:ph type="title"/>
          </p:nvPr>
        </p:nvSpPr>
        <p:spPr>
          <a:xfrm>
            <a:off x="1141413" y="-323850"/>
            <a:ext cx="9905998" cy="1905000"/>
          </a:xfrm>
        </p:spPr>
        <p:txBody>
          <a:bodyPr/>
          <a:lstStyle/>
          <a:p>
            <a:r>
              <a:rPr lang="fr-FR" dirty="0"/>
              <a:t>Épopée lyrique de la France?</a:t>
            </a:r>
            <a:endParaRPr lang="cs-CZ" dirty="0"/>
          </a:p>
        </p:txBody>
      </p:sp>
      <p:sp>
        <p:nvSpPr>
          <p:cNvPr id="3" name="Zástupný symbol pro obsah 2">
            <a:extLst>
              <a:ext uri="{FF2B5EF4-FFF2-40B4-BE49-F238E27FC236}">
                <a16:creationId xmlns:a16="http://schemas.microsoft.com/office/drawing/2014/main" id="{2F91685D-BA3E-43B5-8AC3-F73BDC08F9B5}"/>
              </a:ext>
            </a:extLst>
          </p:cNvPr>
          <p:cNvSpPr>
            <a:spLocks noGrp="1"/>
          </p:cNvSpPr>
          <p:nvPr>
            <p:ph idx="1"/>
          </p:nvPr>
        </p:nvSpPr>
        <p:spPr>
          <a:xfrm>
            <a:off x="1074738" y="1276349"/>
            <a:ext cx="9905998" cy="5057776"/>
          </a:xfrm>
        </p:spPr>
        <p:txBody>
          <a:bodyPr>
            <a:normAutofit/>
          </a:bodyPr>
          <a:lstStyle/>
          <a:p>
            <a:r>
              <a:rPr lang="fr-FR" sz="2300" dirty="0"/>
              <a:t>« </a:t>
            </a:r>
            <a:r>
              <a:rPr lang="fr-FR" sz="2300" i="1" dirty="0"/>
              <a:t>M. Michelet est un poète, un poète de la grande espèce (…)Son histoire </a:t>
            </a:r>
            <a:r>
              <a:rPr lang="cs-CZ" sz="2300" i="1" dirty="0"/>
              <a:t>a </a:t>
            </a:r>
            <a:r>
              <a:rPr lang="fr-FR" sz="2300" i="1" dirty="0"/>
              <a:t>toutes les qualités de l’inspiration: mouvement, grâce, esprit, couleur, passion, éloquence; elle n’a point celles de la science: clarté, justesse, certitude, mesure, autorité. Elle est admirable et incomplète; elle séduit et ne convainc pas. Peut-être, dans cinquante ans, quand on voudra la définir, on dira qu’elle est l’épopée lyrique de la France. » </a:t>
            </a:r>
            <a:r>
              <a:rPr lang="fr-FR" sz="2300" dirty="0"/>
              <a:t>(Hippolyte </a:t>
            </a:r>
            <a:r>
              <a:rPr lang="fr-FR" sz="2300" dirty="0" err="1"/>
              <a:t>taine</a:t>
            </a:r>
            <a:r>
              <a:rPr lang="fr-FR" sz="2300" dirty="0"/>
              <a:t>, compte-rendu de l’Histoire de France VII, 1855)</a:t>
            </a:r>
          </a:p>
          <a:p>
            <a:r>
              <a:rPr lang="fr-FR" sz="2300" dirty="0"/>
              <a:t>« </a:t>
            </a:r>
            <a:r>
              <a:rPr lang="fr-FR" sz="2300" i="1" dirty="0"/>
              <a:t>monsieur, vous m’avez accablé d’éloges comme </a:t>
            </a:r>
            <a:r>
              <a:rPr lang="fr-FR" sz="2300" b="1" i="1" dirty="0"/>
              <a:t>écrivain</a:t>
            </a:r>
            <a:r>
              <a:rPr lang="fr-FR" sz="2300" i="1" dirty="0"/>
              <a:t>, et votre article est très fort et très sérieux sauf qu’il est partial en un sens. Seulement, nouveau dans la critique, vous ignorez encore que ce nom de </a:t>
            </a:r>
            <a:r>
              <a:rPr lang="fr-FR" sz="2300" b="1" i="1" dirty="0"/>
              <a:t>poète </a:t>
            </a:r>
            <a:r>
              <a:rPr lang="fr-FR" sz="2300" i="1" dirty="0"/>
              <a:t>que vous me décernez est justement l’accusation sous laquelle on a cru jusqu’ici accabler l’historien. Ce mot a répondu à tout. » </a:t>
            </a:r>
            <a:r>
              <a:rPr lang="fr-FR" sz="2300" dirty="0"/>
              <a:t>(Lettre de Jules Michelet à </a:t>
            </a:r>
            <a:r>
              <a:rPr lang="fr-FR" sz="2300" dirty="0" err="1"/>
              <a:t>Hipollyte</a:t>
            </a:r>
            <a:r>
              <a:rPr lang="fr-FR" sz="2300" dirty="0"/>
              <a:t> Taine)</a:t>
            </a:r>
          </a:p>
          <a:p>
            <a:endParaRPr lang="cs-CZ" dirty="0"/>
          </a:p>
        </p:txBody>
      </p:sp>
    </p:spTree>
    <p:extLst>
      <p:ext uri="{BB962C8B-B14F-4D97-AF65-F5344CB8AC3E}">
        <p14:creationId xmlns:p14="http://schemas.microsoft.com/office/powerpoint/2010/main" val="1471803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391D9-CD3F-4837-8E0A-D81AF1235D8B}"/>
              </a:ext>
            </a:extLst>
          </p:cNvPr>
          <p:cNvSpPr>
            <a:spLocks noGrp="1"/>
          </p:cNvSpPr>
          <p:nvPr>
            <p:ph type="title"/>
          </p:nvPr>
        </p:nvSpPr>
        <p:spPr>
          <a:xfrm>
            <a:off x="4938912" y="223630"/>
            <a:ext cx="6643487" cy="1905000"/>
          </a:xfrm>
        </p:spPr>
        <p:txBody>
          <a:bodyPr>
            <a:normAutofit/>
          </a:bodyPr>
          <a:lstStyle/>
          <a:p>
            <a:pPr algn="ctr">
              <a:lnSpc>
                <a:spcPct val="90000"/>
              </a:lnSpc>
            </a:pPr>
            <a:r>
              <a:rPr lang="fr-FR" sz="2200" b="1" dirty="0">
                <a:effectLst/>
              </a:rPr>
              <a:t> </a:t>
            </a:r>
            <a:r>
              <a:rPr lang="fr-FR" sz="2200" dirty="0">
                <a:effectLst/>
              </a:rPr>
              <a:t>« </a:t>
            </a:r>
            <a:r>
              <a:rPr lang="fr-FR" sz="2200" i="1" dirty="0">
                <a:effectLst/>
              </a:rPr>
              <a:t>mon problème historique posé comme résurrection de la vie intégrale</a:t>
            </a:r>
            <a:r>
              <a:rPr lang="fr-FR" sz="2200" dirty="0">
                <a:effectLst/>
              </a:rPr>
              <a:t> » (</a:t>
            </a:r>
            <a:r>
              <a:rPr lang="fr-FR" sz="2200" i="1" dirty="0">
                <a:effectLst/>
              </a:rPr>
              <a:t>Préface à l’Histoire de France</a:t>
            </a:r>
            <a:r>
              <a:rPr lang="fr-FR" sz="2200" dirty="0">
                <a:effectLst/>
              </a:rPr>
              <a:t>, 1869) – vie et œuvre de Michelet</a:t>
            </a:r>
            <a:r>
              <a:rPr lang="fr-FR" sz="2200" b="1" dirty="0">
                <a:effectLst/>
              </a:rPr>
              <a:t/>
            </a:r>
            <a:br>
              <a:rPr lang="fr-FR" sz="2200" b="1" dirty="0">
                <a:effectLst/>
              </a:rPr>
            </a:br>
            <a:endParaRPr lang="cs-CZ" sz="2200" dirty="0"/>
          </a:p>
        </p:txBody>
      </p:sp>
      <p:pic>
        <p:nvPicPr>
          <p:cNvPr id="2050" name="Picture 2" descr="Image associÃ©e">
            <a:extLst>
              <a:ext uri="{FF2B5EF4-FFF2-40B4-BE49-F238E27FC236}">
                <a16:creationId xmlns:a16="http://schemas.microsoft.com/office/drawing/2014/main" id="{FB8784A4-DE5E-40FE-9A92-7212C49C73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8" r="6"/>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B2A90524-E2E7-4BA8-922B-60962DA06342}"/>
              </a:ext>
            </a:extLst>
          </p:cNvPr>
          <p:cNvSpPr>
            <a:spLocks noGrp="1"/>
          </p:cNvSpPr>
          <p:nvPr>
            <p:ph idx="1"/>
          </p:nvPr>
        </p:nvSpPr>
        <p:spPr>
          <a:xfrm>
            <a:off x="4938913" y="1676401"/>
            <a:ext cx="6371816" cy="4729370"/>
          </a:xfrm>
        </p:spPr>
        <p:txBody>
          <a:bodyPr>
            <a:normAutofit/>
          </a:bodyPr>
          <a:lstStyle/>
          <a:p>
            <a:pPr>
              <a:lnSpc>
                <a:spcPct val="90000"/>
              </a:lnSpc>
            </a:pPr>
            <a:r>
              <a:rPr lang="fr-FR" i="1" dirty="0"/>
              <a:t>Introduction à l’histoire universelle (</a:t>
            </a:r>
            <a:r>
              <a:rPr lang="fr-FR" dirty="0"/>
              <a:t>1831)</a:t>
            </a:r>
          </a:p>
          <a:p>
            <a:pPr>
              <a:lnSpc>
                <a:spcPct val="90000"/>
              </a:lnSpc>
            </a:pPr>
            <a:r>
              <a:rPr lang="fr-FR" b="1" i="1" u="sng" dirty="0"/>
              <a:t>Histoire de France </a:t>
            </a:r>
            <a:r>
              <a:rPr lang="fr-FR" i="1" dirty="0"/>
              <a:t>– Moyen Âge </a:t>
            </a:r>
            <a:r>
              <a:rPr lang="fr-FR" dirty="0"/>
              <a:t>(1833-1844, 6 volumes)</a:t>
            </a:r>
          </a:p>
          <a:p>
            <a:pPr>
              <a:lnSpc>
                <a:spcPct val="90000"/>
              </a:lnSpc>
            </a:pPr>
            <a:r>
              <a:rPr lang="fr-FR" b="1" i="1" u="sng" dirty="0"/>
              <a:t>Histoire de la Révolution française </a:t>
            </a:r>
            <a:r>
              <a:rPr lang="fr-FR" dirty="0"/>
              <a:t>(1847-1853, 7 volumes)</a:t>
            </a:r>
          </a:p>
          <a:p>
            <a:pPr>
              <a:lnSpc>
                <a:spcPct val="90000"/>
              </a:lnSpc>
            </a:pPr>
            <a:r>
              <a:rPr lang="fr-FR" b="1" i="1" u="sng" dirty="0"/>
              <a:t>Histoire de France </a:t>
            </a:r>
            <a:r>
              <a:rPr lang="fr-FR" i="1" dirty="0"/>
              <a:t>– temps modernes </a:t>
            </a:r>
            <a:r>
              <a:rPr lang="fr-FR" dirty="0"/>
              <a:t>(1855-1867, 11 volumes)</a:t>
            </a:r>
          </a:p>
          <a:p>
            <a:pPr>
              <a:lnSpc>
                <a:spcPct val="90000"/>
              </a:lnSpc>
            </a:pPr>
            <a:r>
              <a:rPr lang="fr-FR" b="1" i="1" u="sng" dirty="0"/>
              <a:t>Préface à l’Histoire de France </a:t>
            </a:r>
            <a:r>
              <a:rPr lang="fr-FR" dirty="0"/>
              <a:t>(1869)</a:t>
            </a:r>
          </a:p>
          <a:p>
            <a:pPr>
              <a:lnSpc>
                <a:spcPct val="90000"/>
              </a:lnSpc>
            </a:pPr>
            <a:r>
              <a:rPr lang="fr-FR" dirty="0"/>
              <a:t>Autres œuvres (essais, histoire naturelle,…)</a:t>
            </a:r>
          </a:p>
          <a:p>
            <a:pPr lvl="1">
              <a:lnSpc>
                <a:spcPct val="90000"/>
              </a:lnSpc>
            </a:pPr>
            <a:r>
              <a:rPr lang="fr-FR" sz="2000" i="1" dirty="0"/>
              <a:t>Le peuple </a:t>
            </a:r>
            <a:r>
              <a:rPr lang="fr-FR" sz="2000" dirty="0"/>
              <a:t>(1846), </a:t>
            </a:r>
            <a:r>
              <a:rPr lang="fr-FR" sz="2000" i="1" dirty="0"/>
              <a:t>L’Oiseau </a:t>
            </a:r>
            <a:r>
              <a:rPr lang="fr-FR" sz="2000" dirty="0"/>
              <a:t>(1856), </a:t>
            </a:r>
            <a:r>
              <a:rPr lang="fr-FR" sz="2000" i="1" dirty="0"/>
              <a:t>L’Insecte </a:t>
            </a:r>
            <a:r>
              <a:rPr lang="fr-FR" sz="2000" dirty="0"/>
              <a:t>(1857), </a:t>
            </a:r>
            <a:r>
              <a:rPr lang="fr-FR" sz="2000" i="1" dirty="0"/>
              <a:t>L’Amour </a:t>
            </a:r>
            <a:r>
              <a:rPr lang="fr-FR" sz="2000" dirty="0"/>
              <a:t>(1858), </a:t>
            </a:r>
            <a:r>
              <a:rPr lang="fr-FR" sz="2000" i="1" dirty="0"/>
              <a:t>La Femme </a:t>
            </a:r>
            <a:r>
              <a:rPr lang="fr-FR" sz="2000" dirty="0"/>
              <a:t>(1859), </a:t>
            </a:r>
            <a:r>
              <a:rPr lang="fr-FR" sz="2000" i="1" dirty="0"/>
              <a:t>La Mer </a:t>
            </a:r>
            <a:r>
              <a:rPr lang="fr-FR" sz="2000" dirty="0"/>
              <a:t>(1861), </a:t>
            </a:r>
            <a:r>
              <a:rPr lang="fr-FR" sz="2000" i="1" dirty="0"/>
              <a:t>La Sorcière </a:t>
            </a:r>
            <a:r>
              <a:rPr lang="fr-FR" sz="2000" dirty="0"/>
              <a:t>(1862)</a:t>
            </a:r>
            <a:endParaRPr lang="fr-FR" sz="2000" i="1" dirty="0"/>
          </a:p>
          <a:p>
            <a:pPr lvl="1">
              <a:lnSpc>
                <a:spcPct val="90000"/>
              </a:lnSpc>
            </a:pPr>
            <a:endParaRPr lang="cs-CZ" sz="1500" dirty="0"/>
          </a:p>
        </p:txBody>
      </p:sp>
    </p:spTree>
    <p:extLst>
      <p:ext uri="{BB962C8B-B14F-4D97-AF65-F5344CB8AC3E}">
        <p14:creationId xmlns:p14="http://schemas.microsoft.com/office/powerpoint/2010/main" val="191553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845CE-54DE-4A1F-BB49-8BB279309743}"/>
              </a:ext>
            </a:extLst>
          </p:cNvPr>
          <p:cNvSpPr>
            <a:spLocks noGrp="1"/>
          </p:cNvSpPr>
          <p:nvPr>
            <p:ph type="title"/>
          </p:nvPr>
        </p:nvSpPr>
        <p:spPr>
          <a:xfrm>
            <a:off x="5039137" y="609600"/>
            <a:ext cx="6132446" cy="1905000"/>
          </a:xfrm>
        </p:spPr>
        <p:txBody>
          <a:bodyPr>
            <a:normAutofit/>
          </a:bodyPr>
          <a:lstStyle/>
          <a:p>
            <a:pPr algn="ctr"/>
            <a:r>
              <a:rPr lang="fr-FR" dirty="0"/>
              <a:t>HISTORIEN ou/et poète? Principes de Michelet selon la </a:t>
            </a:r>
            <a:r>
              <a:rPr lang="fr-FR" i="1" dirty="0"/>
              <a:t>Préface de 1869</a:t>
            </a:r>
            <a:r>
              <a:rPr lang="fr-FR" dirty="0"/>
              <a:t> </a:t>
            </a:r>
            <a:endParaRPr lang="cs-CZ" dirty="0"/>
          </a:p>
        </p:txBody>
      </p:sp>
      <p:pic>
        <p:nvPicPr>
          <p:cNvPr id="3074" name="Picture 2" descr="RÃ©sultat de recherche d'images pour &quot;michelet&quot;">
            <a:extLst>
              <a:ext uri="{FF2B5EF4-FFF2-40B4-BE49-F238E27FC236}">
                <a16:creationId xmlns:a16="http://schemas.microsoft.com/office/drawing/2014/main" id="{BCBD1CE6-12D6-43E0-A534-8ED68BF33A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08"/>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C24DF1D3-32A0-4D4D-90AE-74D9B28EB6BF}"/>
              </a:ext>
            </a:extLst>
          </p:cNvPr>
          <p:cNvSpPr>
            <a:spLocks noGrp="1"/>
          </p:cNvSpPr>
          <p:nvPr>
            <p:ph idx="1"/>
          </p:nvPr>
        </p:nvSpPr>
        <p:spPr>
          <a:xfrm>
            <a:off x="5039138" y="2666999"/>
            <a:ext cx="6271591" cy="3395871"/>
          </a:xfrm>
        </p:spPr>
        <p:txBody>
          <a:bodyPr>
            <a:normAutofit/>
          </a:bodyPr>
          <a:lstStyle/>
          <a:p>
            <a:r>
              <a:rPr lang="fr-FR" b="1" dirty="0">
                <a:effectLst/>
              </a:rPr>
              <a:t>Une Histoire totale</a:t>
            </a:r>
            <a:r>
              <a:rPr lang="fr-FR" dirty="0">
                <a:effectLst/>
              </a:rPr>
              <a:t>: « </a:t>
            </a:r>
            <a:r>
              <a:rPr lang="fr-FR" i="1" dirty="0">
                <a:effectLst/>
              </a:rPr>
              <a:t>Ainsi, ou tout, ou rien. Pour retrouver la vie historique, il faudrait patiemment la suivre en toutes ses voies, toutes ses formes, tous ses éléments. »</a:t>
            </a:r>
            <a:r>
              <a:rPr lang="fr-FR" dirty="0">
                <a:effectLst/>
              </a:rPr>
              <a:t> (</a:t>
            </a:r>
            <a:r>
              <a:rPr lang="fr-FR" i="1" dirty="0">
                <a:effectLst/>
              </a:rPr>
              <a:t>Préface de 1869</a:t>
            </a:r>
            <a:r>
              <a:rPr lang="fr-FR" dirty="0">
                <a:effectLst/>
              </a:rPr>
              <a:t>)</a:t>
            </a:r>
          </a:p>
          <a:p>
            <a:r>
              <a:rPr lang="fr-FR" b="1" dirty="0">
                <a:effectLst/>
              </a:rPr>
              <a:t>Résurrection de l’histoire</a:t>
            </a:r>
            <a:r>
              <a:rPr lang="fr-FR" dirty="0">
                <a:effectLst/>
              </a:rPr>
              <a:t>: « </a:t>
            </a:r>
            <a:r>
              <a:rPr lang="fr-FR" i="1" dirty="0">
                <a:effectLst/>
              </a:rPr>
              <a:t>Tous, amis, ennemis, dirent « que c’était vivant. » </a:t>
            </a:r>
            <a:r>
              <a:rPr lang="fr-FR" dirty="0">
                <a:effectLst/>
              </a:rPr>
              <a:t> » </a:t>
            </a:r>
          </a:p>
          <a:p>
            <a:r>
              <a:rPr lang="fr-FR" b="1" dirty="0">
                <a:effectLst/>
              </a:rPr>
              <a:t>Investissement personnel de l’historien</a:t>
            </a:r>
            <a:r>
              <a:rPr lang="fr-FR" dirty="0">
                <a:effectLst/>
              </a:rPr>
              <a:t>: « </a:t>
            </a:r>
            <a:r>
              <a:rPr lang="fr-FR" i="1" dirty="0">
                <a:effectLst/>
              </a:rPr>
              <a:t>Ma vie fut en ce livre, elle a passé en lui. Il a été mon seul événement.</a:t>
            </a:r>
            <a:r>
              <a:rPr lang="fr-FR" dirty="0">
                <a:effectLst/>
              </a:rPr>
              <a:t> »</a:t>
            </a:r>
            <a:endParaRPr lang="cs-CZ" i="1" dirty="0"/>
          </a:p>
        </p:txBody>
      </p:sp>
    </p:spTree>
    <p:extLst>
      <p:ext uri="{BB962C8B-B14F-4D97-AF65-F5344CB8AC3E}">
        <p14:creationId xmlns:p14="http://schemas.microsoft.com/office/powerpoint/2010/main" val="111807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47C9E-1097-4A45-A91B-3FF658D769CB}"/>
              </a:ext>
            </a:extLst>
          </p:cNvPr>
          <p:cNvSpPr>
            <a:spLocks noGrp="1"/>
          </p:cNvSpPr>
          <p:nvPr>
            <p:ph type="title"/>
          </p:nvPr>
        </p:nvSpPr>
        <p:spPr>
          <a:xfrm>
            <a:off x="6420465" y="609600"/>
            <a:ext cx="5122606" cy="1905000"/>
          </a:xfrm>
        </p:spPr>
        <p:txBody>
          <a:bodyPr>
            <a:normAutofit/>
          </a:bodyPr>
          <a:lstStyle/>
          <a:p>
            <a:pPr>
              <a:lnSpc>
                <a:spcPct val="90000"/>
              </a:lnSpc>
            </a:pPr>
            <a:r>
              <a:rPr lang="fr-FR" dirty="0"/>
              <a:t>Jules Michelet – historien par profession, poète par nature</a:t>
            </a:r>
            <a:endParaRPr lang="cs-CZ"/>
          </a:p>
        </p:txBody>
      </p:sp>
      <p:sp>
        <p:nvSpPr>
          <p:cNvPr id="3" name="Zástupný symbol pro obsah 2">
            <a:extLst>
              <a:ext uri="{FF2B5EF4-FFF2-40B4-BE49-F238E27FC236}">
                <a16:creationId xmlns:a16="http://schemas.microsoft.com/office/drawing/2014/main" id="{1B0C0703-4281-4934-8AFA-BDD852D2A656}"/>
              </a:ext>
            </a:extLst>
          </p:cNvPr>
          <p:cNvSpPr>
            <a:spLocks noGrp="1"/>
          </p:cNvSpPr>
          <p:nvPr>
            <p:ph idx="1"/>
          </p:nvPr>
        </p:nvSpPr>
        <p:spPr>
          <a:xfrm>
            <a:off x="6420465" y="2666999"/>
            <a:ext cx="5122606" cy="3216276"/>
          </a:xfrm>
        </p:spPr>
        <p:txBody>
          <a:bodyPr>
            <a:normAutofit/>
          </a:bodyPr>
          <a:lstStyle/>
          <a:p>
            <a:r>
              <a:rPr lang="fr-FR" dirty="0">
                <a:effectLst/>
              </a:rPr>
              <a:t>« </a:t>
            </a:r>
            <a:r>
              <a:rPr lang="fr-FR" i="1" dirty="0">
                <a:effectLst/>
              </a:rPr>
              <a:t>L'austère réalité réclamait contre l'art, et disait parfois des choses amères : «À quoi t'amuses-tu? Es-tu un Walter Scott pour conter longuement le détail pittoresque (…) ?</a:t>
            </a:r>
            <a:r>
              <a:rPr lang="fr-FR" dirty="0">
                <a:effectLst/>
              </a:rPr>
              <a:t> » (</a:t>
            </a:r>
            <a:r>
              <a:rPr lang="fr-FR" i="1" dirty="0">
                <a:effectLst/>
              </a:rPr>
              <a:t>Préface de 1869</a:t>
            </a:r>
            <a:r>
              <a:rPr lang="fr-FR" dirty="0">
                <a:effectLst/>
              </a:rPr>
              <a:t>)</a:t>
            </a:r>
          </a:p>
          <a:p>
            <a:r>
              <a:rPr lang="fr-FR" dirty="0">
                <a:effectLst/>
              </a:rPr>
              <a:t>« </a:t>
            </a:r>
            <a:r>
              <a:rPr lang="fr-FR" i="1" dirty="0">
                <a:effectLst/>
              </a:rPr>
              <a:t>Doucement, messieurs les morts, procédons par l’ordre, s’il vous plaît. Tous vous avez le droit sur l’histoire</a:t>
            </a:r>
            <a:r>
              <a:rPr lang="fr-FR" dirty="0">
                <a:effectLst/>
              </a:rPr>
              <a:t>. » (</a:t>
            </a:r>
            <a:r>
              <a:rPr lang="fr-FR" i="1" dirty="0">
                <a:effectLst/>
              </a:rPr>
              <a:t>Histoire de France, vol. 2, postface)</a:t>
            </a:r>
            <a:endParaRPr lang="fr-FR" dirty="0"/>
          </a:p>
        </p:txBody>
      </p:sp>
      <p:pic>
        <p:nvPicPr>
          <p:cNvPr id="6146" name="Picture 2" descr="RÃ©sultat de recherche d'images pour &quot;jules michelet histoire de france&quot;">
            <a:extLst>
              <a:ext uri="{FF2B5EF4-FFF2-40B4-BE49-F238E27FC236}">
                <a16:creationId xmlns:a16="http://schemas.microsoft.com/office/drawing/2014/main" id="{8F818838-781A-4C80-97BF-A625A76C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92" y="1865186"/>
            <a:ext cx="5451627" cy="280758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3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654DF-BE36-41FF-BFA0-562C33DFA292}"/>
              </a:ext>
            </a:extLst>
          </p:cNvPr>
          <p:cNvSpPr>
            <a:spLocks noGrp="1"/>
          </p:cNvSpPr>
          <p:nvPr>
            <p:ph type="title"/>
          </p:nvPr>
        </p:nvSpPr>
        <p:spPr>
          <a:xfrm>
            <a:off x="5089983" y="423169"/>
            <a:ext cx="6573685" cy="1905000"/>
          </a:xfrm>
        </p:spPr>
        <p:txBody>
          <a:bodyPr>
            <a:normAutofit/>
          </a:bodyPr>
          <a:lstStyle/>
          <a:p>
            <a:r>
              <a:rPr lang="fr-FR" dirty="0"/>
              <a:t>Michelet – créateur de l’histoire de France?</a:t>
            </a:r>
            <a:endParaRPr lang="cs-CZ" dirty="0"/>
          </a:p>
        </p:txBody>
      </p:sp>
      <p:sp>
        <p:nvSpPr>
          <p:cNvPr id="3" name="Zástupný symbol pro obsah 2">
            <a:extLst>
              <a:ext uri="{FF2B5EF4-FFF2-40B4-BE49-F238E27FC236}">
                <a16:creationId xmlns:a16="http://schemas.microsoft.com/office/drawing/2014/main" id="{12F2E144-54A1-49E1-9DD9-A1091DE089FB}"/>
              </a:ext>
            </a:extLst>
          </p:cNvPr>
          <p:cNvSpPr>
            <a:spLocks noGrp="1"/>
          </p:cNvSpPr>
          <p:nvPr>
            <p:ph idx="1"/>
          </p:nvPr>
        </p:nvSpPr>
        <p:spPr>
          <a:xfrm>
            <a:off x="4904474" y="2152094"/>
            <a:ext cx="6573684" cy="3216276"/>
          </a:xfrm>
        </p:spPr>
        <p:txBody>
          <a:bodyPr>
            <a:normAutofit/>
          </a:bodyPr>
          <a:lstStyle/>
          <a:p>
            <a:r>
              <a:rPr lang="fr-FR" dirty="0">
                <a:effectLst/>
              </a:rPr>
              <a:t>« </a:t>
            </a:r>
            <a:r>
              <a:rPr lang="fr-FR" i="1" dirty="0">
                <a:effectLst/>
              </a:rPr>
              <a:t>Elle avait des annales, et non point une histoire. (…) Le premier je la vis comme une âme et une personne.</a:t>
            </a:r>
            <a:r>
              <a:rPr lang="fr-FR" dirty="0">
                <a:effectLst/>
              </a:rPr>
              <a:t> » </a:t>
            </a:r>
            <a:r>
              <a:rPr lang="fr-FR" i="1" dirty="0">
                <a:effectLst/>
              </a:rPr>
              <a:t>Préface de 1869</a:t>
            </a:r>
          </a:p>
          <a:p>
            <a:r>
              <a:rPr lang="fr-FR" i="1" dirty="0">
                <a:effectLst/>
              </a:rPr>
              <a:t>« Entre Michelet et l’histoire de France, il y a un lien de filiation, l’histoire de France, c’est une création de jules Michelet (…) J’ajoute: comme toute histoire qui vit vraiment, en tant qu’histoire, est création d’un grand historien » (</a:t>
            </a:r>
            <a:r>
              <a:rPr lang="fr-FR" dirty="0">
                <a:effectLst/>
              </a:rPr>
              <a:t>Lucien Febvre: </a:t>
            </a:r>
            <a:r>
              <a:rPr lang="fr-FR" i="1" dirty="0">
                <a:effectLst/>
              </a:rPr>
              <a:t>Michelet, créateur de l’histoire  de France</a:t>
            </a:r>
            <a:r>
              <a:rPr lang="fr-FR" dirty="0">
                <a:effectLst/>
              </a:rPr>
              <a:t>)</a:t>
            </a:r>
            <a:endParaRPr lang="cs-CZ" dirty="0"/>
          </a:p>
        </p:txBody>
      </p:sp>
      <p:pic>
        <p:nvPicPr>
          <p:cNvPr id="2050" name="Picture 2" descr="RÃ©sultat de recherche d'images pour &quot;michelet david d'angers&quot;">
            <a:extLst>
              <a:ext uri="{FF2B5EF4-FFF2-40B4-BE49-F238E27FC236}">
                <a16:creationId xmlns:a16="http://schemas.microsoft.com/office/drawing/2014/main" id="{47AF02CC-E6EB-4B15-B936-682ABC9A9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32" y="981938"/>
            <a:ext cx="3976788" cy="391713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03F4DB0-2907-4F2F-ABB7-6523B28DF06F}"/>
              </a:ext>
            </a:extLst>
          </p:cNvPr>
          <p:cNvSpPr txBox="1"/>
          <p:nvPr/>
        </p:nvSpPr>
        <p:spPr>
          <a:xfrm>
            <a:off x="528332" y="5122416"/>
            <a:ext cx="4301120" cy="369332"/>
          </a:xfrm>
          <a:prstGeom prst="rect">
            <a:avLst/>
          </a:prstGeom>
          <a:noFill/>
        </p:spPr>
        <p:txBody>
          <a:bodyPr wrap="square" rtlCol="0">
            <a:spAutoFit/>
          </a:bodyPr>
          <a:lstStyle/>
          <a:p>
            <a:r>
              <a:rPr lang="fr-FR" dirty="0"/>
              <a:t>Jules Michelet, par David d’Angers</a:t>
            </a:r>
            <a:endParaRPr lang="cs-CZ" dirty="0"/>
          </a:p>
        </p:txBody>
      </p:sp>
    </p:spTree>
    <p:extLst>
      <p:ext uri="{BB962C8B-B14F-4D97-AF65-F5344CB8AC3E}">
        <p14:creationId xmlns:p14="http://schemas.microsoft.com/office/powerpoint/2010/main" val="2684099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6E561-FB48-4B88-91D8-1466882DEA84}"/>
              </a:ext>
            </a:extLst>
          </p:cNvPr>
          <p:cNvSpPr>
            <a:spLocks noGrp="1"/>
          </p:cNvSpPr>
          <p:nvPr>
            <p:ph type="title"/>
          </p:nvPr>
        </p:nvSpPr>
        <p:spPr>
          <a:xfrm>
            <a:off x="6420465" y="609600"/>
            <a:ext cx="5122606" cy="1905000"/>
          </a:xfrm>
        </p:spPr>
        <p:txBody>
          <a:bodyPr vert="horz" lIns="91440" tIns="45720" rIns="91440" bIns="45720" rtlCol="0" anchor="ctr">
            <a:normAutofit/>
          </a:bodyPr>
          <a:lstStyle/>
          <a:p>
            <a:pPr>
              <a:lnSpc>
                <a:spcPct val="90000"/>
              </a:lnSpc>
            </a:pPr>
            <a:r>
              <a:rPr lang="en-US" sz="2700" dirty="0" err="1"/>
              <a:t>L’imagination</a:t>
            </a:r>
            <a:r>
              <a:rPr lang="en-US" sz="2700" dirty="0"/>
              <a:t> de Michelet </a:t>
            </a:r>
            <a:r>
              <a:rPr lang="en-US" sz="2700" dirty="0" err="1"/>
              <a:t>en</a:t>
            </a:r>
            <a:r>
              <a:rPr lang="en-US" sz="2700" dirty="0"/>
              <a:t> </a:t>
            </a:r>
            <a:r>
              <a:rPr lang="en-US" sz="2700" dirty="0" err="1"/>
              <a:t>œuvre</a:t>
            </a:r>
            <a:r>
              <a:rPr lang="en-US" sz="2700" i="1" dirty="0"/>
              <a:t> </a:t>
            </a:r>
            <a:r>
              <a:rPr lang="en-US" sz="2700" dirty="0"/>
              <a:t>: </a:t>
            </a:r>
            <a:r>
              <a:rPr lang="en-US" sz="2700" i="1" dirty="0" err="1"/>
              <a:t>Eglises</a:t>
            </a:r>
            <a:r>
              <a:rPr lang="en-US" sz="2700" i="1" dirty="0"/>
              <a:t> </a:t>
            </a:r>
            <a:r>
              <a:rPr lang="en-US" sz="2700" i="1" dirty="0" err="1"/>
              <a:t>gothiques</a:t>
            </a:r>
            <a:r>
              <a:rPr lang="en-US" sz="2700" dirty="0"/>
              <a:t> (</a:t>
            </a:r>
            <a:r>
              <a:rPr lang="en-US" sz="2700" i="1" dirty="0" err="1"/>
              <a:t>Histoire</a:t>
            </a:r>
            <a:r>
              <a:rPr lang="en-US" sz="2700" i="1" dirty="0"/>
              <a:t> de France, </a:t>
            </a:r>
            <a:r>
              <a:rPr lang="en-US" sz="2700" dirty="0"/>
              <a:t>tome II)</a:t>
            </a:r>
          </a:p>
        </p:txBody>
      </p:sp>
      <p:sp>
        <p:nvSpPr>
          <p:cNvPr id="5" name="Zástupný symbol pro obsah 4">
            <a:extLst>
              <a:ext uri="{FF2B5EF4-FFF2-40B4-BE49-F238E27FC236}">
                <a16:creationId xmlns:a16="http://schemas.microsoft.com/office/drawing/2014/main" id="{17FC2EBA-3C83-4B47-944E-B0FF3612FB4A}"/>
              </a:ext>
            </a:extLst>
          </p:cNvPr>
          <p:cNvSpPr>
            <a:spLocks noGrp="1"/>
          </p:cNvSpPr>
          <p:nvPr>
            <p:ph idx="1"/>
          </p:nvPr>
        </p:nvSpPr>
        <p:spPr>
          <a:xfrm>
            <a:off x="6420465" y="2666999"/>
            <a:ext cx="5122606" cy="3216276"/>
          </a:xfrm>
        </p:spPr>
        <p:txBody>
          <a:bodyPr vert="horz" lIns="91440" tIns="45720" rIns="91440" bIns="45720" rtlCol="0" anchor="ctr">
            <a:normAutofit/>
          </a:bodyPr>
          <a:lstStyle/>
          <a:p>
            <a:pPr marL="285750" indent="-285750"/>
            <a:r>
              <a:rPr lang="en-US" dirty="0"/>
              <a:t>Comment </a:t>
            </a:r>
            <a:r>
              <a:rPr lang="en-US" dirty="0" err="1"/>
              <a:t>caractérisiez-vous</a:t>
            </a:r>
            <a:r>
              <a:rPr lang="en-US" dirty="0"/>
              <a:t> le style de </a:t>
            </a:r>
            <a:r>
              <a:rPr lang="en-US" dirty="0" err="1"/>
              <a:t>l’article</a:t>
            </a:r>
            <a:r>
              <a:rPr lang="en-US" dirty="0"/>
              <a:t>? </a:t>
            </a:r>
          </a:p>
          <a:p>
            <a:pPr marL="285750" indent="-285750"/>
            <a:r>
              <a:rPr lang="en-US" dirty="0"/>
              <a:t>Quelle </a:t>
            </a:r>
            <a:r>
              <a:rPr lang="en-US" dirty="0" err="1"/>
              <a:t>est</a:t>
            </a:r>
            <a:r>
              <a:rPr lang="en-US" dirty="0"/>
              <a:t> le </a:t>
            </a:r>
            <a:r>
              <a:rPr lang="en-US" dirty="0" err="1"/>
              <a:t>rôle</a:t>
            </a:r>
            <a:r>
              <a:rPr lang="en-US" dirty="0"/>
              <a:t> de </a:t>
            </a:r>
            <a:r>
              <a:rPr lang="en-US" dirty="0" err="1"/>
              <a:t>l’imagination</a:t>
            </a:r>
            <a:r>
              <a:rPr lang="en-US" dirty="0"/>
              <a:t> de Michelet </a:t>
            </a:r>
            <a:r>
              <a:rPr lang="en-US" dirty="0" err="1"/>
              <a:t>dont</a:t>
            </a:r>
            <a:r>
              <a:rPr lang="en-US" dirty="0"/>
              <a:t> </a:t>
            </a:r>
            <a:r>
              <a:rPr lang="en-US" dirty="0" err="1"/>
              <a:t>l’abus</a:t>
            </a:r>
            <a:r>
              <a:rPr lang="en-US" dirty="0"/>
              <a:t> </a:t>
            </a:r>
            <a:r>
              <a:rPr lang="en-US" dirty="0" err="1"/>
              <a:t>lui</a:t>
            </a:r>
            <a:r>
              <a:rPr lang="en-US" dirty="0"/>
              <a:t> </a:t>
            </a:r>
            <a:r>
              <a:rPr lang="en-US" dirty="0" err="1"/>
              <a:t>était</a:t>
            </a:r>
            <a:r>
              <a:rPr lang="en-US" dirty="0"/>
              <a:t> </a:t>
            </a:r>
            <a:r>
              <a:rPr lang="en-US" dirty="0" err="1"/>
              <a:t>reproché</a:t>
            </a:r>
            <a:r>
              <a:rPr lang="en-US" dirty="0"/>
              <a:t> par </a:t>
            </a:r>
            <a:r>
              <a:rPr lang="en-US" dirty="0" err="1"/>
              <a:t>plusieurs</a:t>
            </a:r>
            <a:r>
              <a:rPr lang="en-US" dirty="0"/>
              <a:t> critiques ? </a:t>
            </a:r>
          </a:p>
          <a:p>
            <a:pPr marL="285750" indent="-285750"/>
            <a:r>
              <a:rPr lang="en-US" dirty="0"/>
              <a:t>Comment </a:t>
            </a:r>
            <a:r>
              <a:rPr lang="en-US" dirty="0" err="1"/>
              <a:t>l’extrait</a:t>
            </a:r>
            <a:r>
              <a:rPr lang="en-US" dirty="0"/>
              <a:t> </a:t>
            </a:r>
            <a:r>
              <a:rPr lang="en-US" dirty="0" err="1"/>
              <a:t>s’inscrit</a:t>
            </a:r>
            <a:r>
              <a:rPr lang="en-US" dirty="0"/>
              <a:t> dans la </a:t>
            </a:r>
            <a:r>
              <a:rPr lang="en-US" dirty="0" err="1"/>
              <a:t>volonté</a:t>
            </a:r>
            <a:r>
              <a:rPr lang="en-US" dirty="0"/>
              <a:t> de </a:t>
            </a:r>
            <a:r>
              <a:rPr lang="en-US" dirty="0" err="1"/>
              <a:t>l’auteur</a:t>
            </a:r>
            <a:r>
              <a:rPr lang="en-US" dirty="0"/>
              <a:t> de faire « la </a:t>
            </a:r>
            <a:r>
              <a:rPr lang="en-US" dirty="0" err="1"/>
              <a:t>résurrection</a:t>
            </a:r>
            <a:r>
              <a:rPr lang="en-US" dirty="0"/>
              <a:t> » de </a:t>
            </a:r>
            <a:r>
              <a:rPr lang="en-US" dirty="0" err="1"/>
              <a:t>l’histoire</a:t>
            </a:r>
            <a:r>
              <a:rPr lang="en-US" dirty="0"/>
              <a:t> ?</a:t>
            </a:r>
          </a:p>
        </p:txBody>
      </p:sp>
      <p:pic>
        <p:nvPicPr>
          <p:cNvPr id="7170" name="Picture 2" descr="RÃ©sultat de recherche d'images pour &quot;cathÃ©drale reims&quot;">
            <a:extLst>
              <a:ext uri="{FF2B5EF4-FFF2-40B4-BE49-F238E27FC236}">
                <a16:creationId xmlns:a16="http://schemas.microsoft.com/office/drawing/2014/main" id="{31DE687A-9A34-4914-83F5-87AF63DB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779" y="645106"/>
            <a:ext cx="3896452"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0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617E4-6E02-4B15-B350-7B9119BEFE4F}"/>
              </a:ext>
            </a:extLst>
          </p:cNvPr>
          <p:cNvSpPr>
            <a:spLocks noGrp="1"/>
          </p:cNvSpPr>
          <p:nvPr>
            <p:ph type="title"/>
          </p:nvPr>
        </p:nvSpPr>
        <p:spPr>
          <a:xfrm>
            <a:off x="1318966" y="-109491"/>
            <a:ext cx="9905998" cy="1905000"/>
          </a:xfrm>
        </p:spPr>
        <p:txBody>
          <a:bodyPr/>
          <a:lstStyle/>
          <a:p>
            <a:r>
              <a:rPr lang="fr-FR" dirty="0"/>
              <a:t>Deux héros de Michelet: la France, le peuple </a:t>
            </a:r>
            <a:endParaRPr lang="cs-CZ" dirty="0"/>
          </a:p>
        </p:txBody>
      </p:sp>
      <p:sp>
        <p:nvSpPr>
          <p:cNvPr id="3" name="Zástupný symbol pro obsah 2">
            <a:extLst>
              <a:ext uri="{FF2B5EF4-FFF2-40B4-BE49-F238E27FC236}">
                <a16:creationId xmlns:a16="http://schemas.microsoft.com/office/drawing/2014/main" id="{3E4F67A3-BF05-4277-B804-6BFEE6D7AD10}"/>
              </a:ext>
            </a:extLst>
          </p:cNvPr>
          <p:cNvSpPr>
            <a:spLocks noGrp="1"/>
          </p:cNvSpPr>
          <p:nvPr>
            <p:ph idx="1"/>
          </p:nvPr>
        </p:nvSpPr>
        <p:spPr>
          <a:xfrm>
            <a:off x="4758800" y="1564689"/>
            <a:ext cx="7023347" cy="4525392"/>
          </a:xfrm>
        </p:spPr>
        <p:txBody>
          <a:bodyPr>
            <a:normAutofit lnSpcReduction="10000"/>
          </a:bodyPr>
          <a:lstStyle/>
          <a:p>
            <a:pPr algn="just"/>
            <a:r>
              <a:rPr lang="fr-FR" dirty="0">
                <a:effectLst/>
              </a:rPr>
              <a:t>« </a:t>
            </a:r>
            <a:r>
              <a:rPr lang="fr-FR" i="1" dirty="0">
                <a:effectLst/>
              </a:rPr>
              <a:t>Je suis né peuple, j’avais le peuple dans le cœur (…) mais sa langue, elle m’était inaccessible. Je n’ai pas pu le faire parler.</a:t>
            </a:r>
            <a:r>
              <a:rPr lang="fr-FR" dirty="0">
                <a:effectLst/>
              </a:rPr>
              <a:t> » (</a:t>
            </a:r>
            <a:r>
              <a:rPr lang="fr-FR" i="1" dirty="0">
                <a:effectLst/>
              </a:rPr>
              <a:t>Le Peuple</a:t>
            </a:r>
            <a:r>
              <a:rPr lang="fr-FR" dirty="0">
                <a:effectLst/>
              </a:rPr>
              <a:t>, préface</a:t>
            </a:r>
            <a:r>
              <a:rPr lang="fr-FR" sz="1800" dirty="0">
                <a:effectLst/>
              </a:rPr>
              <a:t>)</a:t>
            </a:r>
            <a:endParaRPr lang="fr-FR" dirty="0">
              <a:effectLst/>
            </a:endParaRPr>
          </a:p>
          <a:p>
            <a:r>
              <a:rPr lang="fr-FR" dirty="0">
                <a:effectLst/>
              </a:rPr>
              <a:t>« </a:t>
            </a:r>
            <a:r>
              <a:rPr lang="fr-FR" i="1" dirty="0">
                <a:effectLst/>
              </a:rPr>
              <a:t>La France a fait la France, et l’élément fatal de race m’y semble secondaire. Elle est fille de sa liberté. Dans le progrès humain, la part essentielle est à la force vive, qu’on appelle homme. </a:t>
            </a:r>
            <a:r>
              <a:rPr lang="fr-FR" b="1" i="1" dirty="0">
                <a:effectLst/>
              </a:rPr>
              <a:t>L’homme est son propre Prométhée.</a:t>
            </a:r>
            <a:r>
              <a:rPr lang="fr-FR" dirty="0">
                <a:effectLst/>
              </a:rPr>
              <a:t> » (</a:t>
            </a:r>
            <a:r>
              <a:rPr lang="fr-FR" i="1" dirty="0">
                <a:effectLst/>
              </a:rPr>
              <a:t>Préface de 1869</a:t>
            </a:r>
            <a:r>
              <a:rPr lang="fr-FR" dirty="0">
                <a:effectLst/>
              </a:rPr>
              <a:t>)</a:t>
            </a:r>
          </a:p>
          <a:p>
            <a:r>
              <a:rPr lang="fr-FR" dirty="0">
                <a:effectLst/>
              </a:rPr>
              <a:t>« </a:t>
            </a:r>
            <a:r>
              <a:rPr lang="fr-FR" i="1" dirty="0">
                <a:effectLst/>
              </a:rPr>
              <a:t>Toute l’histoire de la Révolution jusqu’ici était essentiellement monarchique. (…) Celle-ci est la première républicaine, celle qui a brisé les idoles et les dieux. De la première page à la dernière, elle n’a eu qu’un seul héros : le peuple.</a:t>
            </a:r>
            <a:r>
              <a:rPr lang="fr-FR" dirty="0">
                <a:effectLst/>
              </a:rPr>
              <a:t> » (</a:t>
            </a:r>
            <a:r>
              <a:rPr lang="fr-FR" i="1" dirty="0">
                <a:effectLst/>
              </a:rPr>
              <a:t>L’Histoire de la Révolution française, conclusion, </a:t>
            </a:r>
            <a:r>
              <a:rPr lang="fr-FR" dirty="0">
                <a:effectLst/>
              </a:rPr>
              <a:t>1853)</a:t>
            </a:r>
            <a:endParaRPr lang="cs-CZ" dirty="0">
              <a:effectLst/>
            </a:endParaRPr>
          </a:p>
          <a:p>
            <a:endParaRPr lang="cs-CZ" dirty="0"/>
          </a:p>
        </p:txBody>
      </p:sp>
      <p:pic>
        <p:nvPicPr>
          <p:cNvPr id="4098" name="Picture 2" descr="http://www.gallimard.fr/var/storage/images/product/0c0/product_9782070457793_195x320.jpg">
            <a:extLst>
              <a:ext uri="{FF2B5EF4-FFF2-40B4-BE49-F238E27FC236}">
                <a16:creationId xmlns:a16="http://schemas.microsoft.com/office/drawing/2014/main" id="{18FC3D9B-74D7-4526-A77F-A116865774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1" t="29675" r="-1412" b="13894"/>
          <a:stretch/>
        </p:blipFill>
        <p:spPr bwMode="auto">
          <a:xfrm>
            <a:off x="409853" y="1544945"/>
            <a:ext cx="4124325" cy="376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02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F4A29B-E4A9-4BEE-AAEE-B2E51EC6E685}"/>
              </a:ext>
            </a:extLst>
          </p:cNvPr>
          <p:cNvSpPr>
            <a:spLocks noGrp="1"/>
          </p:cNvSpPr>
          <p:nvPr>
            <p:ph type="title"/>
          </p:nvPr>
        </p:nvSpPr>
        <p:spPr>
          <a:xfrm>
            <a:off x="4982684" y="514905"/>
            <a:ext cx="6150510" cy="1677788"/>
          </a:xfrm>
        </p:spPr>
        <p:txBody>
          <a:bodyPr vert="horz" lIns="91440" tIns="45720" rIns="91440" bIns="45720" rtlCol="0" anchor="b">
            <a:normAutofit/>
          </a:bodyPr>
          <a:lstStyle/>
          <a:p>
            <a:r>
              <a:rPr lang="fr-FR" sz="2500" dirty="0">
                <a:effectLst/>
              </a:rPr>
              <a:t>Une héroïne </a:t>
            </a:r>
            <a:r>
              <a:rPr lang="fr-FR" sz="2500" dirty="0" err="1">
                <a:effectLst/>
              </a:rPr>
              <a:t>micheletiste</a:t>
            </a:r>
            <a:r>
              <a:rPr lang="fr-FR" sz="2500" dirty="0">
                <a:effectLst/>
              </a:rPr>
              <a:t> et la vision symbolique de l’Histoire : </a:t>
            </a:r>
            <a:r>
              <a:rPr lang="fr-FR" sz="2500" i="1" dirty="0">
                <a:effectLst/>
              </a:rPr>
              <a:t>Jeanne d’Arc </a:t>
            </a:r>
            <a:r>
              <a:rPr lang="fr-FR" sz="2500" dirty="0">
                <a:effectLst/>
              </a:rPr>
              <a:t>(</a:t>
            </a:r>
            <a:r>
              <a:rPr lang="fr-FR" sz="2500" i="1" dirty="0">
                <a:effectLst/>
              </a:rPr>
              <a:t>L’Histoire de France, </a:t>
            </a:r>
            <a:r>
              <a:rPr lang="fr-FR" sz="2500" dirty="0">
                <a:effectLst/>
              </a:rPr>
              <a:t>tome V)</a:t>
            </a:r>
            <a:endParaRPr lang="cs-CZ" sz="2500" dirty="0">
              <a:effectLst/>
            </a:endParaRPr>
          </a:p>
        </p:txBody>
      </p:sp>
      <p:pic>
        <p:nvPicPr>
          <p:cNvPr id="3077" name="Picture 2" descr="RÃ©sultat de recherche d'images pour &quot;jeanne d'arc&quot;">
            <a:extLst>
              <a:ext uri="{FF2B5EF4-FFF2-40B4-BE49-F238E27FC236}">
                <a16:creationId xmlns:a16="http://schemas.microsoft.com/office/drawing/2014/main" id="{D8C7687D-9A1D-474F-BADF-D4C6F4BD012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83" r="7066"/>
          <a:stretch/>
        </p:blipFill>
        <p:spPr bwMode="auto">
          <a:xfrm>
            <a:off x="1180740"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B94902-0B23-49BA-B0FD-03B7A9C20C68}"/>
              </a:ext>
            </a:extLst>
          </p:cNvPr>
          <p:cNvSpPr txBox="1"/>
          <p:nvPr/>
        </p:nvSpPr>
        <p:spPr>
          <a:xfrm>
            <a:off x="5308847" y="2263806"/>
            <a:ext cx="6150510" cy="2800767"/>
          </a:xfrm>
          <a:prstGeom prst="rect">
            <a:avLst/>
          </a:prstGeom>
          <a:noFill/>
        </p:spPr>
        <p:txBody>
          <a:bodyPr wrap="square" rtlCol="0">
            <a:spAutoFit/>
          </a:bodyPr>
          <a:lstStyle/>
          <a:p>
            <a:pPr marL="285750" indent="-285750">
              <a:buFont typeface="Arial" panose="020B0604020202020204" pitchFamily="34" charset="0"/>
              <a:buChar char="•"/>
            </a:pPr>
            <a:r>
              <a:rPr lang="fr-FR" sz="2200" dirty="0"/>
              <a:t>Comment Michelet procède pour interpréter l’histoire de Jeanne d’Arc ? </a:t>
            </a:r>
          </a:p>
          <a:p>
            <a:pPr marL="285750" indent="-285750">
              <a:buFont typeface="Arial" panose="020B0604020202020204" pitchFamily="34" charset="0"/>
              <a:buChar char="•"/>
            </a:pPr>
            <a:r>
              <a:rPr lang="fr-FR" sz="2200" dirty="0"/>
              <a:t>Quel est, selon lui, le lien entre son destin et ceux de la France ? </a:t>
            </a:r>
          </a:p>
          <a:p>
            <a:pPr marL="285750" indent="-285750">
              <a:buFont typeface="Arial" panose="020B0604020202020204" pitchFamily="34" charset="0"/>
              <a:buChar char="•"/>
            </a:pPr>
            <a:r>
              <a:rPr lang="fr-FR" sz="2200" dirty="0"/>
              <a:t>Comment cet extrait relève de la dimension symbolique de l’Histoire, caractéristique pour la conception de Michelet ? </a:t>
            </a:r>
            <a:endParaRPr lang="cs-CZ" sz="2200" dirty="0"/>
          </a:p>
        </p:txBody>
      </p:sp>
    </p:spTree>
    <p:extLst>
      <p:ext uri="{BB962C8B-B14F-4D97-AF65-F5344CB8AC3E}">
        <p14:creationId xmlns:p14="http://schemas.microsoft.com/office/powerpoint/2010/main" val="1065000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334</TotalTime>
  <Words>449</Words>
  <Application>Microsoft Office PowerPoint</Application>
  <PresentationFormat>Širokoúhlá obrazovka</PresentationFormat>
  <Paragraphs>46</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Century Gothic</vt:lpstr>
      <vt:lpstr>Síť</vt:lpstr>
      <vt:lpstr>Jules Michelet (1798-1874):  « résurrection  de l’histoire » </vt:lpstr>
      <vt:lpstr>Épopée lyrique de la France?</vt:lpstr>
      <vt:lpstr> « mon problème historique posé comme résurrection de la vie intégrale » (Préface à l’Histoire de France, 1869) – vie et œuvre de Michelet </vt:lpstr>
      <vt:lpstr>HISTORIEN ou/et poète? Principes de Michelet selon la Préface de 1869 </vt:lpstr>
      <vt:lpstr>Jules Michelet – historien par profession, poète par nature</vt:lpstr>
      <vt:lpstr>Michelet – créateur de l’histoire de France?</vt:lpstr>
      <vt:lpstr>L’imagination de Michelet en œuvre : Eglises gothiques (Histoire de France, tome II)</vt:lpstr>
      <vt:lpstr>Deux héros de Michelet: la France, le peuple </vt:lpstr>
      <vt:lpstr>Une héroïne micheletiste et la vision symbolique de l’Histoire : Jeanne d’Arc (L’Histoire de France, tome V)</vt:lpstr>
      <vt:lpstr>Hommes-symboles: passions médiévales </vt:lpstr>
      <vt:lpstr>L’Histoire mêlée au drame : Prise de la Bastille (L’Histoire de la Révolution française)</vt:lpstr>
      <vt:lpstr>Conclusion: Michelet entre l’art et l’histoire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Jules Michelet (1798-1874):  « résurrection  de l’histoire » </dc:title>
  <dc:creator>Jaroslav Stanovsky</dc:creator>
  <cp:lastModifiedBy>MZK</cp:lastModifiedBy>
  <cp:revision>5</cp:revision>
  <dcterms:created xsi:type="dcterms:W3CDTF">2018-12-06T12:59:29Z</dcterms:created>
  <dcterms:modified xsi:type="dcterms:W3CDTF">2021-05-06T11:55:48Z</dcterms:modified>
</cp:coreProperties>
</file>