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8" r:id="rId4"/>
    <p:sldId id="258" r:id="rId5"/>
    <p:sldId id="264" r:id="rId6"/>
    <p:sldId id="265" r:id="rId7"/>
    <p:sldId id="260" r:id="rId8"/>
    <p:sldId id="266" r:id="rId9"/>
    <p:sldId id="267" r:id="rId10"/>
    <p:sldId id="261" r:id="rId11"/>
    <p:sldId id="262" r:id="rId12"/>
    <p:sldId id="263"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3FD11-EBB1-436E-B8A3-937959C80E61}"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fr-FR"/>
        </a:p>
      </dgm:t>
    </dgm:pt>
    <dgm:pt modelId="{8F2BFA1C-36BD-4801-A8AE-4F9EC7D0AA00}">
      <dgm:prSet phldrT="[Texte]"/>
      <dgm:spPr/>
      <dgm:t>
        <a:bodyPr/>
        <a:lstStyle/>
        <a:p>
          <a:r>
            <a:rPr lang="fr-FR" dirty="0"/>
            <a:t>Roman historique</a:t>
          </a:r>
        </a:p>
      </dgm:t>
    </dgm:pt>
    <dgm:pt modelId="{4F99625D-9C05-4F63-80A0-A4286A484444}" type="parTrans" cxnId="{FF3300A7-E425-4777-82F2-CE6257A27DF1}">
      <dgm:prSet/>
      <dgm:spPr/>
      <dgm:t>
        <a:bodyPr/>
        <a:lstStyle/>
        <a:p>
          <a:endParaRPr lang="fr-FR"/>
        </a:p>
      </dgm:t>
    </dgm:pt>
    <dgm:pt modelId="{2D7D2A59-477B-425B-BB5F-45EE18623E4F}" type="sibTrans" cxnId="{FF3300A7-E425-4777-82F2-CE6257A27DF1}">
      <dgm:prSet/>
      <dgm:spPr>
        <a:ln w="19050">
          <a:solidFill>
            <a:schemeClr val="tx1"/>
          </a:solidFill>
          <a:prstDash val="sysDash"/>
        </a:ln>
      </dgm:spPr>
      <dgm:t>
        <a:bodyPr/>
        <a:lstStyle/>
        <a:p>
          <a:endParaRPr lang="fr-FR"/>
        </a:p>
      </dgm:t>
    </dgm:pt>
    <dgm:pt modelId="{885098D1-E6FB-4310-B261-47C98DFA9C6E}">
      <dgm:prSet phldrT="[Texte]"/>
      <dgm:spPr/>
      <dgm:t>
        <a:bodyPr/>
        <a:lstStyle/>
        <a:p>
          <a:r>
            <a:rPr lang="cs-CZ"/>
            <a:t>Présent</a:t>
          </a:r>
          <a:endParaRPr lang="fr-FR"/>
        </a:p>
      </dgm:t>
    </dgm:pt>
    <dgm:pt modelId="{202F17FA-A60A-480E-BCAA-59D4EEAA7636}" type="parTrans" cxnId="{8EF84A1F-D6C8-4058-A302-CDEB4D9BB3B3}">
      <dgm:prSet/>
      <dgm:spPr/>
      <dgm:t>
        <a:bodyPr/>
        <a:lstStyle/>
        <a:p>
          <a:endParaRPr lang="fr-FR"/>
        </a:p>
      </dgm:t>
    </dgm:pt>
    <dgm:pt modelId="{A25A9968-E64D-4336-87E7-5806F6DEEEDF}" type="sibTrans" cxnId="{8EF84A1F-D6C8-4058-A302-CDEB4D9BB3B3}">
      <dgm:prSet custT="1"/>
      <dgm:spPr>
        <a:ln w="19050">
          <a:solidFill>
            <a:schemeClr val="tx1"/>
          </a:solidFill>
          <a:prstDash val="sysDash"/>
        </a:ln>
      </dgm:spPr>
      <dgm:t>
        <a:bodyPr>
          <a:scene3d>
            <a:camera prst="orthographicFront"/>
            <a:lightRig rig="soft" dir="t">
              <a:rot lat="0" lon="0" rev="15600000"/>
            </a:lightRig>
          </a:scene3d>
          <a:sp3d extrusionH="57150" prstMaterial="softEdge">
            <a:bevelT w="25400" h="38100"/>
          </a:sp3d>
        </a:bodyPr>
        <a:lstStyle/>
        <a:p>
          <a:endParaRPr lang="fr-FR" sz="1400" b="1" cap="none" spc="0">
            <a:ln w="6731">
              <a:solidFill>
                <a:schemeClr val="bg1"/>
              </a:solidFill>
              <a:prstDash val="solid"/>
            </a:ln>
            <a:solidFill>
              <a:sysClr val="windowText" lastClr="000000"/>
            </a:solidFill>
            <a:effectLst>
              <a:outerShdw dist="38100" dir="2700000" algn="bl" rotWithShape="0">
                <a:schemeClr val="accent5"/>
              </a:outerShdw>
            </a:effectLst>
            <a:latin typeface="Aharoni" panose="02010803020104030203" pitchFamily="2" charset="-79"/>
            <a:cs typeface="Aharoni" panose="02010803020104030203" pitchFamily="2" charset="-79"/>
          </a:endParaRPr>
        </a:p>
      </dgm:t>
    </dgm:pt>
    <dgm:pt modelId="{720D122B-7D6D-442C-A0AA-6F2064BA7D93}">
      <dgm:prSet phldrT="[Texte]"/>
      <dgm:spPr/>
      <dgm:t>
        <a:bodyPr/>
        <a:lstStyle/>
        <a:p>
          <a:r>
            <a:rPr lang="fr-FR"/>
            <a:t>Passé</a:t>
          </a:r>
        </a:p>
      </dgm:t>
    </dgm:pt>
    <dgm:pt modelId="{E9D6657A-A84E-4377-9EC4-7E4656D5D401}" type="parTrans" cxnId="{ADDE4EA0-94A6-4E76-93B5-F199BF22B165}">
      <dgm:prSet/>
      <dgm:spPr/>
      <dgm:t>
        <a:bodyPr/>
        <a:lstStyle/>
        <a:p>
          <a:endParaRPr lang="fr-FR"/>
        </a:p>
      </dgm:t>
    </dgm:pt>
    <dgm:pt modelId="{97C72306-9518-42E5-A23C-22FDE4B37ED7}" type="sibTrans" cxnId="{ADDE4EA0-94A6-4E76-93B5-F199BF22B165}">
      <dgm:prSet/>
      <dgm:spPr/>
      <dgm:t>
        <a:bodyPr/>
        <a:lstStyle/>
        <a:p>
          <a:r>
            <a:rPr lang="fr-FR" dirty="0"/>
            <a:t>(écriture de l'Histoire)</a:t>
          </a:r>
        </a:p>
      </dgm:t>
    </dgm:pt>
    <dgm:pt modelId="{C3A5AFAD-3081-4656-A448-554D755D1E6B}" type="pres">
      <dgm:prSet presAssocID="{F523FD11-EBB1-436E-B8A3-937959C80E61}" presName="Name0" presStyleCnt="0">
        <dgm:presLayoutVars>
          <dgm:dir/>
          <dgm:resizeHandles val="exact"/>
        </dgm:presLayoutVars>
      </dgm:prSet>
      <dgm:spPr/>
    </dgm:pt>
    <dgm:pt modelId="{4CD23537-ED3A-4B04-ACB2-20E8A296EBE7}" type="pres">
      <dgm:prSet presAssocID="{8F2BFA1C-36BD-4801-A8AE-4F9EC7D0AA00}" presName="node" presStyleLbl="node1" presStyleIdx="0" presStyleCnt="3" custScaleX="148794" custScaleY="159522" custRadScaleRad="25021" custRadScaleInc="-248717">
        <dgm:presLayoutVars>
          <dgm:bulletEnabled val="1"/>
        </dgm:presLayoutVars>
      </dgm:prSet>
      <dgm:spPr/>
    </dgm:pt>
    <dgm:pt modelId="{0A89C184-F9BD-4F64-8893-4DF6100E058C}" type="pres">
      <dgm:prSet presAssocID="{2D7D2A59-477B-425B-BB5F-45EE18623E4F}" presName="sibTrans" presStyleLbl="sibTrans2D1" presStyleIdx="0" presStyleCnt="3" custAng="20964705" custScaleX="240993" custScaleY="277709" custLinFactY="84989" custLinFactNeighborX="50605" custLinFactNeighborY="100000"/>
      <dgm:spPr/>
    </dgm:pt>
    <dgm:pt modelId="{AC2FD226-B39B-4874-A097-10D77A514CA3}" type="pres">
      <dgm:prSet presAssocID="{2D7D2A59-477B-425B-BB5F-45EE18623E4F}" presName="connectorText" presStyleLbl="sibTrans2D1" presStyleIdx="0" presStyleCnt="3"/>
      <dgm:spPr/>
    </dgm:pt>
    <dgm:pt modelId="{4975B781-2683-4CB7-ADEF-7A8D503B6E05}" type="pres">
      <dgm:prSet presAssocID="{885098D1-E6FB-4310-B261-47C98DFA9C6E}" presName="node" presStyleLbl="node1" presStyleIdx="1" presStyleCnt="3" custScaleX="135065" custScaleY="115613" custRadScaleRad="233402" custRadScaleInc="-81122">
        <dgm:presLayoutVars>
          <dgm:bulletEnabled val="1"/>
        </dgm:presLayoutVars>
      </dgm:prSet>
      <dgm:spPr/>
    </dgm:pt>
    <dgm:pt modelId="{1105F712-2907-4A5A-9B40-F5DF87358270}" type="pres">
      <dgm:prSet presAssocID="{A25A9968-E64D-4336-87E7-5806F6DEEEDF}" presName="sibTrans" presStyleLbl="sibTrans2D1" presStyleIdx="1" presStyleCnt="3" custAng="12270587" custScaleX="243392" custScaleY="237384" custLinFactX="-100000" custLinFactY="182582" custLinFactNeighborX="-185468" custLinFactNeighborY="200000"/>
      <dgm:spPr/>
    </dgm:pt>
    <dgm:pt modelId="{C959A868-5CF2-4946-B5EA-06007DCDC4E9}" type="pres">
      <dgm:prSet presAssocID="{A25A9968-E64D-4336-87E7-5806F6DEEEDF}" presName="connectorText" presStyleLbl="sibTrans2D1" presStyleIdx="1" presStyleCnt="3"/>
      <dgm:spPr/>
    </dgm:pt>
    <dgm:pt modelId="{2202A2C3-64A5-4885-9AE8-4188FD2060A6}" type="pres">
      <dgm:prSet presAssocID="{720D122B-7D6D-442C-A0AA-6F2064BA7D93}" presName="node" presStyleLbl="node1" presStyleIdx="2" presStyleCnt="3" custScaleX="122969" custScaleY="118294" custRadScaleRad="240892" custRadScaleInc="79524">
        <dgm:presLayoutVars>
          <dgm:bulletEnabled val="1"/>
        </dgm:presLayoutVars>
      </dgm:prSet>
      <dgm:spPr/>
    </dgm:pt>
    <dgm:pt modelId="{81DD4EBE-0A0C-496B-8773-D6039BDBC898}" type="pres">
      <dgm:prSet presAssocID="{97C72306-9518-42E5-A23C-22FDE4B37ED7}" presName="sibTrans" presStyleLbl="sibTrans2D1" presStyleIdx="2" presStyleCnt="3" custAng="20097046" custScaleX="535011" custScaleY="377462" custLinFactX="100000" custLinFactY="-100000" custLinFactNeighborX="112734" custLinFactNeighborY="-112460"/>
      <dgm:spPr/>
    </dgm:pt>
    <dgm:pt modelId="{50522EA1-3CB2-473A-9FCC-8D8D36B872E8}" type="pres">
      <dgm:prSet presAssocID="{97C72306-9518-42E5-A23C-22FDE4B37ED7}" presName="connectorText" presStyleLbl="sibTrans2D1" presStyleIdx="2" presStyleCnt="3"/>
      <dgm:spPr/>
    </dgm:pt>
  </dgm:ptLst>
  <dgm:cxnLst>
    <dgm:cxn modelId="{00C35604-A97B-4A80-8581-FE268C5E7505}" type="presOf" srcId="{885098D1-E6FB-4310-B261-47C98DFA9C6E}" destId="{4975B781-2683-4CB7-ADEF-7A8D503B6E05}" srcOrd="0" destOrd="0" presId="urn:microsoft.com/office/officeart/2005/8/layout/cycle7"/>
    <dgm:cxn modelId="{744FCF0C-4F2F-4E6B-B9BE-CE1F619F0C88}" type="presOf" srcId="{8F2BFA1C-36BD-4801-A8AE-4F9EC7D0AA00}" destId="{4CD23537-ED3A-4B04-ACB2-20E8A296EBE7}" srcOrd="0" destOrd="0" presId="urn:microsoft.com/office/officeart/2005/8/layout/cycle7"/>
    <dgm:cxn modelId="{70E9E217-2756-43B4-A221-18EE9EF18DB7}" type="presOf" srcId="{F523FD11-EBB1-436E-B8A3-937959C80E61}" destId="{C3A5AFAD-3081-4656-A448-554D755D1E6B}" srcOrd="0" destOrd="0" presId="urn:microsoft.com/office/officeart/2005/8/layout/cycle7"/>
    <dgm:cxn modelId="{8EF84A1F-D6C8-4058-A302-CDEB4D9BB3B3}" srcId="{F523FD11-EBB1-436E-B8A3-937959C80E61}" destId="{885098D1-E6FB-4310-B261-47C98DFA9C6E}" srcOrd="1" destOrd="0" parTransId="{202F17FA-A60A-480E-BCAA-59D4EEAA7636}" sibTransId="{A25A9968-E64D-4336-87E7-5806F6DEEEDF}"/>
    <dgm:cxn modelId="{0B7D0142-4565-4BF2-AFAD-E40BBFBE97BF}" type="presOf" srcId="{97C72306-9518-42E5-A23C-22FDE4B37ED7}" destId="{81DD4EBE-0A0C-496B-8773-D6039BDBC898}" srcOrd="0" destOrd="0" presId="urn:microsoft.com/office/officeart/2005/8/layout/cycle7"/>
    <dgm:cxn modelId="{A1FDA46F-EF1E-4B20-B515-C3EA06099F2F}" type="presOf" srcId="{2D7D2A59-477B-425B-BB5F-45EE18623E4F}" destId="{0A89C184-F9BD-4F64-8893-4DF6100E058C}" srcOrd="0" destOrd="0" presId="urn:microsoft.com/office/officeart/2005/8/layout/cycle7"/>
    <dgm:cxn modelId="{B871608A-34AF-4D55-A3E3-B594002D6668}" type="presOf" srcId="{97C72306-9518-42E5-A23C-22FDE4B37ED7}" destId="{50522EA1-3CB2-473A-9FCC-8D8D36B872E8}" srcOrd="1" destOrd="0" presId="urn:microsoft.com/office/officeart/2005/8/layout/cycle7"/>
    <dgm:cxn modelId="{ADDE4EA0-94A6-4E76-93B5-F199BF22B165}" srcId="{F523FD11-EBB1-436E-B8A3-937959C80E61}" destId="{720D122B-7D6D-442C-A0AA-6F2064BA7D93}" srcOrd="2" destOrd="0" parTransId="{E9D6657A-A84E-4377-9EC4-7E4656D5D401}" sibTransId="{97C72306-9518-42E5-A23C-22FDE4B37ED7}"/>
    <dgm:cxn modelId="{FF3300A7-E425-4777-82F2-CE6257A27DF1}" srcId="{F523FD11-EBB1-436E-B8A3-937959C80E61}" destId="{8F2BFA1C-36BD-4801-A8AE-4F9EC7D0AA00}" srcOrd="0" destOrd="0" parTransId="{4F99625D-9C05-4F63-80A0-A4286A484444}" sibTransId="{2D7D2A59-477B-425B-BB5F-45EE18623E4F}"/>
    <dgm:cxn modelId="{426DFAB3-AB26-43F0-B13C-234E441D5CAC}" type="presOf" srcId="{A25A9968-E64D-4336-87E7-5806F6DEEEDF}" destId="{C959A868-5CF2-4946-B5EA-06007DCDC4E9}" srcOrd="1" destOrd="0" presId="urn:microsoft.com/office/officeart/2005/8/layout/cycle7"/>
    <dgm:cxn modelId="{537935E8-7F80-43C9-ABF4-7D61E60B0A59}" type="presOf" srcId="{A25A9968-E64D-4336-87E7-5806F6DEEEDF}" destId="{1105F712-2907-4A5A-9B40-F5DF87358270}" srcOrd="0" destOrd="0" presId="urn:microsoft.com/office/officeart/2005/8/layout/cycle7"/>
    <dgm:cxn modelId="{4FC08EF8-4EF3-465F-9C5B-027202AB94C0}" type="presOf" srcId="{720D122B-7D6D-442C-A0AA-6F2064BA7D93}" destId="{2202A2C3-64A5-4885-9AE8-4188FD2060A6}" srcOrd="0" destOrd="0" presId="urn:microsoft.com/office/officeart/2005/8/layout/cycle7"/>
    <dgm:cxn modelId="{048DA7FD-06A3-4010-8EDC-B7D4C96BB227}" type="presOf" srcId="{2D7D2A59-477B-425B-BB5F-45EE18623E4F}" destId="{AC2FD226-B39B-4874-A097-10D77A514CA3}" srcOrd="1" destOrd="0" presId="urn:microsoft.com/office/officeart/2005/8/layout/cycle7"/>
    <dgm:cxn modelId="{C44FC784-4698-4EA0-92A1-8CAAEEB88071}" type="presParOf" srcId="{C3A5AFAD-3081-4656-A448-554D755D1E6B}" destId="{4CD23537-ED3A-4B04-ACB2-20E8A296EBE7}" srcOrd="0" destOrd="0" presId="urn:microsoft.com/office/officeart/2005/8/layout/cycle7"/>
    <dgm:cxn modelId="{C4F93553-EFE9-4BA3-9FE5-5AD68B1E8F3D}" type="presParOf" srcId="{C3A5AFAD-3081-4656-A448-554D755D1E6B}" destId="{0A89C184-F9BD-4F64-8893-4DF6100E058C}" srcOrd="1" destOrd="0" presId="urn:microsoft.com/office/officeart/2005/8/layout/cycle7"/>
    <dgm:cxn modelId="{D6BABAF6-7619-4B8F-BC77-160A904F2B29}" type="presParOf" srcId="{0A89C184-F9BD-4F64-8893-4DF6100E058C}" destId="{AC2FD226-B39B-4874-A097-10D77A514CA3}" srcOrd="0" destOrd="0" presId="urn:microsoft.com/office/officeart/2005/8/layout/cycle7"/>
    <dgm:cxn modelId="{98786735-ACEF-41CC-A63E-71B7633F3046}" type="presParOf" srcId="{C3A5AFAD-3081-4656-A448-554D755D1E6B}" destId="{4975B781-2683-4CB7-ADEF-7A8D503B6E05}" srcOrd="2" destOrd="0" presId="urn:microsoft.com/office/officeart/2005/8/layout/cycle7"/>
    <dgm:cxn modelId="{9FEF873F-3C17-4B74-852F-11F834223045}" type="presParOf" srcId="{C3A5AFAD-3081-4656-A448-554D755D1E6B}" destId="{1105F712-2907-4A5A-9B40-F5DF87358270}" srcOrd="3" destOrd="0" presId="urn:microsoft.com/office/officeart/2005/8/layout/cycle7"/>
    <dgm:cxn modelId="{89F818AE-5946-4E5D-A2D7-FF11BD6453C8}" type="presParOf" srcId="{1105F712-2907-4A5A-9B40-F5DF87358270}" destId="{C959A868-5CF2-4946-B5EA-06007DCDC4E9}" srcOrd="0" destOrd="0" presId="urn:microsoft.com/office/officeart/2005/8/layout/cycle7"/>
    <dgm:cxn modelId="{F40DA5ED-1388-436A-8A09-ECCFA877E63D}" type="presParOf" srcId="{C3A5AFAD-3081-4656-A448-554D755D1E6B}" destId="{2202A2C3-64A5-4885-9AE8-4188FD2060A6}" srcOrd="4" destOrd="0" presId="urn:microsoft.com/office/officeart/2005/8/layout/cycle7"/>
    <dgm:cxn modelId="{82B05B8E-5EC7-484D-807D-7725161CEABB}" type="presParOf" srcId="{C3A5AFAD-3081-4656-A448-554D755D1E6B}" destId="{81DD4EBE-0A0C-496B-8773-D6039BDBC898}" srcOrd="5" destOrd="0" presId="urn:microsoft.com/office/officeart/2005/8/layout/cycle7"/>
    <dgm:cxn modelId="{5AE5CC7A-6B1A-4DB1-AF62-A2003CE78202}" type="presParOf" srcId="{81DD4EBE-0A0C-496B-8773-D6039BDBC898}" destId="{50522EA1-3CB2-473A-9FCC-8D8D36B872E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23537-ED3A-4B04-ACB2-20E8A296EBE7}">
      <dsp:nvSpPr>
        <dsp:cNvPr id="0" name=""/>
        <dsp:cNvSpPr/>
      </dsp:nvSpPr>
      <dsp:spPr>
        <a:xfrm>
          <a:off x="3194148" y="1864601"/>
          <a:ext cx="2611560" cy="1399926"/>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Roman historique</a:t>
          </a:r>
        </a:p>
      </dsp:txBody>
      <dsp:txXfrm>
        <a:off x="3235150" y="1905603"/>
        <a:ext cx="2529556" cy="1317922"/>
      </dsp:txXfrm>
    </dsp:sp>
    <dsp:sp modelId="{0A89C184-F9BD-4F64-8893-4DF6100E058C}">
      <dsp:nvSpPr>
        <dsp:cNvPr id="0" name=""/>
        <dsp:cNvSpPr/>
      </dsp:nvSpPr>
      <dsp:spPr>
        <a:xfrm rot="19602106">
          <a:off x="5846388" y="1875543"/>
          <a:ext cx="2201535" cy="852987"/>
        </a:xfrm>
        <a:prstGeom prst="leftRightArrow">
          <a:avLst>
            <a:gd name="adj1" fmla="val 60000"/>
            <a:gd name="adj2" fmla="val 50000"/>
          </a:avLst>
        </a:prstGeom>
        <a:solidFill>
          <a:schemeClr val="accent1">
            <a:tint val="60000"/>
            <a:hueOff val="0"/>
            <a:satOff val="0"/>
            <a:lumOff val="0"/>
            <a:alphaOff val="0"/>
          </a:schemeClr>
        </a:solidFill>
        <a:ln w="19050">
          <a:solidFill>
            <a:schemeClr val="tx1"/>
          </a:solidFill>
          <a:prstDash val="sys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a:off x="6102284" y="2046140"/>
        <a:ext cx="1689743" cy="511793"/>
      </dsp:txXfrm>
    </dsp:sp>
    <dsp:sp modelId="{4975B781-2683-4CB7-ADEF-7A8D503B6E05}">
      <dsp:nvSpPr>
        <dsp:cNvPr id="0" name=""/>
        <dsp:cNvSpPr/>
      </dsp:nvSpPr>
      <dsp:spPr>
        <a:xfrm>
          <a:off x="7164022" y="446245"/>
          <a:ext cx="2370595" cy="101459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cs-CZ" sz="3700" kern="1200"/>
            <a:t>Présent</a:t>
          </a:r>
          <a:endParaRPr lang="fr-FR" sz="3700" kern="1200"/>
        </a:p>
      </dsp:txBody>
      <dsp:txXfrm>
        <a:off x="7193738" y="475961"/>
        <a:ext cx="2311163" cy="955159"/>
      </dsp:txXfrm>
    </dsp:sp>
    <dsp:sp modelId="{1105F712-2907-4A5A-9B40-F5DF87358270}">
      <dsp:nvSpPr>
        <dsp:cNvPr id="0" name=""/>
        <dsp:cNvSpPr/>
      </dsp:nvSpPr>
      <dsp:spPr>
        <a:xfrm rot="1459255">
          <a:off x="941605" y="1776241"/>
          <a:ext cx="2223451" cy="729128"/>
        </a:xfrm>
        <a:prstGeom prst="leftRightArrow">
          <a:avLst>
            <a:gd name="adj1" fmla="val 60000"/>
            <a:gd name="adj2" fmla="val 50000"/>
          </a:avLst>
        </a:prstGeom>
        <a:solidFill>
          <a:schemeClr val="accent1">
            <a:tint val="60000"/>
            <a:hueOff val="0"/>
            <a:satOff val="0"/>
            <a:lumOff val="0"/>
            <a:alphaOff val="0"/>
          </a:schemeClr>
        </a:solidFill>
        <a:ln w="19050">
          <a:solidFill>
            <a:schemeClr val="tx1"/>
          </a:solidFill>
          <a:prstDash val="sys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5600000"/>
            </a:lightRig>
          </a:scene3d>
          <a:sp3d extrusionH="57150" prstMaterial="softEdge">
            <a:bevelT w="25400" h="38100"/>
          </a:sp3d>
        </a:bodyPr>
        <a:lstStyle/>
        <a:p>
          <a:pPr marL="0" lvl="0" indent="0" algn="ctr" defTabSz="622300">
            <a:lnSpc>
              <a:spcPct val="90000"/>
            </a:lnSpc>
            <a:spcBef>
              <a:spcPct val="0"/>
            </a:spcBef>
            <a:spcAft>
              <a:spcPct val="35000"/>
            </a:spcAft>
            <a:buNone/>
          </a:pPr>
          <a:endParaRPr lang="fr-FR" sz="1400" b="1" kern="1200" cap="none" spc="0">
            <a:ln w="6731">
              <a:solidFill>
                <a:schemeClr val="bg1"/>
              </a:solidFill>
              <a:prstDash val="solid"/>
            </a:ln>
            <a:solidFill>
              <a:sysClr val="windowText" lastClr="000000"/>
            </a:solidFill>
            <a:effectLst>
              <a:outerShdw dist="38100" dir="2700000" algn="bl" rotWithShape="0">
                <a:schemeClr val="accent5"/>
              </a:outerShdw>
            </a:effectLst>
            <a:latin typeface="Aharoni" panose="02010803020104030203" pitchFamily="2" charset="-79"/>
            <a:cs typeface="Aharoni" panose="02010803020104030203" pitchFamily="2" charset="-79"/>
          </a:endParaRPr>
        </a:p>
      </dsp:txBody>
      <dsp:txXfrm rot="10800000">
        <a:off x="1160343" y="1922067"/>
        <a:ext cx="1785975" cy="437476"/>
      </dsp:txXfrm>
    </dsp:sp>
    <dsp:sp modelId="{2202A2C3-64A5-4885-9AE8-4188FD2060A6}">
      <dsp:nvSpPr>
        <dsp:cNvPr id="0" name=""/>
        <dsp:cNvSpPr/>
      </dsp:nvSpPr>
      <dsp:spPr>
        <a:xfrm>
          <a:off x="0" y="458447"/>
          <a:ext cx="2158292" cy="103811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a:t>Passé</a:t>
          </a:r>
        </a:p>
      </dsp:txBody>
      <dsp:txXfrm>
        <a:off x="30405" y="488852"/>
        <a:ext cx="2097482" cy="977309"/>
      </dsp:txXfrm>
    </dsp:sp>
    <dsp:sp modelId="{81DD4EBE-0A0C-496B-8773-D6039BDBC898}">
      <dsp:nvSpPr>
        <dsp:cNvPr id="0" name=""/>
        <dsp:cNvSpPr/>
      </dsp:nvSpPr>
      <dsp:spPr>
        <a:xfrm rot="21590371">
          <a:off x="2175868" y="486198"/>
          <a:ext cx="4887468" cy="115938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fr-FR" sz="3000" kern="1200" dirty="0"/>
            <a:t>(écriture de l'Histoire)</a:t>
          </a:r>
        </a:p>
      </dsp:txBody>
      <dsp:txXfrm>
        <a:off x="2523682" y="718074"/>
        <a:ext cx="4191840" cy="69562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cs-CZ"/>
              <a:t>Kliknutím lze upravit styl.</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3/17/2021</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cs-CZ"/>
              <a:t>Kliknutím lze upravit styl.</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447191" y="2824269"/>
            <a:ext cx="4488794" cy="264445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56025" y="2821491"/>
            <a:ext cx="4488794" cy="263737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cs-CZ"/>
              <a:t>Kliknutím na ikonu přidáte obrázek.</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3/17/2021</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26" name="Picture 2" descr="https://upload.wikimedia.org/wikipedia/commons/5/53/Walter_Scott_Waverley_illustration_%28Pettie-Huth%29.jpg">
            <a:extLst>
              <a:ext uri="{FF2B5EF4-FFF2-40B4-BE49-F238E27FC236}">
                <a16:creationId xmlns:a16="http://schemas.microsoft.com/office/drawing/2014/main" id="{EF99B2B8-0E2A-4D87-BEAE-05AAFFD50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 r="9709"/>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dernier des mohicans cooper&quot;">
            <a:extLst>
              <a:ext uri="{FF2B5EF4-FFF2-40B4-BE49-F238E27FC236}">
                <a16:creationId xmlns:a16="http://schemas.microsoft.com/office/drawing/2014/main" id="{323536DA-EC66-423A-ADD7-F19BC8ECA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4"/>
          <a:stretch/>
        </p:blipFill>
        <p:spPr bwMode="auto">
          <a:xfrm>
            <a:off x="4064813" y="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ivanhoe walter scott&quot;">
            <a:extLst>
              <a:ext uri="{FF2B5EF4-FFF2-40B4-BE49-F238E27FC236}">
                <a16:creationId xmlns:a16="http://schemas.microsoft.com/office/drawing/2014/main" id="{29F79DCC-9843-428B-979C-3363A63C65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19" r="24036"/>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76FB1D3-4492-4FCA-B42F-074DA027C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7759" y="4411985"/>
            <a:ext cx="9616484"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F03CBB-F130-45A3-B1D4-C2B6869F69F2}"/>
              </a:ext>
            </a:extLst>
          </p:cNvPr>
          <p:cNvSpPr>
            <a:spLocks noGrp="1"/>
          </p:cNvSpPr>
          <p:nvPr>
            <p:ph type="ctrTitle"/>
          </p:nvPr>
        </p:nvSpPr>
        <p:spPr>
          <a:xfrm>
            <a:off x="1449354" y="4142704"/>
            <a:ext cx="9293292" cy="864651"/>
          </a:xfrm>
        </p:spPr>
        <p:txBody>
          <a:bodyPr>
            <a:normAutofit/>
          </a:bodyPr>
          <a:lstStyle/>
          <a:p>
            <a:r>
              <a:rPr lang="cs-CZ" sz="3100" dirty="0"/>
              <a:t>Ro</a:t>
            </a:r>
            <a:r>
              <a:rPr lang="fr-FR" sz="3100" dirty="0"/>
              <a:t>man historique et ses débuts en France</a:t>
            </a:r>
            <a:endParaRPr lang="cs-CZ" sz="3100" dirty="0"/>
          </a:p>
        </p:txBody>
      </p:sp>
      <p:sp>
        <p:nvSpPr>
          <p:cNvPr id="3" name="Podnadpis 2">
            <a:extLst>
              <a:ext uri="{FF2B5EF4-FFF2-40B4-BE49-F238E27FC236}">
                <a16:creationId xmlns:a16="http://schemas.microsoft.com/office/drawing/2014/main" id="{AD82CF8E-E943-41C1-8767-4D6363B03EB6}"/>
              </a:ext>
            </a:extLst>
          </p:cNvPr>
          <p:cNvSpPr>
            <a:spLocks noGrp="1"/>
          </p:cNvSpPr>
          <p:nvPr>
            <p:ph type="subTitle" idx="1"/>
          </p:nvPr>
        </p:nvSpPr>
        <p:spPr>
          <a:xfrm>
            <a:off x="1337650" y="5007355"/>
            <a:ext cx="9516699" cy="859749"/>
          </a:xfrm>
        </p:spPr>
        <p:txBody>
          <a:bodyPr>
            <a:noAutofit/>
          </a:bodyPr>
          <a:lstStyle/>
          <a:p>
            <a:r>
              <a:rPr lang="fr-FR" sz="2000" dirty="0"/>
              <a:t>« </a:t>
            </a:r>
            <a:r>
              <a:rPr lang="fr-FR" sz="2000" i="1" dirty="0"/>
              <a:t>on n’écrit plus de nos jours que les romans historiques »</a:t>
            </a:r>
            <a:r>
              <a:rPr lang="cs-CZ" sz="2000" i="1" dirty="0"/>
              <a:t> </a:t>
            </a:r>
            <a:r>
              <a:rPr lang="fr-FR" sz="2000" i="1" dirty="0"/>
              <a:t>(Le Globe, le 23 juillet 1825)</a:t>
            </a:r>
            <a:endParaRPr lang="cs-CZ" sz="2000" dirty="0">
              <a:solidFill>
                <a:srgbClr val="FFFFFE"/>
              </a:solidFill>
            </a:endParaRPr>
          </a:p>
        </p:txBody>
      </p:sp>
    </p:spTree>
    <p:extLst>
      <p:ext uri="{BB962C8B-B14F-4D97-AF65-F5344CB8AC3E}">
        <p14:creationId xmlns:p14="http://schemas.microsoft.com/office/powerpoint/2010/main" val="172746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DF6BAA-52A8-464E-B964-E3033068148E}"/>
              </a:ext>
            </a:extLst>
          </p:cNvPr>
          <p:cNvSpPr>
            <a:spLocks noGrp="1"/>
          </p:cNvSpPr>
          <p:nvPr>
            <p:ph type="title"/>
          </p:nvPr>
        </p:nvSpPr>
        <p:spPr/>
        <p:txBody>
          <a:bodyPr/>
          <a:lstStyle/>
          <a:p>
            <a:r>
              <a:rPr lang="fr-FR" dirty="0"/>
              <a:t>Walter Scott: éloges et critiques</a:t>
            </a:r>
            <a:endParaRPr lang="cs-CZ" dirty="0"/>
          </a:p>
        </p:txBody>
      </p:sp>
      <p:sp>
        <p:nvSpPr>
          <p:cNvPr id="3" name="Zástupný symbol pro obsah 2">
            <a:extLst>
              <a:ext uri="{FF2B5EF4-FFF2-40B4-BE49-F238E27FC236}">
                <a16:creationId xmlns:a16="http://schemas.microsoft.com/office/drawing/2014/main" id="{CB10990D-D3BC-480A-8F92-A60249901084}"/>
              </a:ext>
            </a:extLst>
          </p:cNvPr>
          <p:cNvSpPr>
            <a:spLocks noGrp="1"/>
          </p:cNvSpPr>
          <p:nvPr>
            <p:ph idx="1"/>
          </p:nvPr>
        </p:nvSpPr>
        <p:spPr>
          <a:xfrm>
            <a:off x="1451579" y="1853754"/>
            <a:ext cx="9291215" cy="4037749"/>
          </a:xfrm>
        </p:spPr>
        <p:txBody>
          <a:bodyPr>
            <a:normAutofit/>
          </a:bodyPr>
          <a:lstStyle/>
          <a:p>
            <a:pPr algn="just"/>
            <a:r>
              <a:rPr lang="fr-FR" dirty="0"/>
              <a:t>« </a:t>
            </a:r>
            <a:r>
              <a:rPr lang="fr-FR" i="1" dirty="0"/>
              <a:t>Jamais il ne présente le tableau d’une révolution politique ou religieuse sans le rattacher à ce qui la rendait inévitable, à ce qui doit, après elle, en produire d’analogues, au mode d’existence des peuples, à sa division en races distinctes, en classes diverses et en factions ennemies » </a:t>
            </a:r>
            <a:r>
              <a:rPr lang="fr-FR" dirty="0"/>
              <a:t>(Augustin Thierry)</a:t>
            </a:r>
          </a:p>
          <a:p>
            <a:pPr algn="just"/>
            <a:r>
              <a:rPr lang="fr-FR" dirty="0"/>
              <a:t>« </a:t>
            </a:r>
            <a:r>
              <a:rPr lang="fr-FR" i="1" dirty="0"/>
              <a:t>Sir Walter Scott est le premier qui ait donné vogue à ce genre en faisant des chefs-d’œuvre. Le roman était avant lui un genre bâtard (…) Le voilà de nos jours élevé aux rang de haute et franche littérature.</a:t>
            </a:r>
            <a:r>
              <a:rPr lang="fr-FR" dirty="0"/>
              <a:t> » (Désiré Nisard)</a:t>
            </a:r>
            <a:endParaRPr lang="cs-CZ" dirty="0"/>
          </a:p>
          <a:p>
            <a:pPr algn="just"/>
            <a:r>
              <a:rPr lang="fr-FR" i="1" dirty="0"/>
              <a:t>« Il me semble avoir créé un genre faux ; il a perverti le roman et l'histoire ; le romancier s'est mis à faire des romans historiques, et l'historien des histoires romanesques.</a:t>
            </a:r>
            <a:r>
              <a:rPr lang="fr-FR" dirty="0"/>
              <a:t> » (René de </a:t>
            </a:r>
            <a:r>
              <a:rPr lang="fr-FR" dirty="0" err="1"/>
              <a:t>Chateubriand</a:t>
            </a:r>
            <a:r>
              <a:rPr lang="fr-FR" dirty="0"/>
              <a:t>)</a:t>
            </a:r>
            <a:endParaRPr lang="cs-CZ" dirty="0"/>
          </a:p>
          <a:p>
            <a:endParaRPr lang="cs-CZ" dirty="0"/>
          </a:p>
        </p:txBody>
      </p:sp>
    </p:spTree>
    <p:extLst>
      <p:ext uri="{BB962C8B-B14F-4D97-AF65-F5344CB8AC3E}">
        <p14:creationId xmlns:p14="http://schemas.microsoft.com/office/powerpoint/2010/main" val="344039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1AD59-E1AF-4E21-B8CE-A8857925C7AA}"/>
              </a:ext>
            </a:extLst>
          </p:cNvPr>
          <p:cNvSpPr>
            <a:spLocks noGrp="1"/>
          </p:cNvSpPr>
          <p:nvPr>
            <p:ph type="title"/>
          </p:nvPr>
        </p:nvSpPr>
        <p:spPr>
          <a:xfrm>
            <a:off x="965805" y="280965"/>
            <a:ext cx="4176815" cy="1049235"/>
          </a:xfrm>
        </p:spPr>
        <p:txBody>
          <a:bodyPr>
            <a:normAutofit/>
          </a:bodyPr>
          <a:lstStyle/>
          <a:p>
            <a:r>
              <a:rPr lang="fr-FR" sz="2200" dirty="0"/>
              <a:t>Influence de l’outre-mer: </a:t>
            </a:r>
            <a:r>
              <a:rPr lang="fr-FR" sz="2200" dirty="0" err="1"/>
              <a:t>Fenimore</a:t>
            </a:r>
            <a:r>
              <a:rPr lang="fr-FR" sz="2200" dirty="0"/>
              <a:t> James Cooper (1789-1851)</a:t>
            </a:r>
            <a:endParaRPr lang="cs-CZ" sz="2200" dirty="0"/>
          </a:p>
        </p:txBody>
      </p:sp>
      <p:sp>
        <p:nvSpPr>
          <p:cNvPr id="3" name="Zástupný symbol pro obsah 2">
            <a:extLst>
              <a:ext uri="{FF2B5EF4-FFF2-40B4-BE49-F238E27FC236}">
                <a16:creationId xmlns:a16="http://schemas.microsoft.com/office/drawing/2014/main" id="{80E32201-63C7-412E-801A-1914BF5BA329}"/>
              </a:ext>
            </a:extLst>
          </p:cNvPr>
          <p:cNvSpPr>
            <a:spLocks noGrp="1"/>
          </p:cNvSpPr>
          <p:nvPr>
            <p:ph idx="1"/>
          </p:nvPr>
        </p:nvSpPr>
        <p:spPr>
          <a:xfrm>
            <a:off x="161925" y="1434975"/>
            <a:ext cx="6334125" cy="4136145"/>
          </a:xfrm>
        </p:spPr>
        <p:txBody>
          <a:bodyPr>
            <a:normAutofit/>
          </a:bodyPr>
          <a:lstStyle/>
          <a:p>
            <a:pPr>
              <a:lnSpc>
                <a:spcPct val="110000"/>
              </a:lnSpc>
            </a:pPr>
            <a:r>
              <a:rPr lang="fr-FR" dirty="0"/>
              <a:t>Série des Histoires de Bas-de-Cuir (</a:t>
            </a:r>
            <a:r>
              <a:rPr lang="fr-FR" dirty="0" err="1"/>
              <a:t>Leatherstocking</a:t>
            </a:r>
            <a:r>
              <a:rPr lang="fr-FR" dirty="0"/>
              <a:t>), dans l'ordre chronologique du récit :</a:t>
            </a:r>
          </a:p>
          <a:p>
            <a:pPr lvl="1">
              <a:lnSpc>
                <a:spcPct val="110000"/>
              </a:lnSpc>
            </a:pPr>
            <a:r>
              <a:rPr lang="fr-FR" sz="2000" i="1" dirty="0"/>
              <a:t>Le Tueur de daims </a:t>
            </a:r>
            <a:r>
              <a:rPr lang="fr-FR" sz="2000" dirty="0"/>
              <a:t>(aussi traduit sous le titre </a:t>
            </a:r>
            <a:r>
              <a:rPr lang="fr-FR" sz="2000" i="1" dirty="0"/>
              <a:t>L'Œil de Faucon</a:t>
            </a:r>
            <a:r>
              <a:rPr lang="fr-FR" sz="2000" dirty="0"/>
              <a:t>) (1841)</a:t>
            </a:r>
          </a:p>
          <a:p>
            <a:pPr lvl="1">
              <a:lnSpc>
                <a:spcPct val="110000"/>
              </a:lnSpc>
            </a:pPr>
            <a:r>
              <a:rPr lang="fr-FR" sz="2000" i="1" dirty="0"/>
              <a:t>Le Dernier des Mohicans </a:t>
            </a:r>
            <a:r>
              <a:rPr lang="fr-FR" sz="2000" dirty="0"/>
              <a:t>(1826)</a:t>
            </a:r>
          </a:p>
          <a:p>
            <a:pPr lvl="1">
              <a:lnSpc>
                <a:spcPct val="110000"/>
              </a:lnSpc>
            </a:pPr>
            <a:r>
              <a:rPr lang="fr-FR" sz="2000" i="1" dirty="0"/>
              <a:t>Le Lac Ontario ou le guide </a:t>
            </a:r>
            <a:r>
              <a:rPr lang="fr-FR" sz="2000" dirty="0"/>
              <a:t>(1840)</a:t>
            </a:r>
          </a:p>
          <a:p>
            <a:pPr lvl="1">
              <a:lnSpc>
                <a:spcPct val="110000"/>
              </a:lnSpc>
            </a:pPr>
            <a:r>
              <a:rPr lang="fr-FR" sz="2000" i="1" dirty="0"/>
              <a:t>Les Pionniers </a:t>
            </a:r>
            <a:r>
              <a:rPr lang="fr-FR" sz="2000" dirty="0"/>
              <a:t>(1823)</a:t>
            </a:r>
          </a:p>
          <a:p>
            <a:pPr lvl="1">
              <a:lnSpc>
                <a:spcPct val="110000"/>
              </a:lnSpc>
            </a:pPr>
            <a:r>
              <a:rPr lang="fr-FR" sz="2000" i="1" dirty="0"/>
              <a:t>La Prairie </a:t>
            </a:r>
            <a:r>
              <a:rPr lang="fr-FR" sz="2000" dirty="0"/>
              <a:t>(1827)</a:t>
            </a:r>
            <a:endParaRPr lang="cs-CZ" sz="2000" dirty="0"/>
          </a:p>
        </p:txBody>
      </p:sp>
      <p:pic>
        <p:nvPicPr>
          <p:cNvPr id="1026" name="Picture 2" descr="Image associÃ©e">
            <a:extLst>
              <a:ext uri="{FF2B5EF4-FFF2-40B4-BE49-F238E27FC236}">
                <a16:creationId xmlns:a16="http://schemas.microsoft.com/office/drawing/2014/main" id="{3DE07C34-C5DD-4EF7-9353-476EF5DD7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112" y="805583"/>
            <a:ext cx="3915040"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0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ADA9C-E3D0-47AB-91CF-4EDAF472E57C}"/>
              </a:ext>
            </a:extLst>
          </p:cNvPr>
          <p:cNvSpPr>
            <a:spLocks noGrp="1"/>
          </p:cNvSpPr>
          <p:nvPr>
            <p:ph type="title"/>
          </p:nvPr>
        </p:nvSpPr>
        <p:spPr/>
        <p:txBody>
          <a:bodyPr/>
          <a:lstStyle/>
          <a:p>
            <a:r>
              <a:rPr lang="cs-CZ" dirty="0" err="1"/>
              <a:t>conclusion</a:t>
            </a:r>
            <a:r>
              <a:rPr lang="cs-CZ" dirty="0"/>
              <a:t>: ro</a:t>
            </a:r>
            <a:r>
              <a:rPr lang="fr-FR" dirty="0"/>
              <a:t>man historique entre le fait et la fiction</a:t>
            </a:r>
            <a:endParaRPr lang="cs-CZ" dirty="0"/>
          </a:p>
        </p:txBody>
      </p:sp>
      <p:graphicFrame>
        <p:nvGraphicFramePr>
          <p:cNvPr id="4" name="Diagramme 1">
            <a:extLst>
              <a:ext uri="{FF2B5EF4-FFF2-40B4-BE49-F238E27FC236}">
                <a16:creationId xmlns:a16="http://schemas.microsoft.com/office/drawing/2014/main" id="{2386B149-33CD-4190-BB4B-8E3FDE75991A}"/>
              </a:ext>
            </a:extLst>
          </p:cNvPr>
          <p:cNvGraphicFramePr/>
          <p:nvPr>
            <p:extLst>
              <p:ext uri="{D42A27DB-BD31-4B8C-83A1-F6EECF244321}">
                <p14:modId xmlns:p14="http://schemas.microsoft.com/office/powerpoint/2010/main" val="3262749649"/>
              </p:ext>
            </p:extLst>
          </p:nvPr>
        </p:nvGraphicFramePr>
        <p:xfrm>
          <a:off x="1349405" y="2068498"/>
          <a:ext cx="9534618" cy="339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89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2" name="Picture 4" descr="RÃ©sultat de recherche d'images pour &quot;victor hugo notre dame&quot;">
            <a:extLst>
              <a:ext uri="{FF2B5EF4-FFF2-40B4-BE49-F238E27FC236}">
                <a16:creationId xmlns:a16="http://schemas.microsoft.com/office/drawing/2014/main" id="{AF4F4C6F-B172-475D-BD9D-DE38C0DFD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 r="3042"/>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balzac chouans&quot;">
            <a:extLst>
              <a:ext uri="{FF2B5EF4-FFF2-40B4-BE49-F238E27FC236}">
                <a16:creationId xmlns:a16="http://schemas.microsoft.com/office/drawing/2014/main" id="{7109EF68-877A-4250-A9D1-6C8CA8253B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113"/>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Ã©sultat de recherche d'images pour &quot;de vigny cinq-mars&quot;">
            <a:extLst>
              <a:ext uri="{FF2B5EF4-FFF2-40B4-BE49-F238E27FC236}">
                <a16:creationId xmlns:a16="http://schemas.microsoft.com/office/drawing/2014/main" id="{87D48944-95D4-43D0-B1C3-7F9E5659F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5" r="7617"/>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A3F9D91-337A-4C52-A561-BFE4C2603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20"/>
            <a:ext cx="12194875" cy="359394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03BDE67-8C6E-4017-A794-30757FB65344}"/>
              </a:ext>
            </a:extLst>
          </p:cNvPr>
          <p:cNvSpPr>
            <a:spLocks noGrp="1"/>
          </p:cNvSpPr>
          <p:nvPr>
            <p:ph idx="1"/>
          </p:nvPr>
        </p:nvSpPr>
        <p:spPr>
          <a:xfrm>
            <a:off x="1304017" y="3825646"/>
            <a:ext cx="9599920" cy="2211354"/>
          </a:xfrm>
        </p:spPr>
        <p:txBody>
          <a:bodyPr>
            <a:normAutofit/>
          </a:bodyPr>
          <a:lstStyle/>
          <a:p>
            <a:pPr marL="0" indent="0">
              <a:buNone/>
            </a:pPr>
            <a:r>
              <a:rPr lang="fr-FR">
                <a:solidFill>
                  <a:srgbClr val="FFFFFE"/>
                </a:solidFill>
              </a:rPr>
              <a:t>« </a:t>
            </a:r>
            <a:r>
              <a:rPr lang="fr-FR" i="1">
                <a:solidFill>
                  <a:srgbClr val="FFFFFE"/>
                </a:solidFill>
              </a:rPr>
              <a:t>Le roman est une de deux grandes faces de la littérature du XIXe siècle, l’Histoire est l’autre, et telle a été la force de cette double préoccupation des esprits que l’Histoire et le roman se sont intimement mêlés l’un et l’autre et ont produit un genre nouveau » </a:t>
            </a:r>
            <a:r>
              <a:rPr lang="fr-FR">
                <a:solidFill>
                  <a:srgbClr val="FFFFFE"/>
                </a:solidFill>
              </a:rPr>
              <a:t>(</a:t>
            </a:r>
            <a:r>
              <a:rPr lang="fr-FR" i="1">
                <a:solidFill>
                  <a:srgbClr val="FFFFFE"/>
                </a:solidFill>
              </a:rPr>
              <a:t>Dictionnaire universelle du XIXe siècle </a:t>
            </a:r>
            <a:r>
              <a:rPr lang="fr-FR">
                <a:solidFill>
                  <a:srgbClr val="FFFFFE"/>
                </a:solidFill>
              </a:rPr>
              <a:t>de Pierre Larousse)</a:t>
            </a:r>
            <a:endParaRPr lang="cs-CZ">
              <a:solidFill>
                <a:srgbClr val="FFFFFE"/>
              </a:solidFill>
            </a:endParaRPr>
          </a:p>
        </p:txBody>
      </p:sp>
    </p:spTree>
    <p:extLst>
      <p:ext uri="{BB962C8B-B14F-4D97-AF65-F5344CB8AC3E}">
        <p14:creationId xmlns:p14="http://schemas.microsoft.com/office/powerpoint/2010/main" val="18192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44989-F671-481D-93F6-41D126C88219}"/>
              </a:ext>
            </a:extLst>
          </p:cNvPr>
          <p:cNvSpPr>
            <a:spLocks noGrp="1"/>
          </p:cNvSpPr>
          <p:nvPr>
            <p:ph type="title"/>
          </p:nvPr>
        </p:nvSpPr>
        <p:spPr>
          <a:xfrm>
            <a:off x="430647" y="812726"/>
            <a:ext cx="9291215" cy="1049235"/>
          </a:xfrm>
        </p:spPr>
        <p:txBody>
          <a:bodyPr/>
          <a:lstStyle/>
          <a:p>
            <a:r>
              <a:rPr lang="cs-CZ" dirty="0" err="1"/>
              <a:t>Le</a:t>
            </a:r>
            <a:r>
              <a:rPr lang="cs-CZ" dirty="0"/>
              <a:t> </a:t>
            </a:r>
            <a:r>
              <a:rPr lang="cs-CZ" dirty="0" err="1"/>
              <a:t>roman</a:t>
            </a:r>
            <a:r>
              <a:rPr lang="cs-CZ" dirty="0"/>
              <a:t> et </a:t>
            </a:r>
            <a:r>
              <a:rPr lang="fr-FR" dirty="0"/>
              <a:t>l’Histoire</a:t>
            </a:r>
            <a:endParaRPr lang="cs-CZ" dirty="0"/>
          </a:p>
        </p:txBody>
      </p:sp>
      <p:sp>
        <p:nvSpPr>
          <p:cNvPr id="3" name="Zástupný obsah 2">
            <a:extLst>
              <a:ext uri="{FF2B5EF4-FFF2-40B4-BE49-F238E27FC236}">
                <a16:creationId xmlns:a16="http://schemas.microsoft.com/office/drawing/2014/main" id="{FA916ACD-C5E2-4DED-91BC-72FA2E20D701}"/>
              </a:ext>
            </a:extLst>
          </p:cNvPr>
          <p:cNvSpPr>
            <a:spLocks noGrp="1"/>
          </p:cNvSpPr>
          <p:nvPr>
            <p:ph idx="1"/>
          </p:nvPr>
        </p:nvSpPr>
        <p:spPr>
          <a:xfrm>
            <a:off x="492791" y="2024609"/>
            <a:ext cx="7514867" cy="1049235"/>
          </a:xfrm>
        </p:spPr>
        <p:txBody>
          <a:bodyPr>
            <a:normAutofit/>
          </a:bodyPr>
          <a:lstStyle/>
          <a:p>
            <a:r>
              <a:rPr lang="fr-FR" dirty="0"/>
              <a:t>Connaissez-vous des romans « historiques » publiés avant la Révolution?</a:t>
            </a:r>
            <a:endParaRPr lang="cs-CZ" dirty="0"/>
          </a:p>
        </p:txBody>
      </p:sp>
      <p:sp>
        <p:nvSpPr>
          <p:cNvPr id="5" name="Obdélník 4">
            <a:extLst>
              <a:ext uri="{FF2B5EF4-FFF2-40B4-BE49-F238E27FC236}">
                <a16:creationId xmlns:a16="http://schemas.microsoft.com/office/drawing/2014/main" id="{43A28CAC-A827-4B1A-AFE3-D8699F4ECD0C}"/>
              </a:ext>
            </a:extLst>
          </p:cNvPr>
          <p:cNvSpPr/>
          <p:nvPr/>
        </p:nvSpPr>
        <p:spPr>
          <a:xfrm>
            <a:off x="585926" y="2919404"/>
            <a:ext cx="7767961" cy="1200329"/>
          </a:xfrm>
          <a:prstGeom prst="rect">
            <a:avLst/>
          </a:prstGeom>
        </p:spPr>
        <p:txBody>
          <a:bodyPr wrap="square">
            <a:spAutoFit/>
          </a:bodyPr>
          <a:lstStyle/>
          <a:p>
            <a:r>
              <a:rPr lang="fr-FR" i="1" dirty="0"/>
              <a:t>Roman d’Alexandre </a:t>
            </a:r>
            <a:r>
              <a:rPr lang="fr-FR" dirty="0"/>
              <a:t>(Moyen Âge)</a:t>
            </a:r>
          </a:p>
          <a:p>
            <a:r>
              <a:rPr lang="fr-FR" dirty="0"/>
              <a:t>Madeleine de Scudéry: </a:t>
            </a:r>
            <a:r>
              <a:rPr lang="fr-FR" i="1" dirty="0" err="1"/>
              <a:t>Artamène</a:t>
            </a:r>
            <a:r>
              <a:rPr lang="fr-FR" i="1" dirty="0"/>
              <a:t> ou le Grand Cyrus </a:t>
            </a:r>
            <a:r>
              <a:rPr lang="fr-FR" dirty="0"/>
              <a:t>(17</a:t>
            </a:r>
            <a:r>
              <a:rPr lang="fr-FR" baseline="30000" dirty="0"/>
              <a:t>e</a:t>
            </a:r>
            <a:r>
              <a:rPr lang="fr-FR" dirty="0"/>
              <a:t> siècle)</a:t>
            </a:r>
          </a:p>
          <a:p>
            <a:r>
              <a:rPr lang="fr-FR" dirty="0"/>
              <a:t>Madame de La Fayette: </a:t>
            </a:r>
            <a:r>
              <a:rPr lang="fr-FR" i="1" dirty="0"/>
              <a:t>La Princesse de Clèves </a:t>
            </a:r>
            <a:r>
              <a:rPr lang="fr-FR" dirty="0"/>
              <a:t>(17</a:t>
            </a:r>
            <a:r>
              <a:rPr lang="fr-FR" baseline="30000" dirty="0"/>
              <a:t>e</a:t>
            </a:r>
            <a:r>
              <a:rPr lang="fr-FR" dirty="0"/>
              <a:t> siècle)</a:t>
            </a:r>
          </a:p>
          <a:p>
            <a:endParaRPr lang="cs-CZ" dirty="0"/>
          </a:p>
        </p:txBody>
      </p:sp>
      <p:pic>
        <p:nvPicPr>
          <p:cNvPr id="1026" name="Picture 2">
            <a:extLst>
              <a:ext uri="{FF2B5EF4-FFF2-40B4-BE49-F238E27FC236}">
                <a16:creationId xmlns:a16="http://schemas.microsoft.com/office/drawing/2014/main" id="{2F5CC246-916F-43AB-AFC4-21C0263CC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653" y="804519"/>
            <a:ext cx="3514556" cy="500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E9593F-58AE-4B6E-9EDB-6B2C51E26CB5}"/>
              </a:ext>
            </a:extLst>
          </p:cNvPr>
          <p:cNvSpPr>
            <a:spLocks noGrp="1"/>
          </p:cNvSpPr>
          <p:nvPr>
            <p:ph type="title"/>
          </p:nvPr>
        </p:nvSpPr>
        <p:spPr>
          <a:xfrm>
            <a:off x="1145219" y="440534"/>
            <a:ext cx="9597575" cy="1049235"/>
          </a:xfrm>
        </p:spPr>
        <p:txBody>
          <a:bodyPr>
            <a:normAutofit fontScale="90000"/>
          </a:bodyPr>
          <a:lstStyle/>
          <a:p>
            <a:r>
              <a:rPr lang="cs-CZ" dirty="0"/>
              <a:t>Texte </a:t>
            </a:r>
            <a:r>
              <a:rPr lang="fr-FR" dirty="0"/>
              <a:t>d’introduction: Victor Hugo sur « Quentin </a:t>
            </a:r>
            <a:r>
              <a:rPr lang="fr-FR" dirty="0" err="1"/>
              <a:t>Durward</a:t>
            </a:r>
            <a:r>
              <a:rPr lang="fr-FR" dirty="0"/>
              <a:t> » (publié en 1823 dans la Muse française)</a:t>
            </a:r>
            <a:endParaRPr lang="cs-CZ" dirty="0"/>
          </a:p>
        </p:txBody>
      </p:sp>
      <p:sp>
        <p:nvSpPr>
          <p:cNvPr id="3" name="Zástupný symbol pro obsah 2">
            <a:extLst>
              <a:ext uri="{FF2B5EF4-FFF2-40B4-BE49-F238E27FC236}">
                <a16:creationId xmlns:a16="http://schemas.microsoft.com/office/drawing/2014/main" id="{61C416A7-1A8F-4FA2-AD5B-E86EBAAD69A0}"/>
              </a:ext>
            </a:extLst>
          </p:cNvPr>
          <p:cNvSpPr>
            <a:spLocks noGrp="1"/>
          </p:cNvSpPr>
          <p:nvPr>
            <p:ph idx="1"/>
          </p:nvPr>
        </p:nvSpPr>
        <p:spPr/>
        <p:txBody>
          <a:bodyPr/>
          <a:lstStyle/>
          <a:p>
            <a:r>
              <a:rPr lang="fr-FR" dirty="0"/>
              <a:t>Comment Hugo perçoit-il l’œuvre de Walter Scott?</a:t>
            </a:r>
          </a:p>
          <a:p>
            <a:r>
              <a:rPr lang="fr-FR" dirty="0"/>
              <a:t>Quel est, pour Hugo,</a:t>
            </a:r>
            <a:r>
              <a:rPr lang="cs-CZ" dirty="0"/>
              <a:t> </a:t>
            </a:r>
            <a:r>
              <a:rPr lang="fr-FR" dirty="0"/>
              <a:t>le rôle du romancier moderne? Et quelles sont les fonctions du roman historique?</a:t>
            </a:r>
          </a:p>
          <a:p>
            <a:r>
              <a:rPr lang="fr-FR" dirty="0"/>
              <a:t>Quels sont les traits caractéristiques du roman </a:t>
            </a:r>
            <a:r>
              <a:rPr lang="cs-CZ" dirty="0" err="1"/>
              <a:t>historique</a:t>
            </a:r>
            <a:r>
              <a:rPr lang="cs-CZ" dirty="0"/>
              <a:t> de Walter </a:t>
            </a:r>
            <a:r>
              <a:rPr lang="cs-CZ" dirty="0" err="1"/>
              <a:t>Scott</a:t>
            </a:r>
            <a:r>
              <a:rPr lang="fr-FR" dirty="0"/>
              <a:t>, présenté</a:t>
            </a:r>
            <a:r>
              <a:rPr lang="cs-CZ" dirty="0"/>
              <a:t>s</a:t>
            </a:r>
            <a:r>
              <a:rPr lang="fr-FR" dirty="0"/>
              <a:t> par Hugo?</a:t>
            </a:r>
            <a:endParaRPr lang="cs-CZ" dirty="0"/>
          </a:p>
          <a:p>
            <a:r>
              <a:rPr lang="cs-CZ" dirty="0" err="1"/>
              <a:t>Est</a:t>
            </a:r>
            <a:r>
              <a:rPr lang="fr-FR" dirty="0"/>
              <a:t>-ce que le roman peut représenter l’Histoire dans vérité?</a:t>
            </a:r>
          </a:p>
        </p:txBody>
      </p:sp>
    </p:spTree>
    <p:extLst>
      <p:ext uri="{BB962C8B-B14F-4D97-AF65-F5344CB8AC3E}">
        <p14:creationId xmlns:p14="http://schemas.microsoft.com/office/powerpoint/2010/main" val="152881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09E30-8CE5-4ED1-AA84-F0CE01486717}"/>
              </a:ext>
            </a:extLst>
          </p:cNvPr>
          <p:cNvSpPr>
            <a:spLocks noGrp="1"/>
          </p:cNvSpPr>
          <p:nvPr>
            <p:ph type="title"/>
          </p:nvPr>
        </p:nvSpPr>
        <p:spPr>
          <a:xfrm>
            <a:off x="1451579" y="804519"/>
            <a:ext cx="9291215" cy="1049235"/>
          </a:xfrm>
        </p:spPr>
        <p:txBody>
          <a:bodyPr>
            <a:normAutofit/>
          </a:bodyPr>
          <a:lstStyle/>
          <a:p>
            <a:r>
              <a:rPr lang="cs-CZ" dirty="0" err="1"/>
              <a:t>Qu</a:t>
            </a:r>
            <a:r>
              <a:rPr lang="fr-FR" dirty="0"/>
              <a:t>’est-ce qu’un roman historique?</a:t>
            </a:r>
            <a:endParaRPr lang="cs-CZ" dirty="0"/>
          </a:p>
        </p:txBody>
      </p:sp>
      <p:sp>
        <p:nvSpPr>
          <p:cNvPr id="3" name="Zástupný symbol pro obsah 2">
            <a:extLst>
              <a:ext uri="{FF2B5EF4-FFF2-40B4-BE49-F238E27FC236}">
                <a16:creationId xmlns:a16="http://schemas.microsoft.com/office/drawing/2014/main" id="{9178BFD4-0359-4558-8F62-8E861AFFCA93}"/>
              </a:ext>
            </a:extLst>
          </p:cNvPr>
          <p:cNvSpPr>
            <a:spLocks noGrp="1"/>
          </p:cNvSpPr>
          <p:nvPr>
            <p:ph idx="1"/>
          </p:nvPr>
        </p:nvSpPr>
        <p:spPr>
          <a:xfrm>
            <a:off x="288155" y="1953590"/>
            <a:ext cx="8021344" cy="3889766"/>
          </a:xfrm>
        </p:spPr>
        <p:txBody>
          <a:bodyPr>
            <a:normAutofit/>
          </a:bodyPr>
          <a:lstStyle/>
          <a:p>
            <a:pPr algn="just">
              <a:lnSpc>
                <a:spcPct val="110000"/>
              </a:lnSpc>
            </a:pPr>
            <a:r>
              <a:rPr lang="fr-FR" sz="2200" dirty="0"/>
              <a:t>« </a:t>
            </a:r>
            <a:r>
              <a:rPr lang="fr-FR" sz="2200" i="1" dirty="0"/>
              <a:t>Le genre qui consiste à combiner deux récits formellement identiques, mais dont les référents sont de nature différente.</a:t>
            </a:r>
            <a:r>
              <a:rPr lang="fr-FR" sz="2200" dirty="0"/>
              <a:t> » (Guy Rosa)</a:t>
            </a:r>
          </a:p>
          <a:p>
            <a:pPr algn="just">
              <a:lnSpc>
                <a:spcPct val="110000"/>
              </a:lnSpc>
            </a:pPr>
            <a:r>
              <a:rPr lang="fr-FR" sz="2200" dirty="0"/>
              <a:t>Il y a « </a:t>
            </a:r>
            <a:r>
              <a:rPr lang="fr-FR" sz="2200" i="1" dirty="0"/>
              <a:t>information réciproque, et inégale, de l’Histoire et du Roman dans le roman historique. L’Histoire fournit des « informations », le roman soulève des questions inédites sur l’objet d’étude. </a:t>
            </a:r>
            <a:r>
              <a:rPr lang="fr-FR" sz="2200" dirty="0"/>
              <a:t>» (Claudie Bernard)</a:t>
            </a:r>
          </a:p>
          <a:p>
            <a:pPr algn="just">
              <a:lnSpc>
                <a:spcPct val="110000"/>
              </a:lnSpc>
            </a:pPr>
            <a:r>
              <a:rPr lang="fr-FR" sz="2200" dirty="0"/>
              <a:t>Le roman historique est </a:t>
            </a:r>
            <a:r>
              <a:rPr lang="fr-FR" sz="2200" i="1" dirty="0"/>
              <a:t>« à tout le moment le témoin et le créateur de l’intelligibilité de l’histoire</a:t>
            </a:r>
            <a:r>
              <a:rPr lang="fr-FR" sz="2200" dirty="0"/>
              <a:t> » (Jean </a:t>
            </a:r>
            <a:r>
              <a:rPr lang="fr-FR" sz="2200" dirty="0" err="1"/>
              <a:t>Molino</a:t>
            </a:r>
            <a:r>
              <a:rPr lang="fr-FR" sz="2200" dirty="0"/>
              <a:t>)</a:t>
            </a:r>
            <a:endParaRPr lang="cs-CZ" sz="2200" dirty="0"/>
          </a:p>
          <a:p>
            <a:pPr>
              <a:lnSpc>
                <a:spcPct val="110000"/>
              </a:lnSpc>
            </a:pPr>
            <a:endParaRPr lang="cs-CZ" sz="1600" dirty="0"/>
          </a:p>
        </p:txBody>
      </p:sp>
      <p:pic>
        <p:nvPicPr>
          <p:cNvPr id="3074" name="Picture 2" descr="Image associÃ©e">
            <a:extLst>
              <a:ext uri="{FF2B5EF4-FFF2-40B4-BE49-F238E27FC236}">
                <a16:creationId xmlns:a16="http://schemas.microsoft.com/office/drawing/2014/main" id="{5F98E4D7-DFC7-449C-BB8B-DD5BC3A41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531" y="1642621"/>
            <a:ext cx="2645314" cy="390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2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5A400-BE08-4929-AFA4-B9B20F56BB96}"/>
              </a:ext>
            </a:extLst>
          </p:cNvPr>
          <p:cNvSpPr>
            <a:spLocks noGrp="1"/>
          </p:cNvSpPr>
          <p:nvPr>
            <p:ph type="title"/>
          </p:nvPr>
        </p:nvSpPr>
        <p:spPr>
          <a:xfrm>
            <a:off x="1522601" y="147571"/>
            <a:ext cx="9291215" cy="1049235"/>
          </a:xfrm>
        </p:spPr>
        <p:txBody>
          <a:bodyPr/>
          <a:lstStyle/>
          <a:p>
            <a:r>
              <a:rPr lang="fr-FR" dirty="0"/>
              <a:t>L’importance de la « couleur locale »</a:t>
            </a:r>
            <a:endParaRPr lang="cs-CZ" dirty="0"/>
          </a:p>
        </p:txBody>
      </p:sp>
      <p:sp>
        <p:nvSpPr>
          <p:cNvPr id="3" name="Zástupný symbol pro obsah 2">
            <a:extLst>
              <a:ext uri="{FF2B5EF4-FFF2-40B4-BE49-F238E27FC236}">
                <a16:creationId xmlns:a16="http://schemas.microsoft.com/office/drawing/2014/main" id="{29C59E0F-99E5-4727-9AB6-8242980A0C2F}"/>
              </a:ext>
            </a:extLst>
          </p:cNvPr>
          <p:cNvSpPr>
            <a:spLocks noGrp="1"/>
          </p:cNvSpPr>
          <p:nvPr>
            <p:ph idx="1"/>
          </p:nvPr>
        </p:nvSpPr>
        <p:spPr>
          <a:xfrm>
            <a:off x="319858" y="1196806"/>
            <a:ext cx="11696700" cy="5273336"/>
          </a:xfrm>
        </p:spPr>
        <p:txBody>
          <a:bodyPr>
            <a:normAutofit/>
          </a:bodyPr>
          <a:lstStyle/>
          <a:p>
            <a:pPr algn="just"/>
            <a:r>
              <a:rPr lang="fr-FR" dirty="0"/>
              <a:t>« </a:t>
            </a:r>
            <a:r>
              <a:rPr lang="fr-FR" i="1" dirty="0"/>
              <a:t>Ce qui caractérise essentiellement l’état de la société que les compositions dramatiques ont pour but de peindre.</a:t>
            </a:r>
            <a:r>
              <a:rPr lang="fr-FR" dirty="0"/>
              <a:t> » (Benjamin Constant)</a:t>
            </a:r>
          </a:p>
          <a:p>
            <a:pPr algn="just"/>
            <a:r>
              <a:rPr lang="fr-FR" dirty="0"/>
              <a:t>« </a:t>
            </a:r>
            <a:r>
              <a:rPr lang="fr-FR" i="1" dirty="0"/>
              <a:t>Chaque règne authentique, à partir de Charlemagne, demandera tout au moins un ouvrage, et quelquefois quatre ou cinq, comme pour Louis XIV, Henri IV, François Ier . Vous ferez ainsi une histoire de France pittoresque où vous peindrez les costumes, les meubles, les maisons, les intérieurs, la vie privée, tout en donnant l’esprit du temps, au lieu de narrer péniblement des faits connus.</a:t>
            </a:r>
            <a:r>
              <a:rPr lang="fr-FR" dirty="0"/>
              <a:t> » (D’</a:t>
            </a:r>
            <a:r>
              <a:rPr lang="fr-FR" dirty="0" err="1"/>
              <a:t>Arthez</a:t>
            </a:r>
            <a:r>
              <a:rPr lang="fr-FR" dirty="0"/>
              <a:t> à Lucien de Rubempré sur le projet des romans historiques, </a:t>
            </a:r>
            <a:r>
              <a:rPr lang="fr-FR" i="1" dirty="0" err="1"/>
              <a:t>Ilusions</a:t>
            </a:r>
            <a:r>
              <a:rPr lang="fr-FR" i="1" dirty="0"/>
              <a:t> perdues, partie deux: Un grand homme de province à Paris</a:t>
            </a:r>
            <a:r>
              <a:rPr lang="fr-FR" dirty="0"/>
              <a:t>)</a:t>
            </a:r>
          </a:p>
          <a:p>
            <a:pPr algn="just"/>
            <a:r>
              <a:rPr lang="fr-FR" dirty="0"/>
              <a:t>« </a:t>
            </a:r>
            <a:r>
              <a:rPr lang="fr-FR" i="1" dirty="0"/>
              <a:t>Dans L’Ensorcelée, le personnage de l’abbé de la Croix-Jugan est inventé, ainsi que les autres personnes qui l’entourent ; mais ce qui ne l’est pas, c’est la couleur du temps reproduite avec une fidélité scrupuleuse et dans laquelle se dessinent des figures fortement animées de l’esprit de ce temps.</a:t>
            </a:r>
            <a:r>
              <a:rPr lang="fr-FR" dirty="0"/>
              <a:t> » (Jules Barbey d’</a:t>
            </a:r>
            <a:r>
              <a:rPr lang="fr-FR" dirty="0" err="1"/>
              <a:t>Aurevilly</a:t>
            </a:r>
            <a:r>
              <a:rPr lang="fr-FR" dirty="0"/>
              <a:t>: </a:t>
            </a:r>
            <a:r>
              <a:rPr lang="fr-FR" i="1" dirty="0"/>
              <a:t>L’Ensorcelée</a:t>
            </a:r>
            <a:r>
              <a:rPr lang="fr-FR" dirty="0"/>
              <a:t>)</a:t>
            </a:r>
            <a:endParaRPr lang="cs-CZ" dirty="0"/>
          </a:p>
          <a:p>
            <a:endParaRPr lang="cs-CZ" dirty="0"/>
          </a:p>
          <a:p>
            <a:endParaRPr lang="cs-CZ" dirty="0"/>
          </a:p>
        </p:txBody>
      </p:sp>
    </p:spTree>
    <p:extLst>
      <p:ext uri="{BB962C8B-B14F-4D97-AF65-F5344CB8AC3E}">
        <p14:creationId xmlns:p14="http://schemas.microsoft.com/office/powerpoint/2010/main" val="360831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D772E-CDAC-4709-A664-B3166CB10974}"/>
              </a:ext>
            </a:extLst>
          </p:cNvPr>
          <p:cNvSpPr>
            <a:spLocks noGrp="1"/>
          </p:cNvSpPr>
          <p:nvPr>
            <p:ph type="title"/>
          </p:nvPr>
        </p:nvSpPr>
        <p:spPr/>
        <p:txBody>
          <a:bodyPr/>
          <a:lstStyle/>
          <a:p>
            <a:r>
              <a:rPr lang="fr-FR" dirty="0" err="1"/>
              <a:t>Gyorgy</a:t>
            </a:r>
            <a:r>
              <a:rPr lang="fr-FR" dirty="0"/>
              <a:t> Lukacs sur le à propos du roman historique</a:t>
            </a:r>
            <a:endParaRPr lang="cs-CZ" dirty="0"/>
          </a:p>
        </p:txBody>
      </p:sp>
      <p:sp>
        <p:nvSpPr>
          <p:cNvPr id="3" name="Zástupný symbol pro obsah 2">
            <a:extLst>
              <a:ext uri="{FF2B5EF4-FFF2-40B4-BE49-F238E27FC236}">
                <a16:creationId xmlns:a16="http://schemas.microsoft.com/office/drawing/2014/main" id="{8DA3DC8C-557B-4AE5-9F1D-164B4487936A}"/>
              </a:ext>
            </a:extLst>
          </p:cNvPr>
          <p:cNvSpPr>
            <a:spLocks noGrp="1"/>
          </p:cNvSpPr>
          <p:nvPr>
            <p:ph idx="1"/>
          </p:nvPr>
        </p:nvSpPr>
        <p:spPr/>
        <p:txBody>
          <a:bodyPr/>
          <a:lstStyle/>
          <a:p>
            <a:pPr algn="just"/>
            <a:r>
              <a:rPr lang="fr-FR" dirty="0"/>
              <a:t>« </a:t>
            </a:r>
            <a:r>
              <a:rPr lang="fr-FR" i="1" dirty="0"/>
              <a:t>Il importe pour le roman historique de démontrer par des moyens artistiques que les circonstances et les personnages historiques ont existé précisément de telle ou telle manière.</a:t>
            </a:r>
            <a:r>
              <a:rPr lang="fr-FR" dirty="0"/>
              <a:t> »</a:t>
            </a:r>
          </a:p>
          <a:p>
            <a:pPr algn="just"/>
            <a:r>
              <a:rPr lang="fr-FR" dirty="0"/>
              <a:t>La couleur locale: « </a:t>
            </a:r>
            <a:r>
              <a:rPr lang="fr-FR" i="1" dirty="0"/>
              <a:t>cette démonstration artistique de la réalité historique.</a:t>
            </a:r>
            <a:r>
              <a:rPr lang="fr-FR" dirty="0"/>
              <a:t> » </a:t>
            </a:r>
          </a:p>
          <a:p>
            <a:pPr algn="just"/>
            <a:r>
              <a:rPr lang="fr-FR" dirty="0"/>
              <a:t>La mission du roman historique: « </a:t>
            </a:r>
            <a:r>
              <a:rPr lang="fr-FR" i="1" dirty="0"/>
              <a:t>faire revivre le passé comme la préhistoire du présent, à donner une vie poétique à des forces historiques sociales et humaines qui, au cours d’une longue évolution, ont fait de notre vie actuelle ce qu’elle est et l’ont rendue telle que nous la vivons. »</a:t>
            </a:r>
            <a:endParaRPr lang="cs-CZ" dirty="0"/>
          </a:p>
        </p:txBody>
      </p:sp>
    </p:spTree>
    <p:extLst>
      <p:ext uri="{BB962C8B-B14F-4D97-AF65-F5344CB8AC3E}">
        <p14:creationId xmlns:p14="http://schemas.microsoft.com/office/powerpoint/2010/main" val="114129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0BDA5-67E5-4DD3-AFE9-404C8C51ECA9}"/>
              </a:ext>
            </a:extLst>
          </p:cNvPr>
          <p:cNvSpPr>
            <a:spLocks noGrp="1"/>
          </p:cNvSpPr>
          <p:nvPr>
            <p:ph type="title"/>
          </p:nvPr>
        </p:nvSpPr>
        <p:spPr>
          <a:xfrm>
            <a:off x="763480" y="804520"/>
            <a:ext cx="5868139" cy="1049235"/>
          </a:xfrm>
        </p:spPr>
        <p:txBody>
          <a:bodyPr>
            <a:normAutofit/>
          </a:bodyPr>
          <a:lstStyle/>
          <a:p>
            <a:r>
              <a:rPr lang="fr-FR" dirty="0"/>
              <a:t>Walter Scott (1771-1832) et son œuvre </a:t>
            </a:r>
            <a:endParaRPr lang="cs-CZ" dirty="0"/>
          </a:p>
        </p:txBody>
      </p:sp>
      <p:sp>
        <p:nvSpPr>
          <p:cNvPr id="3" name="Zástupný symbol pro obsah 2">
            <a:extLst>
              <a:ext uri="{FF2B5EF4-FFF2-40B4-BE49-F238E27FC236}">
                <a16:creationId xmlns:a16="http://schemas.microsoft.com/office/drawing/2014/main" id="{21257529-8F37-4AA1-92B3-32EC0B54D731}"/>
              </a:ext>
            </a:extLst>
          </p:cNvPr>
          <p:cNvSpPr>
            <a:spLocks noGrp="1"/>
          </p:cNvSpPr>
          <p:nvPr>
            <p:ph idx="1"/>
          </p:nvPr>
        </p:nvSpPr>
        <p:spPr>
          <a:xfrm>
            <a:off x="1105352" y="1853755"/>
            <a:ext cx="4644419" cy="4037748"/>
          </a:xfrm>
        </p:spPr>
        <p:txBody>
          <a:bodyPr>
            <a:normAutofit/>
          </a:bodyPr>
          <a:lstStyle/>
          <a:p>
            <a:r>
              <a:rPr lang="fr-FR" i="1" dirty="0" err="1"/>
              <a:t>Waverley</a:t>
            </a:r>
            <a:r>
              <a:rPr lang="fr-FR" i="1" dirty="0"/>
              <a:t> ou l'Écosse il y a soixante ans </a:t>
            </a:r>
            <a:r>
              <a:rPr lang="fr-FR" dirty="0"/>
              <a:t>(1814)</a:t>
            </a:r>
          </a:p>
          <a:p>
            <a:r>
              <a:rPr lang="fr-FR" i="1" dirty="0"/>
              <a:t>Rob Roy </a:t>
            </a:r>
            <a:r>
              <a:rPr lang="fr-FR" dirty="0"/>
              <a:t>(1817)</a:t>
            </a:r>
          </a:p>
          <a:p>
            <a:r>
              <a:rPr lang="fr-FR" i="1" dirty="0"/>
              <a:t>Le Cœur du Midlothian (La Prison d'Édimbourg) </a:t>
            </a:r>
            <a:r>
              <a:rPr lang="fr-FR" dirty="0"/>
              <a:t>(1818)</a:t>
            </a:r>
          </a:p>
          <a:p>
            <a:r>
              <a:rPr lang="fr-FR" i="1" dirty="0"/>
              <a:t>Ivanhoé </a:t>
            </a:r>
            <a:r>
              <a:rPr lang="fr-FR" dirty="0"/>
              <a:t>(1819)</a:t>
            </a:r>
          </a:p>
          <a:p>
            <a:r>
              <a:rPr lang="fr-FR" i="1" dirty="0"/>
              <a:t>Quentin </a:t>
            </a:r>
            <a:r>
              <a:rPr lang="fr-FR" i="1" dirty="0" err="1"/>
              <a:t>Durward</a:t>
            </a:r>
            <a:r>
              <a:rPr lang="fr-FR" i="1" dirty="0"/>
              <a:t> </a:t>
            </a:r>
            <a:r>
              <a:rPr lang="fr-FR" dirty="0"/>
              <a:t>(1823)</a:t>
            </a:r>
          </a:p>
          <a:p>
            <a:r>
              <a:rPr lang="fr-FR" i="1" dirty="0"/>
              <a:t>Chroniques de la </a:t>
            </a:r>
            <a:r>
              <a:rPr lang="fr-FR" i="1" dirty="0" err="1"/>
              <a:t>Canongate</a:t>
            </a:r>
            <a:r>
              <a:rPr lang="fr-FR" i="1" dirty="0"/>
              <a:t> </a:t>
            </a:r>
            <a:r>
              <a:rPr lang="fr-FR" dirty="0"/>
              <a:t>(1827-1828, 4 parties)</a:t>
            </a:r>
            <a:endParaRPr lang="cs-CZ" i="1" dirty="0"/>
          </a:p>
        </p:txBody>
      </p:sp>
      <p:pic>
        <p:nvPicPr>
          <p:cNvPr id="2050" name="Picture 2" descr="RÃ©sultat de recherche d'images pour &quot;walter scott&quot;">
            <a:extLst>
              <a:ext uri="{FF2B5EF4-FFF2-40B4-BE49-F238E27FC236}">
                <a16:creationId xmlns:a16="http://schemas.microsoft.com/office/drawing/2014/main" id="{4B55A7F9-690E-44B5-BD2C-243B15D6B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846" y="805583"/>
            <a:ext cx="3495571"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3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Ã©sultat de recherche d'images pour &quot;waverley scott&quot;">
            <a:extLst>
              <a:ext uri="{FF2B5EF4-FFF2-40B4-BE49-F238E27FC236}">
                <a16:creationId xmlns:a16="http://schemas.microsoft.com/office/drawing/2014/main" id="{D4481225-4CA3-41CD-BAF5-A98C116CE9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75" r="3556"/>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ivanhoe&quot;">
            <a:extLst>
              <a:ext uri="{FF2B5EF4-FFF2-40B4-BE49-F238E27FC236}">
                <a16:creationId xmlns:a16="http://schemas.microsoft.com/office/drawing/2014/main" id="{0B2A57F8-390E-43AD-BBBF-99D4211EE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77"/>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quentin durward&quot;">
            <a:extLst>
              <a:ext uri="{FF2B5EF4-FFF2-40B4-BE49-F238E27FC236}">
                <a16:creationId xmlns:a16="http://schemas.microsoft.com/office/drawing/2014/main" id="{D918D0DA-A50E-4321-953C-53B83245F7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692"/>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9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D8CAD-1911-4DFD-B8B2-7063D2A3D698}"/>
              </a:ext>
            </a:extLst>
          </p:cNvPr>
          <p:cNvSpPr>
            <a:spLocks noGrp="1"/>
          </p:cNvSpPr>
          <p:nvPr>
            <p:ph type="title"/>
          </p:nvPr>
        </p:nvSpPr>
        <p:spPr/>
        <p:txBody>
          <a:bodyPr/>
          <a:lstStyle/>
          <a:p>
            <a:r>
              <a:rPr lang="fr-FR" dirty="0"/>
              <a:t>Problème des personnages historiques</a:t>
            </a:r>
            <a:endParaRPr lang="cs-CZ" dirty="0"/>
          </a:p>
        </p:txBody>
      </p:sp>
      <p:sp>
        <p:nvSpPr>
          <p:cNvPr id="3" name="Zástupný symbol pro obsah 2">
            <a:extLst>
              <a:ext uri="{FF2B5EF4-FFF2-40B4-BE49-F238E27FC236}">
                <a16:creationId xmlns:a16="http://schemas.microsoft.com/office/drawing/2014/main" id="{00F7A21F-F5D2-41DD-B888-AD1BF8E36545}"/>
              </a:ext>
            </a:extLst>
          </p:cNvPr>
          <p:cNvSpPr>
            <a:spLocks noGrp="1"/>
          </p:cNvSpPr>
          <p:nvPr>
            <p:ph idx="1"/>
          </p:nvPr>
        </p:nvSpPr>
        <p:spPr>
          <a:xfrm>
            <a:off x="1451579" y="2015732"/>
            <a:ext cx="9291215" cy="4037749"/>
          </a:xfrm>
        </p:spPr>
        <p:txBody>
          <a:bodyPr>
            <a:normAutofit lnSpcReduction="10000"/>
          </a:bodyPr>
          <a:lstStyle/>
          <a:p>
            <a:pPr algn="just"/>
            <a:r>
              <a:rPr lang="fr-FR" dirty="0"/>
              <a:t>« </a:t>
            </a:r>
            <a:r>
              <a:rPr lang="fr-FR" i="1" dirty="0"/>
              <a:t>Comme la France allait plus loin que les autres nations dans cet amour des faits et que j’avais choisi une époque récente et connue, je crus aussi ne pas devoir imiter les étrangers, qui, dans leurs tableaux, montrent à peine à l’horizon les hommes dominants de leur histoire ; je plaçai les nôtres sur le devant de la scène, je les fis principaux acteurs de cette tragédie</a:t>
            </a:r>
            <a:r>
              <a:rPr lang="fr-FR" dirty="0"/>
              <a:t> » (Alfred de Vigny, </a:t>
            </a:r>
            <a:r>
              <a:rPr lang="fr-FR" i="1" dirty="0"/>
              <a:t>Cinq-Mars</a:t>
            </a:r>
            <a:r>
              <a:rPr lang="fr-FR" dirty="0"/>
              <a:t>, préface – 1826)</a:t>
            </a:r>
          </a:p>
          <a:p>
            <a:pPr algn="just"/>
            <a:r>
              <a:rPr lang="fr-FR" dirty="0"/>
              <a:t>« </a:t>
            </a:r>
            <a:r>
              <a:rPr lang="fr-FR" i="1" dirty="0"/>
              <a:t>L’écueil des romans historiques, c’est la difficulté de faire parler, dans le registre de leur voix et de leur âme, des hommes qui ont des proportions grandioses et nettement déterminées par l’histoire, comme Cromwell, Richelieu, Napoléon</a:t>
            </a:r>
            <a:r>
              <a:rPr lang="fr-FR" dirty="0"/>
              <a:t> »  (Jules Barbey d’</a:t>
            </a:r>
            <a:r>
              <a:rPr lang="fr-FR" dirty="0" err="1"/>
              <a:t>Aurevilly</a:t>
            </a:r>
            <a:r>
              <a:rPr lang="fr-FR" dirty="0"/>
              <a:t>, </a:t>
            </a:r>
            <a:r>
              <a:rPr lang="fr-FR" i="1" dirty="0"/>
              <a:t>L’Ensorcelée</a:t>
            </a:r>
            <a:r>
              <a:rPr lang="fr-FR" dirty="0"/>
              <a:t>, préface – 1856)</a:t>
            </a:r>
            <a:endParaRPr lang="cs-CZ" dirty="0"/>
          </a:p>
        </p:txBody>
      </p:sp>
    </p:spTree>
    <p:extLst>
      <p:ext uri="{BB962C8B-B14F-4D97-AF65-F5344CB8AC3E}">
        <p14:creationId xmlns:p14="http://schemas.microsoft.com/office/powerpoint/2010/main" val="4073617117"/>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504</TotalTime>
  <Words>1054</Words>
  <Application>Microsoft Office PowerPoint</Application>
  <PresentationFormat>Širokoúhlá obrazovka</PresentationFormat>
  <Paragraphs>51</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Aharoni</vt:lpstr>
      <vt:lpstr>Arial</vt:lpstr>
      <vt:lpstr>Rockwell</vt:lpstr>
      <vt:lpstr>Galerie</vt:lpstr>
      <vt:lpstr>Roman historique et ses débuts en France</vt:lpstr>
      <vt:lpstr>Le roman et l’Histoire</vt:lpstr>
      <vt:lpstr>Texte d’introduction: Victor Hugo sur « Quentin Durward » (publié en 1823 dans la Muse française)</vt:lpstr>
      <vt:lpstr>Qu’est-ce qu’un roman historique?</vt:lpstr>
      <vt:lpstr>L’importance de la « couleur locale »</vt:lpstr>
      <vt:lpstr>Gyorgy Lukacs sur le à propos du roman historique</vt:lpstr>
      <vt:lpstr>Walter Scott (1771-1832) et son œuvre </vt:lpstr>
      <vt:lpstr>Prezentace aplikace PowerPoint</vt:lpstr>
      <vt:lpstr>Problème des personnages historiques</vt:lpstr>
      <vt:lpstr>Walter Scott: éloges et critiques</vt:lpstr>
      <vt:lpstr>Influence de l’outre-mer: Fenimore James Cooper (1789-1851)</vt:lpstr>
      <vt:lpstr>conclusion: roman historique entre le fait et la fiction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historique et ses débuts en France</dc:title>
  <dc:creator>Jaroslav Stanovsky</dc:creator>
  <cp:lastModifiedBy>Jaroslav Stanovsky</cp:lastModifiedBy>
  <cp:revision>10</cp:revision>
  <dcterms:created xsi:type="dcterms:W3CDTF">2018-10-11T11:22:36Z</dcterms:created>
  <dcterms:modified xsi:type="dcterms:W3CDTF">2021-03-17T20:54:08Z</dcterms:modified>
</cp:coreProperties>
</file>