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59" r:id="rId5"/>
    <p:sldId id="260" r:id="rId6"/>
    <p:sldId id="261" r:id="rId7"/>
    <p:sldId id="262" r:id="rId8"/>
    <p:sldId id="263" r:id="rId9"/>
    <p:sldId id="276" r:id="rId10"/>
    <p:sldId id="264" r:id="rId11"/>
    <p:sldId id="265" r:id="rId12"/>
    <p:sldId id="266" r:id="rId13"/>
    <p:sldId id="267" r:id="rId14"/>
    <p:sldId id="274" r:id="rId15"/>
    <p:sldId id="268" r:id="rId16"/>
    <p:sldId id="275" r:id="rId17"/>
    <p:sldId id="269" r:id="rId18"/>
    <p:sldId id="273" r:id="rId19"/>
    <p:sldId id="270" r:id="rId20"/>
    <p:sldId id="278" r:id="rId21"/>
    <p:sldId id="271" r:id="rId22"/>
    <p:sldId id="277" r:id="rId23"/>
    <p:sldId id="272" r:id="rId2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showGuides="1">
      <p:cViewPr varScale="1">
        <p:scale>
          <a:sx n="89" d="100"/>
          <a:sy n="89" d="100"/>
        </p:scale>
        <p:origin x="27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F8D63B-3058-4AE5-870F-B351A034B8AA}" type="datetime1">
              <a:rPr lang="cs-CZ" smtClean="0"/>
              <a:t>21.04.2021</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cs-CZ" smtClean="0"/>
              <a:t>‹#›</a:t>
            </a:fld>
            <a:endParaRPr lang="cs-CZ"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B14FFC-2B66-4BA8-9B77-9A69E87611B8}" type="datetime1">
              <a:rPr lang="cs-CZ" smtClean="0"/>
              <a:t>21.04.2021</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cs-CZ" smtClean="0"/>
              <a:t>‹#›</a:t>
            </a:fld>
            <a:endParaRPr lang="cs-CZ"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8AD115C9-E24C-4512-AA8B-319BB49F77B5}" type="slidenum">
              <a:rPr lang="cs-CZ" smtClean="0"/>
              <a:t>1</a:t>
            </a:fld>
            <a:endParaRPr lang="cs-CZ"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Nadpis 1"/>
          <p:cNvSpPr>
            <a:spLocks noGrp="1"/>
          </p:cNvSpPr>
          <p:nvPr>
            <p:ph type="ctrTitle"/>
          </p:nvPr>
        </p:nvSpPr>
        <p:spPr>
          <a:xfrm>
            <a:off x="914400" y="2007889"/>
            <a:ext cx="10363200" cy="1470025"/>
          </a:xfrm>
        </p:spPr>
        <p:txBody>
          <a:bodyPr rtlCol="0"/>
          <a:lstStyle>
            <a:lvl1pPr algn="ctr">
              <a:defRPr sz="4400" b="1" baseline="0">
                <a:solidFill>
                  <a:schemeClr val="tx2">
                    <a:lumMod val="50000"/>
                  </a:schemeClr>
                </a:solidFill>
                <a:effectLst/>
              </a:defRPr>
            </a:lvl1pPr>
          </a:lstStyle>
          <a:p>
            <a:pPr rtl="0"/>
            <a:r>
              <a:rPr lang="cs-CZ"/>
              <a:t>Kliknutím lze upravit styl.</a:t>
            </a:r>
            <a:endParaRPr lang="cs-CZ" dirty="0"/>
          </a:p>
        </p:txBody>
      </p:sp>
      <p:sp>
        <p:nvSpPr>
          <p:cNvPr id="3" name="Podnadpis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C78A9BCB-43DC-40F2-A585-5C04469F24CB}" type="datetime1">
              <a:rPr lang="cs-CZ" smtClean="0"/>
              <a:t>21.04.2021</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76750D66-667C-451D-9BEE-DC45C657B362}" type="datetime1">
              <a:rPr lang="cs-CZ" smtClean="0"/>
              <a:t>21.04.2021</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0ED8199-1356-48C2-9CE7-3923909C97C3}" type="datetime1">
              <a:rPr lang="cs-CZ" smtClean="0"/>
              <a:t>21.04.2021</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8" name="Zástupný symbol pro obsah 7"/>
          <p:cNvSpPr>
            <a:spLocks noGrp="1"/>
          </p:cNvSpPr>
          <p:nvPr>
            <p:ph sz="quarter" idx="13" hasCustomPrompt="1"/>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38D08FEE-C96E-4108-ADF2-1B56988114B7}" type="datetime1">
              <a:rPr lang="cs-CZ" smtClean="0"/>
              <a:t>21.04.2021</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cs-CZ"/>
              <a:t>Kliknutím lze upravit styl.</a:t>
            </a:r>
            <a:endParaRPr lang="cs-CZ" dirty="0"/>
          </a:p>
        </p:txBody>
      </p:sp>
      <p:sp>
        <p:nvSpPr>
          <p:cNvPr id="3" name="Zástupný symbol pro text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Upravte styly předlohy textu.</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B8218CB-F694-456D-B094-CF4B03A33878}" type="datetime1">
              <a:rPr lang="cs-CZ" smtClean="0"/>
              <a:t>21.04.2021</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11" name="Zástupný symbol pro obsah 10"/>
          <p:cNvSpPr>
            <a:spLocks noGrp="1"/>
          </p:cNvSpPr>
          <p:nvPr>
            <p:ph sz="quarter" idx="13" hasCustomPrompt="1"/>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13" name="Zástupný symbol pro obsah 12"/>
          <p:cNvSpPr>
            <a:spLocks noGrp="1"/>
          </p:cNvSpPr>
          <p:nvPr>
            <p:ph sz="quarter" idx="14" hasCustomPrompt="1"/>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E402E320-EA1E-406C-8577-FBEADA2C2227}" type="datetime1">
              <a:rPr lang="cs-CZ" smtClean="0"/>
              <a:t>21.04.2021</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1" name="Zástupný symbol pro obsah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3" name="Zástupný symbol pro obsah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8" name="Zástupný symbol pro zápatí 7"/>
          <p:cNvSpPr>
            <a:spLocks noGrp="1"/>
          </p:cNvSpPr>
          <p:nvPr>
            <p:ph type="ftr" sz="quarter" idx="11"/>
          </p:nvPr>
        </p:nvSpPr>
        <p:spPr/>
        <p:txBody>
          <a:bodyPr rtlCol="0"/>
          <a:lstStyle/>
          <a:p>
            <a:pPr rtl="0"/>
            <a:r>
              <a:rPr lang="cs-CZ" dirty="0"/>
              <a:t>Přidejte zápatí.</a:t>
            </a:r>
          </a:p>
        </p:txBody>
      </p:sp>
      <p:sp>
        <p:nvSpPr>
          <p:cNvPr id="7" name="Zástupný symbol pro datum 6"/>
          <p:cNvSpPr>
            <a:spLocks noGrp="1"/>
          </p:cNvSpPr>
          <p:nvPr>
            <p:ph type="dt" sz="half" idx="10"/>
          </p:nvPr>
        </p:nvSpPr>
        <p:spPr/>
        <p:txBody>
          <a:bodyPr rtlCol="0"/>
          <a:lstStyle/>
          <a:p>
            <a:pPr rtl="0"/>
            <a:fld id="{EE0300D4-C964-4DF9-8A16-3D93BDC1C2D8}" type="datetime1">
              <a:rPr lang="cs-CZ" smtClean="0"/>
              <a:t>21.04.2021</a:t>
            </a:fld>
            <a:endParaRPr lang="cs-CZ" dirty="0"/>
          </a:p>
        </p:txBody>
      </p:sp>
      <p:sp>
        <p:nvSpPr>
          <p:cNvPr id="9" name="Zástupný symbol pro číslo snímku 8"/>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p>
            <a:pPr rtl="0"/>
            <a:r>
              <a:rPr lang="cs-CZ" dirty="0"/>
              <a:t>Přidejte zápatí.</a:t>
            </a:r>
          </a:p>
        </p:txBody>
      </p:sp>
      <p:sp>
        <p:nvSpPr>
          <p:cNvPr id="3" name="Zástupný symbol pro datum 2"/>
          <p:cNvSpPr>
            <a:spLocks noGrp="1"/>
          </p:cNvSpPr>
          <p:nvPr>
            <p:ph type="dt" sz="half" idx="10"/>
          </p:nvPr>
        </p:nvSpPr>
        <p:spPr/>
        <p:txBody>
          <a:bodyPr rtlCol="0"/>
          <a:lstStyle/>
          <a:p>
            <a:pPr rtl="0"/>
            <a:fld id="{1E5A7E1C-0000-4560-8E15-3BA8C00B1E63}" type="datetime1">
              <a:rPr lang="cs-CZ" smtClean="0"/>
              <a:t>21.04.2021</a:t>
            </a:fld>
            <a:endParaRPr lang="cs-CZ" dirty="0"/>
          </a:p>
        </p:txBody>
      </p:sp>
      <p:sp>
        <p:nvSpPr>
          <p:cNvPr id="5" name="Zástupný symbol pro číslo snímku 4"/>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dirty="0"/>
              <a:t>Přidejte zápatí.</a:t>
            </a:r>
          </a:p>
        </p:txBody>
      </p:sp>
      <p:sp>
        <p:nvSpPr>
          <p:cNvPr id="2" name="Zástupný symbol pro datum 1"/>
          <p:cNvSpPr>
            <a:spLocks noGrp="1"/>
          </p:cNvSpPr>
          <p:nvPr>
            <p:ph type="dt" sz="half" idx="10"/>
          </p:nvPr>
        </p:nvSpPr>
        <p:spPr/>
        <p:txBody>
          <a:bodyPr rtlCol="0"/>
          <a:lstStyle/>
          <a:p>
            <a:pPr rtl="0"/>
            <a:fld id="{A203CC04-EF5D-4F42-B584-B9AD69246861}" type="datetime1">
              <a:rPr lang="cs-CZ" smtClean="0"/>
              <a:t>21.04.2021</a:t>
            </a:fld>
            <a:endParaRPr lang="cs-CZ" dirty="0"/>
          </a:p>
        </p:txBody>
      </p:sp>
      <p:sp>
        <p:nvSpPr>
          <p:cNvPr id="4" name="Zástupný symbol pro číslo snímku 3"/>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6864"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9" name="Zástupný symbol pro obsah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18E31655-3294-454C-AB7A-BF31671706B1}" type="datetime1">
              <a:rPr lang="cs-CZ" smtClean="0"/>
              <a:t>21.04.2021</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10" name="Zástupný symbol obrázku 9" descr="Prázdný zástupný symbol pro přidání obrázku Klikněte na zástupný symbol a vyberte obrázek, který chcete přidat."/>
          <p:cNvSpPr>
            <a:spLocks noGrp="1"/>
          </p:cNvSpPr>
          <p:nvPr>
            <p:ph type="pic" sz="quarter" idx="13"/>
          </p:nvPr>
        </p:nvSpPr>
        <p:spPr>
          <a:xfrm>
            <a:off x="6301232" y="1539240"/>
            <a:ext cx="4431538" cy="3272790"/>
          </a:xfrm>
        </p:spPr>
        <p:txBody>
          <a:bodyPr rtlCol="0"/>
          <a:lstStyle>
            <a:lvl1pPr marL="0" indent="0">
              <a:buNone/>
              <a:defRPr/>
            </a:lvl1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C18C64FB-3F8D-476F-B35E-EB99454A41EF}" type="datetime1">
              <a:rPr lang="cs-CZ" smtClean="0"/>
              <a:t>21.04.2021</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Obrázek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Zástupný symbol pro nadpis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cs-CZ" dirty="0"/>
              <a:t>Kliknutím můžete upravit styl předlohy nadpisů.</a:t>
            </a:r>
          </a:p>
        </p:txBody>
      </p:sp>
      <p:sp>
        <p:nvSpPr>
          <p:cNvPr id="3" name="Zástupný symbol pro text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cs-CZ" dirty="0"/>
              <a:t>Přidejte zápatí.</a:t>
            </a:r>
          </a:p>
        </p:txBody>
      </p:sp>
      <p:sp>
        <p:nvSpPr>
          <p:cNvPr id="4" name="Zástupný symbol pro datum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674F531A-9C8C-4D23-B9B7-E563D4CAA4DE}" type="datetime1">
              <a:rPr lang="cs-CZ" smtClean="0"/>
              <a:t>21.04.2021</a:t>
            </a:fld>
            <a:endParaRPr lang="cs-CZ" dirty="0"/>
          </a:p>
        </p:txBody>
      </p:sp>
      <p:sp>
        <p:nvSpPr>
          <p:cNvPr id="6" name="Zástupný symbol pro číslo snímku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978079"/>
            <a:ext cx="10363200" cy="1470025"/>
          </a:xfrm>
        </p:spPr>
        <p:txBody>
          <a:bodyPr rtlCol="0"/>
          <a:lstStyle/>
          <a:p>
            <a:pPr rtl="0"/>
            <a:r>
              <a:rPr lang="fr-FR" dirty="0"/>
              <a:t>Mémoires et autobiographie au </a:t>
            </a:r>
            <a:r>
              <a:rPr lang="fr-FR" dirty="0" err="1"/>
              <a:t>xix</a:t>
            </a:r>
            <a:r>
              <a:rPr lang="fr-FR" baseline="30000" dirty="0" err="1"/>
              <a:t>e</a:t>
            </a:r>
            <a:r>
              <a:rPr lang="fr-FR" baseline="30000" dirty="0"/>
              <a:t> </a:t>
            </a:r>
            <a:r>
              <a:rPr lang="fr-FR" dirty="0"/>
              <a:t>siècle</a:t>
            </a:r>
            <a:endParaRPr lang="cs-CZ" dirty="0"/>
          </a:p>
        </p:txBody>
      </p:sp>
      <p:sp>
        <p:nvSpPr>
          <p:cNvPr id="3" name="Podnadpis 2"/>
          <p:cNvSpPr>
            <a:spLocks noGrp="1"/>
          </p:cNvSpPr>
          <p:nvPr>
            <p:ph type="subTitle" idx="1"/>
          </p:nvPr>
        </p:nvSpPr>
        <p:spPr>
          <a:xfrm>
            <a:off x="1634478" y="2945167"/>
            <a:ext cx="8534400" cy="1752600"/>
          </a:xfrm>
        </p:spPr>
        <p:txBody>
          <a:bodyPr rtlCol="0"/>
          <a:lstStyle/>
          <a:p>
            <a:pPr rtl="0"/>
            <a:r>
              <a:rPr lang="fr-FR" dirty="0"/>
              <a:t>« Moi romantique » entre l’histoire et l’autofiction</a:t>
            </a:r>
            <a:endParaRPr lang="cs-CZ" dirty="0"/>
          </a:p>
        </p:txBody>
      </p:sp>
      <p:pic>
        <p:nvPicPr>
          <p:cNvPr id="1026" name="Picture 2" descr="RÃ©sultat de recherche d'images pour &quot;mÃ©moires d'outre-tombe&quot;">
            <a:extLst>
              <a:ext uri="{FF2B5EF4-FFF2-40B4-BE49-F238E27FC236}">
                <a16:creationId xmlns:a16="http://schemas.microsoft.com/office/drawing/2014/main" id="{DD8C2F11-8A8E-4565-9D32-BFFCA2216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6" t="13494" r="11942" b="10982"/>
          <a:stretch/>
        </p:blipFill>
        <p:spPr bwMode="auto">
          <a:xfrm>
            <a:off x="3391270" y="3658993"/>
            <a:ext cx="4811697" cy="307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235BA-90CD-4C11-A581-346674A37683}"/>
              </a:ext>
            </a:extLst>
          </p:cNvPr>
          <p:cNvSpPr>
            <a:spLocks noGrp="1"/>
          </p:cNvSpPr>
          <p:nvPr>
            <p:ph type="title"/>
          </p:nvPr>
        </p:nvSpPr>
        <p:spPr>
          <a:xfrm>
            <a:off x="1123518" y="301271"/>
            <a:ext cx="10566400" cy="1143000"/>
          </a:xfrm>
        </p:spPr>
        <p:txBody>
          <a:bodyPr/>
          <a:lstStyle/>
          <a:p>
            <a:r>
              <a:rPr lang="fr-FR" sz="2400" i="1" dirty="0"/>
              <a:t>Mémoires d’outre-tombe :</a:t>
            </a:r>
            <a:r>
              <a:rPr lang="fr-FR" sz="2400" i="1" cap="none" dirty="0"/>
              <a:t> </a:t>
            </a:r>
            <a:r>
              <a:rPr lang="cs-CZ" sz="2400" cap="none" dirty="0"/>
              <a:t>projet d</a:t>
            </a:r>
            <a:r>
              <a:rPr lang="fr-FR" sz="2400" cap="none" dirty="0"/>
              <a:t>’un monument devant la postérité</a:t>
            </a:r>
          </a:p>
        </p:txBody>
      </p:sp>
      <p:sp>
        <p:nvSpPr>
          <p:cNvPr id="3" name="Zástupný symbol pro obsah 2">
            <a:extLst>
              <a:ext uri="{FF2B5EF4-FFF2-40B4-BE49-F238E27FC236}">
                <a16:creationId xmlns:a16="http://schemas.microsoft.com/office/drawing/2014/main" id="{22AD3EB0-F0C4-47D3-B497-BF748CF0CB4D}"/>
              </a:ext>
            </a:extLst>
          </p:cNvPr>
          <p:cNvSpPr>
            <a:spLocks noGrp="1"/>
          </p:cNvSpPr>
          <p:nvPr>
            <p:ph sz="quarter" idx="13"/>
          </p:nvPr>
        </p:nvSpPr>
        <p:spPr>
          <a:xfrm>
            <a:off x="993806" y="2621133"/>
            <a:ext cx="10204387" cy="4114800"/>
          </a:xfrm>
        </p:spPr>
        <p:txBody>
          <a:bodyPr/>
          <a:lstStyle/>
          <a:p>
            <a:pPr algn="just"/>
            <a:r>
              <a:rPr lang="fr-FR" dirty="0"/>
              <a:t>« </a:t>
            </a:r>
            <a:r>
              <a:rPr lang="fr-FR" i="1" dirty="0"/>
              <a:t>Lecteur, que je ne connaîtrai jamais, rien n'est demeuré : il ne reste de moi que ce que je suis entre les mains du Dieu vivant qui m'a jugé.</a:t>
            </a:r>
            <a:r>
              <a:rPr lang="fr-FR" dirty="0"/>
              <a:t> » (3, XIII) </a:t>
            </a:r>
          </a:p>
          <a:p>
            <a:pPr algn="just"/>
            <a:r>
              <a:rPr lang="fr-FR" dirty="0"/>
              <a:t>« </a:t>
            </a:r>
            <a:r>
              <a:rPr lang="fr-FR" i="1" dirty="0"/>
              <a:t>Vous qui aimez la gloire, soignez votre tombeau ; couchez−vous y bien ; tâchez d'y faire bonne figure, car vous y resterez. </a:t>
            </a:r>
            <a:r>
              <a:rPr lang="fr-FR" dirty="0"/>
              <a:t>(38, XIV)</a:t>
            </a:r>
            <a:endParaRPr lang="cs-CZ" dirty="0"/>
          </a:p>
          <a:p>
            <a:pPr algn="just"/>
            <a:endParaRPr lang="cs-CZ" dirty="0"/>
          </a:p>
        </p:txBody>
      </p:sp>
    </p:spTree>
    <p:extLst>
      <p:ext uri="{BB962C8B-B14F-4D97-AF65-F5344CB8AC3E}">
        <p14:creationId xmlns:p14="http://schemas.microsoft.com/office/powerpoint/2010/main" val="391582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E659C0-0454-4DAA-91F1-986856190EBA}"/>
              </a:ext>
            </a:extLst>
          </p:cNvPr>
          <p:cNvSpPr>
            <a:spLocks noGrp="1"/>
          </p:cNvSpPr>
          <p:nvPr>
            <p:ph type="title"/>
          </p:nvPr>
        </p:nvSpPr>
        <p:spPr/>
        <p:txBody>
          <a:bodyPr/>
          <a:lstStyle/>
          <a:p>
            <a:r>
              <a:rPr lang="fr-FR" sz="2400" cap="none" dirty="0"/>
              <a:t>Lecture 1: </a:t>
            </a:r>
            <a:r>
              <a:rPr lang="fr-FR" sz="2400" i="1" cap="none" dirty="0"/>
              <a:t>Préface testamentaire</a:t>
            </a:r>
            <a:endParaRPr lang="cs-CZ" sz="2400" cap="none" dirty="0"/>
          </a:p>
        </p:txBody>
      </p:sp>
      <p:sp>
        <p:nvSpPr>
          <p:cNvPr id="3" name="Zástupný symbol pro obsah 2">
            <a:extLst>
              <a:ext uri="{FF2B5EF4-FFF2-40B4-BE49-F238E27FC236}">
                <a16:creationId xmlns:a16="http://schemas.microsoft.com/office/drawing/2014/main" id="{73DB0D83-5029-4A8C-A193-8FFAF7C062B5}"/>
              </a:ext>
            </a:extLst>
          </p:cNvPr>
          <p:cNvSpPr>
            <a:spLocks noGrp="1"/>
          </p:cNvSpPr>
          <p:nvPr>
            <p:ph sz="quarter" idx="13"/>
          </p:nvPr>
        </p:nvSpPr>
        <p:spPr>
          <a:xfrm>
            <a:off x="1176784" y="2212759"/>
            <a:ext cx="5854331" cy="4114800"/>
          </a:xfrm>
        </p:spPr>
        <p:txBody>
          <a:bodyPr/>
          <a:lstStyle/>
          <a:p>
            <a:pPr algn="just"/>
            <a:r>
              <a:rPr lang="fr-FR" dirty="0"/>
              <a:t>Comment l’auteur explique son projet ? </a:t>
            </a:r>
          </a:p>
          <a:p>
            <a:pPr algn="just"/>
            <a:r>
              <a:rPr lang="fr-FR" dirty="0"/>
              <a:t>Quels est son dessein, s’agit-il simplement de décrire sa vie dans sa réalité ?</a:t>
            </a:r>
          </a:p>
          <a:p>
            <a:pPr algn="just"/>
            <a:r>
              <a:rPr lang="fr-FR" dirty="0"/>
              <a:t>Comment caractérisiez-vous les </a:t>
            </a:r>
            <a:r>
              <a:rPr lang="fr-FR" i="1" dirty="0"/>
              <a:t>Mémoires d’outre-tombe </a:t>
            </a:r>
            <a:r>
              <a:rPr lang="fr-FR" dirty="0"/>
              <a:t>du point de vue générique?</a:t>
            </a:r>
            <a:endParaRPr lang="cs-CZ" dirty="0"/>
          </a:p>
        </p:txBody>
      </p:sp>
      <p:pic>
        <p:nvPicPr>
          <p:cNvPr id="15364" name="Picture 4" descr="RÃ©sultat de recherche d'images pour &quot;francois-renÃ© de chateaubriand david d'angers&quot;">
            <a:extLst>
              <a:ext uri="{FF2B5EF4-FFF2-40B4-BE49-F238E27FC236}">
                <a16:creationId xmlns:a16="http://schemas.microsoft.com/office/drawing/2014/main" id="{BEBC05B7-405F-4D54-9DCE-83D54A41C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426" y="1753048"/>
            <a:ext cx="2712636" cy="40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777BA-4B5F-49BA-91A3-479618299D65}"/>
              </a:ext>
            </a:extLst>
          </p:cNvPr>
          <p:cNvSpPr>
            <a:spLocks noGrp="1"/>
          </p:cNvSpPr>
          <p:nvPr>
            <p:ph type="title"/>
          </p:nvPr>
        </p:nvSpPr>
        <p:spPr>
          <a:xfrm>
            <a:off x="337351" y="-231389"/>
            <a:ext cx="11949344" cy="1143000"/>
          </a:xfrm>
        </p:spPr>
        <p:txBody>
          <a:bodyPr/>
          <a:lstStyle/>
          <a:p>
            <a:r>
              <a:rPr lang="cs-CZ" sz="2400" cap="none" dirty="0">
                <a:solidFill>
                  <a:srgbClr val="44546A">
                    <a:lumMod val="50000"/>
                  </a:srgbClr>
                </a:solidFill>
              </a:rPr>
              <a:t>L</a:t>
            </a:r>
            <a:r>
              <a:rPr lang="fr-FR" sz="2400" cap="none" dirty="0">
                <a:solidFill>
                  <a:srgbClr val="44546A">
                    <a:lumMod val="50000"/>
                  </a:srgbClr>
                </a:solidFill>
              </a:rPr>
              <a:t>e Moi et l’Histoire, l’épopée entre deux mondes</a:t>
            </a:r>
            <a:endParaRPr lang="cs-CZ" dirty="0"/>
          </a:p>
        </p:txBody>
      </p:sp>
      <p:sp>
        <p:nvSpPr>
          <p:cNvPr id="3" name="Zástupný symbol pro obsah 2">
            <a:extLst>
              <a:ext uri="{FF2B5EF4-FFF2-40B4-BE49-F238E27FC236}">
                <a16:creationId xmlns:a16="http://schemas.microsoft.com/office/drawing/2014/main" id="{191ED645-0E87-4957-AAD6-9062C04C881F}"/>
              </a:ext>
            </a:extLst>
          </p:cNvPr>
          <p:cNvSpPr>
            <a:spLocks noGrp="1"/>
          </p:cNvSpPr>
          <p:nvPr>
            <p:ph sz="quarter" idx="13"/>
          </p:nvPr>
        </p:nvSpPr>
        <p:spPr/>
        <p:txBody>
          <a:bodyPr/>
          <a:lstStyle/>
          <a:p>
            <a:pPr algn="just"/>
            <a:r>
              <a:rPr lang="fr-FR" dirty="0"/>
              <a:t>« </a:t>
            </a:r>
            <a:r>
              <a:rPr lang="fr-FR" i="1" dirty="0"/>
              <a:t>J'étais destiné à devenir l'historien de hauts personnages : ils ont défilé devant moi, sans que je me sois appendu à leur manteau pour me faire traîner avec eux à la postérité.</a:t>
            </a:r>
            <a:r>
              <a:rPr lang="fr-FR" dirty="0"/>
              <a:t> » (5, XII)</a:t>
            </a:r>
          </a:p>
          <a:p>
            <a:pPr algn="just"/>
            <a:r>
              <a:rPr lang="fr-FR" dirty="0">
                <a:ea typeface="Calibri" panose="020F0502020204030204" pitchFamily="34" charset="0"/>
              </a:rPr>
              <a:t>« </a:t>
            </a:r>
            <a:r>
              <a:rPr lang="fr-FR" i="1" dirty="0">
                <a:ea typeface="Calibri" panose="020F0502020204030204" pitchFamily="34" charset="0"/>
              </a:rPr>
              <a:t>Si j'étais destiné à vivre, je représenterais dans ma personne, représentée dans mes mémoires, les principes, les idées, les événements, les catastrophes, l'épopée de mon temps.</a:t>
            </a:r>
            <a:r>
              <a:rPr lang="fr-FR" dirty="0">
                <a:ea typeface="Calibri" panose="020F0502020204030204" pitchFamily="34" charset="0"/>
              </a:rPr>
              <a:t> » (Préface testamentaire)</a:t>
            </a:r>
            <a:endParaRPr lang="cs-CZ" dirty="0"/>
          </a:p>
          <a:p>
            <a:pPr algn="just"/>
            <a:endParaRPr lang="cs-CZ" dirty="0"/>
          </a:p>
          <a:p>
            <a:pPr algn="just"/>
            <a:endParaRPr lang="cs-CZ" dirty="0"/>
          </a:p>
        </p:txBody>
      </p:sp>
      <p:pic>
        <p:nvPicPr>
          <p:cNvPr id="3074" name="Picture 2" descr="RÃ©sultat de recherche d'images pour &quot;george washington&quot;">
            <a:extLst>
              <a:ext uri="{FF2B5EF4-FFF2-40B4-BE49-F238E27FC236}">
                <a16:creationId xmlns:a16="http://schemas.microsoft.com/office/drawing/2014/main" id="{363C1549-EB75-46BE-87C3-0A4E9256B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3" y="1376942"/>
            <a:ext cx="16287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napolÃ©on&quot;">
            <a:extLst>
              <a:ext uri="{FF2B5EF4-FFF2-40B4-BE49-F238E27FC236}">
                <a16:creationId xmlns:a16="http://schemas.microsoft.com/office/drawing/2014/main" id="{B1B3B7F8-C838-4875-83D3-57BA2468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329" y="1376942"/>
            <a:ext cx="1628776" cy="24789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harles x&quot;">
            <a:extLst>
              <a:ext uri="{FF2B5EF4-FFF2-40B4-BE49-F238E27FC236}">
                <a16:creationId xmlns:a16="http://schemas.microsoft.com/office/drawing/2014/main" id="{97D09028-D01E-454E-A3E6-FD3FCAE212A9}"/>
              </a:ext>
            </a:extLst>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9272591" y="4087389"/>
            <a:ext cx="1904252" cy="2384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louis XVIII&quot;">
            <a:extLst>
              <a:ext uri="{FF2B5EF4-FFF2-40B4-BE49-F238E27FC236}">
                <a16:creationId xmlns:a16="http://schemas.microsoft.com/office/drawing/2014/main" id="{F9197C55-E3B5-4595-891B-3C8CCCA9B0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960" y="3976809"/>
            <a:ext cx="2041315" cy="24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D709C1-DD37-4598-B4D6-34E014700C43}"/>
              </a:ext>
            </a:extLst>
          </p:cNvPr>
          <p:cNvSpPr>
            <a:spLocks noGrp="1"/>
          </p:cNvSpPr>
          <p:nvPr>
            <p:ph type="title"/>
          </p:nvPr>
        </p:nvSpPr>
        <p:spPr/>
        <p:txBody>
          <a:bodyPr/>
          <a:lstStyle/>
          <a:p>
            <a:r>
              <a:rPr lang="fr-FR" sz="2400" cap="none" dirty="0"/>
              <a:t>Lecture 2: Lyrisme de Chateaubriand (</a:t>
            </a:r>
            <a:r>
              <a:rPr lang="fr-FR" sz="2400" i="1" cap="none" dirty="0"/>
              <a:t>Mes joies d’automne, L’Hirondelle)</a:t>
            </a:r>
            <a:endParaRPr lang="cs-CZ" sz="2400" cap="none" dirty="0"/>
          </a:p>
        </p:txBody>
      </p:sp>
      <p:sp>
        <p:nvSpPr>
          <p:cNvPr id="3" name="Zástupný symbol pro obsah 2">
            <a:extLst>
              <a:ext uri="{FF2B5EF4-FFF2-40B4-BE49-F238E27FC236}">
                <a16:creationId xmlns:a16="http://schemas.microsoft.com/office/drawing/2014/main" id="{08EBA22D-287B-4F84-AFFB-243E90E576A2}"/>
              </a:ext>
            </a:extLst>
          </p:cNvPr>
          <p:cNvSpPr>
            <a:spLocks noGrp="1"/>
          </p:cNvSpPr>
          <p:nvPr>
            <p:ph sz="quarter" idx="13"/>
          </p:nvPr>
        </p:nvSpPr>
        <p:spPr>
          <a:xfrm>
            <a:off x="706268" y="2068497"/>
            <a:ext cx="6972917" cy="4114800"/>
          </a:xfrm>
        </p:spPr>
        <p:txBody>
          <a:bodyPr/>
          <a:lstStyle/>
          <a:p>
            <a:pPr algn="just"/>
            <a:r>
              <a:rPr lang="fr-FR" dirty="0"/>
              <a:t>Quels thèmes abordent les « passages lyriques » des </a:t>
            </a:r>
            <a:r>
              <a:rPr lang="fr-FR" i="1" dirty="0"/>
              <a:t>Mémoires</a:t>
            </a:r>
            <a:r>
              <a:rPr lang="fr-FR" dirty="0"/>
              <a:t>, par quelles réflexions correspondent-ils ?</a:t>
            </a:r>
          </a:p>
          <a:p>
            <a:pPr algn="just"/>
            <a:r>
              <a:rPr lang="fr-FR" dirty="0"/>
              <a:t>Peut-on les qualifier comme la confession personnelle sincère ?</a:t>
            </a:r>
          </a:p>
          <a:p>
            <a:pPr algn="just"/>
            <a:r>
              <a:rPr lang="fr-FR" dirty="0"/>
              <a:t>Quelles sont, selon vous, les qualités poétiques du texte ?</a:t>
            </a:r>
            <a:endParaRPr lang="cs-CZ" dirty="0"/>
          </a:p>
          <a:p>
            <a:pPr algn="just"/>
            <a:endParaRPr lang="cs-CZ" dirty="0"/>
          </a:p>
        </p:txBody>
      </p:sp>
      <p:pic>
        <p:nvPicPr>
          <p:cNvPr id="17410" name="Picture 2" descr="RÃ©sultat de recherche d'images pour &quot;hirondelle gravure&quot;">
            <a:extLst>
              <a:ext uri="{FF2B5EF4-FFF2-40B4-BE49-F238E27FC236}">
                <a16:creationId xmlns:a16="http://schemas.microsoft.com/office/drawing/2014/main" id="{D355E900-14C5-48F7-900F-DE41C69EBA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2534" y="2050741"/>
            <a:ext cx="3306087" cy="478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D2ECCDB6-90C6-4397-99EB-5D7FFA716F4D}"/>
              </a:ext>
            </a:extLst>
          </p:cNvPr>
          <p:cNvSpPr txBox="1">
            <a:spLocks/>
          </p:cNvSpPr>
          <p:nvPr/>
        </p:nvSpPr>
        <p:spPr>
          <a:xfrm>
            <a:off x="315650" y="629745"/>
            <a:ext cx="8100381"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lyrique, confession intime</a:t>
            </a:r>
            <a:endParaRPr lang="fr-FR" sz="2400" i="1" cap="none" dirty="0"/>
          </a:p>
        </p:txBody>
      </p:sp>
      <p:sp>
        <p:nvSpPr>
          <p:cNvPr id="2" name="TextovéPole 1">
            <a:extLst>
              <a:ext uri="{FF2B5EF4-FFF2-40B4-BE49-F238E27FC236}">
                <a16:creationId xmlns:a16="http://schemas.microsoft.com/office/drawing/2014/main" id="{0D266FC3-09A6-4105-A3C4-A4502FAAF73D}"/>
              </a:ext>
            </a:extLst>
          </p:cNvPr>
          <p:cNvSpPr txBox="1"/>
          <p:nvPr/>
        </p:nvSpPr>
        <p:spPr>
          <a:xfrm>
            <a:off x="123408" y="2136338"/>
            <a:ext cx="6996483" cy="2585323"/>
          </a:xfrm>
          <a:prstGeom prst="rect">
            <a:avLst/>
          </a:prstGeom>
          <a:noFill/>
          <a:ln>
            <a:solidFill>
              <a:schemeClr val="accent1">
                <a:lumMod val="20000"/>
                <a:lumOff val="80000"/>
              </a:schemeClr>
            </a:solidFill>
          </a:ln>
        </p:spPr>
        <p:txBody>
          <a:bodyPr wrap="square" rtlCol="0" anchor="ctr" anchorCtr="1">
            <a:spAutoFit/>
          </a:bodyPr>
          <a:lstStyle/>
          <a:p>
            <a:pPr marL="285750" indent="-285750" algn="just">
              <a:buFont typeface="Arial" panose="020B0604020202020204" pitchFamily="34" charset="0"/>
              <a:buChar char="•"/>
            </a:pPr>
            <a:r>
              <a:rPr lang="fr-FR" dirty="0"/>
              <a:t>Côté « autobiographique » des </a:t>
            </a:r>
            <a:r>
              <a:rPr lang="fr-FR" i="1" dirty="0"/>
              <a:t>Mémoires</a:t>
            </a:r>
            <a:r>
              <a:rPr lang="fr-FR" dirty="0"/>
              <a:t>: Chateaubriand expose son intérieur, ses émotions, ses sentiments internes</a:t>
            </a:r>
          </a:p>
          <a:p>
            <a:pPr marL="285750" indent="-285750" algn="just">
              <a:buFont typeface="Arial" panose="020B0604020202020204" pitchFamily="34" charset="0"/>
              <a:buChar char="•"/>
            </a:pPr>
            <a:r>
              <a:rPr lang="fr-FR" dirty="0"/>
              <a:t>Thèmes récurrents de la poétique des </a:t>
            </a:r>
            <a:r>
              <a:rPr lang="fr-FR" i="1" dirty="0"/>
              <a:t>Mémoires</a:t>
            </a:r>
            <a:r>
              <a:rPr lang="fr-FR" dirty="0"/>
              <a:t>: le souvenir, la mort, la mélancolie:</a:t>
            </a:r>
          </a:p>
          <a:p>
            <a:pPr marL="742950" lvl="1" indent="-285750" algn="just">
              <a:buFont typeface="Arial" panose="020B0604020202020204" pitchFamily="34" charset="0"/>
              <a:buChar char="•"/>
            </a:pPr>
            <a:r>
              <a:rPr lang="fr-FR" dirty="0"/>
              <a:t>« </a:t>
            </a:r>
            <a:r>
              <a:rPr lang="fr-FR" i="1" dirty="0"/>
              <a:t>Que sont devenus Henri et Gabrielle ? Ce que je serai devenu quand ces Mémoires seront publiés.</a:t>
            </a:r>
            <a:r>
              <a:rPr lang="fr-FR" dirty="0"/>
              <a:t> » (3, I)</a:t>
            </a:r>
          </a:p>
          <a:p>
            <a:pPr marL="742950" lvl="1" indent="-285750" algn="just">
              <a:buFont typeface="Arial" panose="020B0604020202020204" pitchFamily="34" charset="0"/>
              <a:buChar char="•"/>
            </a:pPr>
            <a:r>
              <a:rPr lang="fr-FR" dirty="0"/>
              <a:t>« </a:t>
            </a:r>
            <a:r>
              <a:rPr lang="fr-FR" i="1" dirty="0"/>
              <a:t>La mort est belle, elle est notre amie : néanmoins, nous ne la reconnaissons pas, parce qu'elle se présente à nous masquée et que son masque nous épouvante</a:t>
            </a:r>
            <a:r>
              <a:rPr lang="fr-FR" dirty="0"/>
              <a:t>. » (2, IV)</a:t>
            </a:r>
            <a:endParaRPr lang="cs-CZ" dirty="0"/>
          </a:p>
        </p:txBody>
      </p:sp>
      <p:pic>
        <p:nvPicPr>
          <p:cNvPr id="2050" name="Picture 2" descr="http://classes.bnf.fr/essentiels/images/3/ess_1630.jpg">
            <a:extLst>
              <a:ext uri="{FF2B5EF4-FFF2-40B4-BE49-F238E27FC236}">
                <a16:creationId xmlns:a16="http://schemas.microsoft.com/office/drawing/2014/main" id="{C11418F2-AC23-4854-BBAD-1E64C8CCE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567" y="629745"/>
            <a:ext cx="47720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0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3B195-AAA2-490A-AA93-C36D0A18C554}"/>
              </a:ext>
            </a:extLst>
          </p:cNvPr>
          <p:cNvSpPr>
            <a:spLocks noGrp="1"/>
          </p:cNvSpPr>
          <p:nvPr>
            <p:ph type="title"/>
          </p:nvPr>
        </p:nvSpPr>
        <p:spPr>
          <a:xfrm>
            <a:off x="901577" y="-151490"/>
            <a:ext cx="10566400" cy="1143000"/>
          </a:xfrm>
        </p:spPr>
        <p:txBody>
          <a:bodyPr/>
          <a:lstStyle/>
          <a:p>
            <a:r>
              <a:rPr lang="fr-FR" sz="2400" cap="none" dirty="0">
                <a:solidFill>
                  <a:srgbClr val="44546A">
                    <a:lumMod val="50000"/>
                  </a:srgbClr>
                </a:solidFill>
              </a:rPr>
              <a:t>Mélancolie comme le fondement de la poétique des </a:t>
            </a:r>
            <a:r>
              <a:rPr lang="fr-FR" sz="2400" i="1" cap="none" dirty="0">
                <a:solidFill>
                  <a:srgbClr val="44546A">
                    <a:lumMod val="50000"/>
                  </a:srgbClr>
                </a:solidFill>
              </a:rPr>
              <a:t>Mémoires</a:t>
            </a:r>
            <a:endParaRPr lang="cs-CZ" sz="2400" cap="none" dirty="0">
              <a:solidFill>
                <a:srgbClr val="44546A">
                  <a:lumMod val="50000"/>
                </a:srgbClr>
              </a:solidFill>
            </a:endParaRPr>
          </a:p>
        </p:txBody>
      </p:sp>
      <p:sp>
        <p:nvSpPr>
          <p:cNvPr id="3" name="Zástupný symbol pro obsah 2">
            <a:extLst>
              <a:ext uri="{FF2B5EF4-FFF2-40B4-BE49-F238E27FC236}">
                <a16:creationId xmlns:a16="http://schemas.microsoft.com/office/drawing/2014/main" id="{BEA7EDCB-79B5-4CD8-B6A0-0EA08A01AABE}"/>
              </a:ext>
            </a:extLst>
          </p:cNvPr>
          <p:cNvSpPr>
            <a:spLocks noGrp="1"/>
          </p:cNvSpPr>
          <p:nvPr>
            <p:ph sz="quarter" idx="13"/>
          </p:nvPr>
        </p:nvSpPr>
        <p:spPr>
          <a:xfrm>
            <a:off x="812800" y="1253970"/>
            <a:ext cx="4978400" cy="5257801"/>
          </a:xfrm>
        </p:spPr>
        <p:txBody>
          <a:bodyPr>
            <a:normAutofit fontScale="92500" lnSpcReduction="10000"/>
          </a:bodyPr>
          <a:lstStyle/>
          <a:p>
            <a:pPr algn="just"/>
            <a:r>
              <a:rPr lang="fr-FR" dirty="0"/>
              <a:t>« </a:t>
            </a:r>
            <a:r>
              <a:rPr lang="fr-FR" i="1" dirty="0"/>
              <a:t>Combien d'autres amis je ne rencontrerai plus ! L'homme, chaque soir en se couchant, peut compter ses pertes : il n'y a que ses ans qui ne le quittent point, bien qu'ils passent. Lorsqu'il en fait la revue et qu'il les nomme, ils répondent " Présents ! " Aucun ne manque à l'appel.</a:t>
            </a:r>
            <a:r>
              <a:rPr lang="fr-FR" dirty="0"/>
              <a:t> » (6, VI)</a:t>
            </a:r>
            <a:r>
              <a:rPr lang="fr-FR" i="1" dirty="0"/>
              <a:t> </a:t>
            </a:r>
            <a:endParaRPr lang="fr-FR" dirty="0"/>
          </a:p>
          <a:p>
            <a:pPr algn="just"/>
            <a:endParaRPr lang="fr-FR" dirty="0"/>
          </a:p>
          <a:p>
            <a:pPr algn="just"/>
            <a:r>
              <a:rPr lang="fr-FR" dirty="0"/>
              <a:t>« </a:t>
            </a:r>
            <a:r>
              <a:rPr lang="fr-FR" i="1" dirty="0"/>
              <a:t>Pourquoi ai−je survécu au siècle et aux hommes à qui j'appartenais par la date de ma vie ? Pourquoi ne suis−je pas tombé avec mes contemporains, les derniers d'une race épuisée ? Pourquoi suis−je demeuré seul à chercher leurs os dans les ténèbres et la poussière d'une catacombe remplie ? Je me décourage de durer.</a:t>
            </a:r>
            <a:r>
              <a:rPr lang="fr-FR" dirty="0"/>
              <a:t> » (24, XVII)</a:t>
            </a:r>
            <a:endParaRPr lang="cs-CZ" dirty="0"/>
          </a:p>
          <a:p>
            <a:pPr algn="just"/>
            <a:endParaRPr lang="cs-CZ" dirty="0"/>
          </a:p>
        </p:txBody>
      </p:sp>
      <p:pic>
        <p:nvPicPr>
          <p:cNvPr id="13314" name="Picture 2" descr="RÃ©sultat de recherche d'images pour &quot;renÃ© chateaubriand&quot;">
            <a:extLst>
              <a:ext uri="{FF2B5EF4-FFF2-40B4-BE49-F238E27FC236}">
                <a16:creationId xmlns:a16="http://schemas.microsoft.com/office/drawing/2014/main" id="{4C34915E-A514-44C9-BFA4-91E2758789FD}"/>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581530" y="1165193"/>
            <a:ext cx="3797670" cy="534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15A55-2075-4A45-B55D-A30EA0C06251}"/>
              </a:ext>
            </a:extLst>
          </p:cNvPr>
          <p:cNvSpPr txBox="1">
            <a:spLocks/>
          </p:cNvSpPr>
          <p:nvPr/>
        </p:nvSpPr>
        <p:spPr>
          <a:xfrm>
            <a:off x="1380971" y="656378"/>
            <a:ext cx="1056640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épique: l’Histoire en marche</a:t>
            </a:r>
            <a:endParaRPr lang="fr-FR" sz="2400" i="1" cap="none" dirty="0"/>
          </a:p>
        </p:txBody>
      </p:sp>
      <p:sp>
        <p:nvSpPr>
          <p:cNvPr id="4" name="Obdélník 3">
            <a:extLst>
              <a:ext uri="{FF2B5EF4-FFF2-40B4-BE49-F238E27FC236}">
                <a16:creationId xmlns:a16="http://schemas.microsoft.com/office/drawing/2014/main" id="{E2FD4EBA-8EF4-4391-A22B-D27146ADE6B8}"/>
              </a:ext>
            </a:extLst>
          </p:cNvPr>
          <p:cNvSpPr/>
          <p:nvPr/>
        </p:nvSpPr>
        <p:spPr>
          <a:xfrm>
            <a:off x="437965" y="1227878"/>
            <a:ext cx="5141435" cy="5371407"/>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fr-FR" sz="2000" dirty="0">
                <a:ea typeface="Calibri" panose="020F0502020204030204" pitchFamily="34" charset="0"/>
                <a:cs typeface="Times New Roman" panose="02020603050405020304" pitchFamily="18" charset="0"/>
              </a:rPr>
              <a:t>« </a:t>
            </a:r>
            <a:r>
              <a:rPr lang="fr-FR" sz="2000" i="1" dirty="0">
                <a:ea typeface="Calibri" panose="020F0502020204030204" pitchFamily="34" charset="0"/>
                <a:cs typeface="Times New Roman" panose="02020603050405020304" pitchFamily="18" charset="0"/>
              </a:rPr>
              <a:t>Les vieillards d'autrefois étaient moins malheureux et moins isolés que ceux d'aujourd'hui : si, en demeurant sur la terre, ils avaient perdu leurs amis, peu de chose du reste avait changé autour d'eux ; étrangers à la jeunesse, ils ne l'étaient pas à la société. Maintenant, un traînard dans ce monde a non seulement vu mourir les hommes, mais vu mourir les idées : principes, mœurs, goûts, plaisirs, peines, sentiments, rien ne ressemble à ce qu'il a connu. Il est d'une race différente de l'espèce humaine au milieu de laquelle il achève ses jours.</a:t>
            </a:r>
            <a:r>
              <a:rPr lang="fr-FR" sz="2000" dirty="0">
                <a:ea typeface="Calibri" panose="020F0502020204030204" pitchFamily="34" charset="0"/>
                <a:cs typeface="Times New Roman" panose="02020603050405020304" pitchFamily="18" charset="0"/>
              </a:rPr>
              <a:t> » (9,X)</a:t>
            </a:r>
            <a:endParaRPr lang="cs-CZ" sz="2000" dirty="0">
              <a:effectLst/>
              <a:ea typeface="Calibri" panose="020F0502020204030204" pitchFamily="34" charset="0"/>
              <a:cs typeface="Times New Roman" panose="02020603050405020304" pitchFamily="18" charset="0"/>
            </a:endParaRPr>
          </a:p>
        </p:txBody>
      </p:sp>
      <p:pic>
        <p:nvPicPr>
          <p:cNvPr id="12290" name="Picture 2" descr="RÃ©sultat de recherche d'images pour &quot;guerres napolÃ©oniennes&quot;">
            <a:extLst>
              <a:ext uri="{FF2B5EF4-FFF2-40B4-BE49-F238E27FC236}">
                <a16:creationId xmlns:a16="http://schemas.microsoft.com/office/drawing/2014/main" id="{61E73455-93D9-47A2-BF72-2A8D3BAA4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97" y="1928674"/>
            <a:ext cx="5074051" cy="371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E5727-D7B3-4A70-B382-D39F1C2BAB91}"/>
              </a:ext>
            </a:extLst>
          </p:cNvPr>
          <p:cNvSpPr>
            <a:spLocks noGrp="1"/>
          </p:cNvSpPr>
          <p:nvPr>
            <p:ph type="title"/>
          </p:nvPr>
        </p:nvSpPr>
        <p:spPr/>
        <p:txBody>
          <a:bodyPr/>
          <a:lstStyle/>
          <a:p>
            <a:r>
              <a:rPr lang="cs-CZ" sz="2400" cap="none" dirty="0" err="1"/>
              <a:t>Lecture</a:t>
            </a:r>
            <a:r>
              <a:rPr lang="cs-CZ" sz="2400" cap="none" dirty="0"/>
              <a:t> 3: </a:t>
            </a:r>
            <a:r>
              <a:rPr lang="cs-CZ" sz="2400" cap="none" dirty="0" err="1"/>
              <a:t>Juge</a:t>
            </a:r>
            <a:r>
              <a:rPr lang="fr-FR" sz="2400" cap="none" dirty="0"/>
              <a:t>ment sur Napoléon</a:t>
            </a:r>
            <a:endParaRPr lang="cs-CZ" sz="2400" cap="none" dirty="0"/>
          </a:p>
        </p:txBody>
      </p:sp>
      <p:sp>
        <p:nvSpPr>
          <p:cNvPr id="3" name="Zástupný symbol pro obsah 2">
            <a:extLst>
              <a:ext uri="{FF2B5EF4-FFF2-40B4-BE49-F238E27FC236}">
                <a16:creationId xmlns:a16="http://schemas.microsoft.com/office/drawing/2014/main" id="{D7D9F585-1ACA-4EF3-A1A7-2A4AB4AAE72E}"/>
              </a:ext>
            </a:extLst>
          </p:cNvPr>
          <p:cNvSpPr>
            <a:spLocks noGrp="1"/>
          </p:cNvSpPr>
          <p:nvPr>
            <p:ph sz="quarter" idx="13"/>
          </p:nvPr>
        </p:nvSpPr>
        <p:spPr/>
        <p:txBody>
          <a:bodyPr/>
          <a:lstStyle/>
          <a:p>
            <a:pPr algn="just"/>
            <a:r>
              <a:rPr lang="fr-FR" dirty="0"/>
              <a:t>Pourquoi l’auteur insère les passages « historiographiques » dans ses mémoires personnelles ?</a:t>
            </a:r>
          </a:p>
          <a:p>
            <a:pPr algn="just"/>
            <a:r>
              <a:rPr lang="fr-FR" dirty="0"/>
              <a:t> Quelle est sa position vis-à-vis Napoléon Bonaparte ? </a:t>
            </a:r>
          </a:p>
          <a:p>
            <a:pPr algn="just"/>
            <a:r>
              <a:rPr lang="fr-FR" dirty="0"/>
              <a:t>En quoi se manifeste la stylisation de l’auteur ? Trouveriez-vous une parallèle entre ces deux hommes, Napoléon et Chateaubriand? </a:t>
            </a:r>
            <a:endParaRPr lang="cs-CZ" dirty="0"/>
          </a:p>
        </p:txBody>
      </p:sp>
      <p:pic>
        <p:nvPicPr>
          <p:cNvPr id="4098" name="Picture 2" descr="RÃ©sultat de recherche d'images pour &quot;napolÃ©on fontainebleau&quot;">
            <a:extLst>
              <a:ext uri="{FF2B5EF4-FFF2-40B4-BE49-F238E27FC236}">
                <a16:creationId xmlns:a16="http://schemas.microsoft.com/office/drawing/2014/main" id="{582D1FE0-976C-49AA-AC40-9B5F3F8D35B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945516" y="1417638"/>
            <a:ext cx="3774834" cy="515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492C2A0-6143-4E4B-848D-9550C338AD9E}"/>
              </a:ext>
            </a:extLst>
          </p:cNvPr>
          <p:cNvSpPr txBox="1">
            <a:spLocks/>
          </p:cNvSpPr>
          <p:nvPr/>
        </p:nvSpPr>
        <p:spPr>
          <a:xfrm>
            <a:off x="535619" y="453825"/>
            <a:ext cx="1200261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Chateaubriand et Napoléon: l’entrecroisement de deux destinées exceptionnelles</a:t>
            </a:r>
          </a:p>
        </p:txBody>
      </p:sp>
      <p:sp>
        <p:nvSpPr>
          <p:cNvPr id="5" name="Obdélník 4">
            <a:extLst>
              <a:ext uri="{FF2B5EF4-FFF2-40B4-BE49-F238E27FC236}">
                <a16:creationId xmlns:a16="http://schemas.microsoft.com/office/drawing/2014/main" id="{EF44BA89-F813-4BE2-BD16-414C9C985124}"/>
              </a:ext>
            </a:extLst>
          </p:cNvPr>
          <p:cNvSpPr/>
          <p:nvPr/>
        </p:nvSpPr>
        <p:spPr>
          <a:xfrm>
            <a:off x="189390" y="1974182"/>
            <a:ext cx="5794160" cy="3477875"/>
          </a:xfrm>
          <a:prstGeom prst="rect">
            <a:avLst/>
          </a:prstGeom>
        </p:spPr>
        <p:txBody>
          <a:bodyPr wrap="square">
            <a:spAutoFit/>
          </a:bodyPr>
          <a:lstStyle/>
          <a:p>
            <a:pPr marL="342900" indent="-342900" algn="just">
              <a:buFont typeface="Arial" panose="020B0604020202020204" pitchFamily="34" charset="0"/>
              <a:buChar char="•"/>
            </a:pPr>
            <a:r>
              <a:rPr lang="fr-FR" sz="2000" dirty="0"/>
              <a:t>« </a:t>
            </a:r>
            <a:r>
              <a:rPr lang="fr-FR" sz="2000" i="1" dirty="0"/>
              <a:t>Cet homme, dont j'admire le génie et dont j'abhorre le despotisme </a:t>
            </a:r>
            <a:r>
              <a:rPr lang="fr-FR" sz="2000" dirty="0"/>
              <a:t>» (I, 1)</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 </a:t>
            </a:r>
            <a:r>
              <a:rPr lang="fr-FR" sz="2000" i="1" dirty="0"/>
              <a:t>Bonaparte rendit à Dieu le plus puissant souffle de vie qui jamais anima l’argile humaine</a:t>
            </a:r>
            <a:r>
              <a:rPr lang="fr-FR" sz="2000" dirty="0"/>
              <a:t>. » (24, XII)</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 </a:t>
            </a:r>
            <a:r>
              <a:rPr lang="fr-FR" sz="2000" i="1" dirty="0"/>
              <a:t>Retomber de Bonaparte et de l’Empire à ce qui les a suivis, c'est tomber de la réalité dans le néant, du sommet d'une montagne dans un gouffre. </a:t>
            </a:r>
            <a:r>
              <a:rPr lang="fr-FR" sz="2000" dirty="0"/>
              <a:t>» (25, I)</a:t>
            </a:r>
            <a:endParaRPr lang="cs-CZ" sz="2000" dirty="0"/>
          </a:p>
        </p:txBody>
      </p:sp>
      <p:pic>
        <p:nvPicPr>
          <p:cNvPr id="8" name="Picture 2" descr="RÃ©sultat de recherche d'images pour &quot;napolÃ©on sainte hÃ©lÃ¨ne&quot;">
            <a:extLst>
              <a:ext uri="{FF2B5EF4-FFF2-40B4-BE49-F238E27FC236}">
                <a16:creationId xmlns:a16="http://schemas.microsoft.com/office/drawing/2014/main" id="{964DA822-F08A-4E31-A3D5-4DEBD875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96825"/>
            <a:ext cx="60483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CF520-908E-40F0-A060-58BF05E32DB2}"/>
              </a:ext>
            </a:extLst>
          </p:cNvPr>
          <p:cNvSpPr>
            <a:spLocks noGrp="1"/>
          </p:cNvSpPr>
          <p:nvPr>
            <p:ph type="title"/>
          </p:nvPr>
        </p:nvSpPr>
        <p:spPr>
          <a:xfrm>
            <a:off x="475448" y="380807"/>
            <a:ext cx="6422501" cy="1143000"/>
          </a:xfrm>
        </p:spPr>
        <p:txBody>
          <a:bodyPr/>
          <a:lstStyle/>
          <a:p>
            <a:r>
              <a:rPr lang="fr-FR" sz="2400" cap="none" dirty="0"/>
              <a:t>Lecture 4: Conclusion des </a:t>
            </a:r>
            <a:r>
              <a:rPr lang="fr-FR" sz="2400" i="1" cap="none" dirty="0"/>
              <a:t>Mémoires d’outre-tombe</a:t>
            </a:r>
            <a:endParaRPr lang="cs-CZ" sz="2400" i="1" cap="none" dirty="0"/>
          </a:p>
        </p:txBody>
      </p:sp>
      <p:sp>
        <p:nvSpPr>
          <p:cNvPr id="3" name="Zástupný symbol pro obsah 2">
            <a:extLst>
              <a:ext uri="{FF2B5EF4-FFF2-40B4-BE49-F238E27FC236}">
                <a16:creationId xmlns:a16="http://schemas.microsoft.com/office/drawing/2014/main" id="{2E78A07A-8EF6-46B3-A4AF-77EBFCF58A6D}"/>
              </a:ext>
            </a:extLst>
          </p:cNvPr>
          <p:cNvSpPr>
            <a:spLocks noGrp="1"/>
          </p:cNvSpPr>
          <p:nvPr>
            <p:ph sz="quarter" idx="13"/>
          </p:nvPr>
        </p:nvSpPr>
        <p:spPr>
          <a:xfrm>
            <a:off x="209119" y="2113819"/>
            <a:ext cx="5886882" cy="4114800"/>
          </a:xfrm>
        </p:spPr>
        <p:txBody>
          <a:bodyPr/>
          <a:lstStyle/>
          <a:p>
            <a:pPr algn="just"/>
            <a:r>
              <a:rPr lang="fr-FR" dirty="0"/>
              <a:t>Comment l’auteur achève son chef-d’œuvre ? </a:t>
            </a:r>
          </a:p>
          <a:p>
            <a:pPr algn="just"/>
            <a:r>
              <a:rPr lang="fr-FR" dirty="0"/>
              <a:t>Dans tous les extraits que vous avez lus, quelle image Chateaubriand donne de lui-même ? </a:t>
            </a:r>
          </a:p>
          <a:p>
            <a:pPr algn="just"/>
            <a:r>
              <a:rPr lang="fr-FR" dirty="0"/>
              <a:t>Peut-on le qualifier comme une figure romantique ? Pourquoi?</a:t>
            </a:r>
            <a:endParaRPr lang="cs-CZ" dirty="0"/>
          </a:p>
          <a:p>
            <a:pPr algn="just"/>
            <a:endParaRPr lang="cs-CZ" dirty="0"/>
          </a:p>
        </p:txBody>
      </p:sp>
      <p:pic>
        <p:nvPicPr>
          <p:cNvPr id="1030" name="Picture 6" descr="http://classes.bnf.fr/essentiels/images/3/ess_1631.jpg">
            <a:extLst>
              <a:ext uri="{FF2B5EF4-FFF2-40B4-BE49-F238E27FC236}">
                <a16:creationId xmlns:a16="http://schemas.microsoft.com/office/drawing/2014/main" id="{B0FCBD3A-CE5A-4452-A71C-0F054F41F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94" b="22336"/>
          <a:stretch/>
        </p:blipFill>
        <p:spPr bwMode="auto">
          <a:xfrm>
            <a:off x="6366617" y="177554"/>
            <a:ext cx="5896405" cy="62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D7AAA2-E34B-44C7-8ED0-A11FFB1D91FD}"/>
              </a:ext>
            </a:extLst>
          </p:cNvPr>
          <p:cNvSpPr>
            <a:spLocks noGrp="1"/>
          </p:cNvSpPr>
          <p:nvPr>
            <p:ph type="title"/>
          </p:nvPr>
        </p:nvSpPr>
        <p:spPr>
          <a:xfrm>
            <a:off x="1753833" y="256883"/>
            <a:ext cx="10566400" cy="1143000"/>
          </a:xfrm>
        </p:spPr>
        <p:txBody>
          <a:bodyPr/>
          <a:lstStyle/>
          <a:p>
            <a:r>
              <a:rPr lang="fr-FR" dirty="0"/>
              <a:t>Pièges de l’(auto)biographie </a:t>
            </a:r>
            <a:endParaRPr lang="cs-CZ" dirty="0"/>
          </a:p>
        </p:txBody>
      </p:sp>
      <p:pic>
        <p:nvPicPr>
          <p:cNvPr id="2050" name="Picture 2" descr="Image associÃ©e">
            <a:extLst>
              <a:ext uri="{FF2B5EF4-FFF2-40B4-BE49-F238E27FC236}">
                <a16:creationId xmlns:a16="http://schemas.microsoft.com/office/drawing/2014/main" id="{1C9ED3E6-6673-44F5-BA4B-AC1BC6345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437" y="2002655"/>
            <a:ext cx="4276078" cy="42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96741A-2F56-45EA-A6C5-3F054CE0FFFE}"/>
              </a:ext>
            </a:extLst>
          </p:cNvPr>
          <p:cNvSpPr txBox="1">
            <a:spLocks/>
          </p:cNvSpPr>
          <p:nvPr/>
        </p:nvSpPr>
        <p:spPr>
          <a:xfrm>
            <a:off x="115410" y="700767"/>
            <a:ext cx="12405064"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Conclusion: </a:t>
            </a:r>
            <a:r>
              <a:rPr lang="fr-FR" sz="2400" i="1" cap="none" dirty="0"/>
              <a:t>Mémoires d’outre-tombe </a:t>
            </a:r>
            <a:r>
              <a:rPr lang="fr-FR" sz="2400" cap="none" dirty="0"/>
              <a:t>comme un chef-d’œuvre du Romantisme </a:t>
            </a:r>
          </a:p>
        </p:txBody>
      </p:sp>
      <p:pic>
        <p:nvPicPr>
          <p:cNvPr id="6" name="Picture 2" descr="RÃ©sultat de recherche d'images pour &quot;renÃ© chateaubriand tombe&quot;">
            <a:extLst>
              <a:ext uri="{FF2B5EF4-FFF2-40B4-BE49-F238E27FC236}">
                <a16:creationId xmlns:a16="http://schemas.microsoft.com/office/drawing/2014/main" id="{AC708400-D492-4DAF-A322-947ECB7C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312" y="2403061"/>
            <a:ext cx="5466973" cy="3656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0A3DEF1-5902-42BE-B06B-C16A9E38AC68}"/>
              </a:ext>
            </a:extLst>
          </p:cNvPr>
          <p:cNvSpPr txBox="1"/>
          <p:nvPr/>
        </p:nvSpPr>
        <p:spPr>
          <a:xfrm>
            <a:off x="189994" y="2727102"/>
            <a:ext cx="5562736" cy="2585323"/>
          </a:xfrm>
          <a:prstGeom prst="rect">
            <a:avLst/>
          </a:prstGeom>
          <a:noFill/>
          <a:ln>
            <a:solidFill>
              <a:schemeClr val="accent1">
                <a:lumMod val="20000"/>
                <a:lumOff val="80000"/>
              </a:schemeClr>
            </a:solidFill>
          </a:ln>
        </p:spPr>
        <p:txBody>
          <a:bodyPr wrap="square" rtlCol="0" anchor="ctr" anchorCtr="1">
            <a:spAutoFit/>
          </a:bodyPr>
          <a:lstStyle/>
          <a:p>
            <a:pPr algn="just"/>
            <a:r>
              <a:rPr lang="fr-FR" i="1" dirty="0"/>
              <a:t>Les Mémoires </a:t>
            </a:r>
            <a:r>
              <a:rPr lang="fr-FR" dirty="0"/>
              <a:t>« </a:t>
            </a:r>
            <a:r>
              <a:rPr lang="fr-FR" i="1" dirty="0"/>
              <a:t>sont parvenus à réaliser, sur une échelle monumentale, un idéal esthétique qui fut la suprême ambition des romantiques : représenter le monde comme une synthèse organique des contraires : individu et société, nature et histoire, action et rêve, esprit et matière, grotesque et sublime, etc.</a:t>
            </a:r>
            <a:r>
              <a:rPr lang="fr-FR" dirty="0"/>
              <a:t> » (Jean-Claude </a:t>
            </a:r>
            <a:r>
              <a:rPr lang="fr-FR" dirty="0" err="1"/>
              <a:t>Brichet</a:t>
            </a:r>
            <a:r>
              <a:rPr lang="fr-FR" dirty="0"/>
              <a:t>: « </a:t>
            </a:r>
            <a:r>
              <a:rPr lang="fr-FR" i="1" dirty="0"/>
              <a:t>Les Mémoires d’outre-tombe: </a:t>
            </a:r>
            <a:r>
              <a:rPr lang="fr-FR" dirty="0"/>
              <a:t>une « autobiographie symbolique » »)</a:t>
            </a:r>
            <a:endParaRPr lang="cs-CZ" i="1" dirty="0"/>
          </a:p>
        </p:txBody>
      </p:sp>
    </p:spTree>
    <p:extLst>
      <p:ext uri="{BB962C8B-B14F-4D97-AF65-F5344CB8AC3E}">
        <p14:creationId xmlns:p14="http://schemas.microsoft.com/office/powerpoint/2010/main" val="22738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42460-68CE-4DED-A9BC-40526DFECEB2}"/>
              </a:ext>
            </a:extLst>
          </p:cNvPr>
          <p:cNvSpPr>
            <a:spLocks noGrp="1"/>
          </p:cNvSpPr>
          <p:nvPr>
            <p:ph type="title"/>
          </p:nvPr>
        </p:nvSpPr>
        <p:spPr/>
        <p:txBody>
          <a:bodyPr/>
          <a:lstStyle/>
          <a:p>
            <a:r>
              <a:rPr lang="fr-FR" dirty="0"/>
              <a:t>Genre de mémoires en </a:t>
            </a:r>
            <a:r>
              <a:rPr lang="fr-FR" dirty="0" err="1"/>
              <a:t>france</a:t>
            </a:r>
            <a:endParaRPr lang="cs-CZ" dirty="0"/>
          </a:p>
        </p:txBody>
      </p:sp>
      <p:sp>
        <p:nvSpPr>
          <p:cNvPr id="3" name="TextovéPole 2">
            <a:extLst>
              <a:ext uri="{FF2B5EF4-FFF2-40B4-BE49-F238E27FC236}">
                <a16:creationId xmlns:a16="http://schemas.microsoft.com/office/drawing/2014/main" id="{2A728332-501F-439F-84F7-8B12E9520306}"/>
              </a:ext>
            </a:extLst>
          </p:cNvPr>
          <p:cNvSpPr txBox="1"/>
          <p:nvPr/>
        </p:nvSpPr>
        <p:spPr>
          <a:xfrm>
            <a:off x="352146" y="1849311"/>
            <a:ext cx="5616607" cy="4832092"/>
          </a:xfrm>
          <a:prstGeom prst="rect">
            <a:avLst/>
          </a:prstGeom>
          <a:noFill/>
          <a:ln>
            <a:solidFill>
              <a:schemeClr val="accent1">
                <a:lumMod val="20000"/>
                <a:lumOff val="80000"/>
              </a:schemeClr>
            </a:solidFill>
          </a:ln>
        </p:spPr>
        <p:txBody>
          <a:bodyPr wrap="square" rtlCol="0" anchor="ctr" anchorCtr="1">
            <a:spAutoFit/>
          </a:bodyPr>
          <a:lstStyle/>
          <a:p>
            <a:pPr algn="just"/>
            <a:r>
              <a:rPr lang="fr-FR" sz="2200" dirty="0"/>
              <a:t>« </a:t>
            </a:r>
            <a:r>
              <a:rPr lang="fr-FR" sz="2200" i="1" dirty="0"/>
              <a:t>Livres d’historiens écrits par ceux qui ont eu part aux affaires ou qui en ont été les témoins oculaires, ou qui contiennent leur vie et leurs principales actions, ce qui répond à ce que les Latins appellent commentaires.</a:t>
            </a:r>
            <a:r>
              <a:rPr lang="fr-FR" sz="2200" dirty="0"/>
              <a:t> » (Dictionnaire de Furetière, 1695)</a:t>
            </a:r>
          </a:p>
          <a:p>
            <a:pPr algn="just"/>
            <a:endParaRPr lang="fr-FR" sz="2200" dirty="0"/>
          </a:p>
          <a:p>
            <a:pPr marL="285750" indent="-285750" algn="just">
              <a:buFont typeface="Arial" panose="020B0604020202020204" pitchFamily="34" charset="0"/>
              <a:buChar char="•"/>
            </a:pPr>
            <a:r>
              <a:rPr lang="fr-FR" sz="2200" dirty="0"/>
              <a:t>Philippe de Commynes: XVe siècle</a:t>
            </a:r>
          </a:p>
          <a:p>
            <a:pPr marL="285750" indent="-285750" algn="just">
              <a:buFont typeface="Arial" panose="020B0604020202020204" pitchFamily="34" charset="0"/>
              <a:buChar char="•"/>
            </a:pPr>
            <a:r>
              <a:rPr lang="fr-FR" sz="2200" dirty="0"/>
              <a:t>Marguerite de Valois: XVIe/XVIIe siècle</a:t>
            </a:r>
          </a:p>
          <a:p>
            <a:pPr marL="285750" indent="-285750" algn="just">
              <a:buFont typeface="Arial" panose="020B0604020202020204" pitchFamily="34" charset="0"/>
              <a:buChar char="•"/>
            </a:pPr>
            <a:r>
              <a:rPr lang="fr-FR" sz="2200" dirty="0"/>
              <a:t>Cardinal de Retz: XVIIe siècle</a:t>
            </a:r>
          </a:p>
          <a:p>
            <a:pPr marL="285750" indent="-285750" algn="just">
              <a:buFont typeface="Arial" panose="020B0604020202020204" pitchFamily="34" charset="0"/>
              <a:buChar char="•"/>
            </a:pPr>
            <a:r>
              <a:rPr lang="fr-FR" sz="2200" dirty="0"/>
              <a:t>Duc de Saint-Simon: XVIIIe siècle</a:t>
            </a:r>
          </a:p>
          <a:p>
            <a:pPr algn="just"/>
            <a:endParaRPr lang="cs-CZ" sz="2200" dirty="0"/>
          </a:p>
          <a:p>
            <a:pPr algn="just"/>
            <a:endParaRPr lang="cs-CZ" sz="2200" dirty="0"/>
          </a:p>
        </p:txBody>
      </p:sp>
      <p:pic>
        <p:nvPicPr>
          <p:cNvPr id="3074" name="Picture 2" descr="RÃ©sultat de recherche d'images pour &quot;philippe de commynes&quot;">
            <a:extLst>
              <a:ext uri="{FF2B5EF4-FFF2-40B4-BE49-F238E27FC236}">
                <a16:creationId xmlns:a16="http://schemas.microsoft.com/office/drawing/2014/main" id="{6451CE7F-16EF-46EA-812D-505359E7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248" y="1674181"/>
            <a:ext cx="2512379" cy="25123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marguerite de valois&quot;">
            <a:extLst>
              <a:ext uri="{FF2B5EF4-FFF2-40B4-BE49-F238E27FC236}">
                <a16:creationId xmlns:a16="http://schemas.microsoft.com/office/drawing/2014/main" id="{59DE39AE-0352-49A1-9CC5-895AC25C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165" y="1282175"/>
            <a:ext cx="2194424" cy="29043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ardinal de retz&quot;">
            <a:extLst>
              <a:ext uri="{FF2B5EF4-FFF2-40B4-BE49-F238E27FC236}">
                <a16:creationId xmlns:a16="http://schemas.microsoft.com/office/drawing/2014/main" id="{9825C574-BC98-45A1-8605-AF2C93B82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248" y="4443102"/>
            <a:ext cx="2512379" cy="22383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duc de saint simon&quot;">
            <a:extLst>
              <a:ext uri="{FF2B5EF4-FFF2-40B4-BE49-F238E27FC236}">
                <a16:creationId xmlns:a16="http://schemas.microsoft.com/office/drawing/2014/main" id="{592177E9-85CA-4539-9CEA-5A4BCE85F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6128" y="4443102"/>
            <a:ext cx="1918748" cy="227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B5498-EC8D-4222-B6BF-951971E48206}"/>
              </a:ext>
            </a:extLst>
          </p:cNvPr>
          <p:cNvSpPr>
            <a:spLocks noGrp="1"/>
          </p:cNvSpPr>
          <p:nvPr>
            <p:ph type="title"/>
          </p:nvPr>
        </p:nvSpPr>
        <p:spPr/>
        <p:txBody>
          <a:bodyPr/>
          <a:lstStyle/>
          <a:p>
            <a:r>
              <a:rPr lang="fr-FR" sz="2400" dirty="0"/>
              <a:t>Grand tournant: publication posthume de</a:t>
            </a:r>
            <a:r>
              <a:rPr lang="cs-CZ" sz="2400" dirty="0"/>
              <a:t>s</a:t>
            </a:r>
            <a:r>
              <a:rPr lang="fr-FR" sz="2400" dirty="0"/>
              <a:t> confessions de Jean-Jacques Rousseau (1782, 1789)</a:t>
            </a:r>
            <a:endParaRPr lang="cs-CZ" sz="2400" dirty="0"/>
          </a:p>
        </p:txBody>
      </p:sp>
      <p:sp>
        <p:nvSpPr>
          <p:cNvPr id="3" name="Zástupný symbol pro obsah 2">
            <a:extLst>
              <a:ext uri="{FF2B5EF4-FFF2-40B4-BE49-F238E27FC236}">
                <a16:creationId xmlns:a16="http://schemas.microsoft.com/office/drawing/2014/main" id="{3C2EC17B-109A-407F-93E1-4DC80DBBFB42}"/>
              </a:ext>
            </a:extLst>
          </p:cNvPr>
          <p:cNvSpPr>
            <a:spLocks noGrp="1"/>
          </p:cNvSpPr>
          <p:nvPr>
            <p:ph sz="quarter" idx="13"/>
          </p:nvPr>
        </p:nvSpPr>
        <p:spPr>
          <a:xfrm>
            <a:off x="2135572" y="2097350"/>
            <a:ext cx="5516979" cy="4114800"/>
          </a:xfrm>
        </p:spPr>
        <p:txBody>
          <a:bodyPr>
            <a:normAutofit lnSpcReduction="10000"/>
          </a:bodyPr>
          <a:lstStyle/>
          <a:p>
            <a:pPr marL="0" lvl="0" indent="0" algn="just">
              <a:buNone/>
            </a:pPr>
            <a:r>
              <a:rPr lang="fr-FR" dirty="0"/>
              <a:t>« </a:t>
            </a:r>
            <a:r>
              <a:rPr lang="fr-FR" i="1" dirty="0"/>
              <a:t>Je forme une entreprise qui n'eut jamais d'exemple, et dont l'exécution n'aura point d'imitateur. Je veux montrer à mes semblables un homme dans toute la vérité de la nature; et cet homme, ce sera moi.</a:t>
            </a:r>
            <a:endParaRPr lang="cs-CZ" dirty="0"/>
          </a:p>
          <a:p>
            <a:pPr marL="0" indent="0" algn="just">
              <a:buNone/>
            </a:pPr>
            <a:r>
              <a:rPr lang="fr-FR" i="1" dirty="0"/>
              <a:t>Moi seul. Je sens mon cœur, et je connais les hommes. Je ne suis fait comme aucun de ceux que j'ai vus; j'ose croire n'être fait comme aucun de ceux qui existent. Si je ne vaux pas mieux, au moins je suis autre. Si la nature a bien ou mal fait de briser le moule dans lequel elle m'a jeté, c'est ce dont on ne peut juger qu'après m'avoir lu. »</a:t>
            </a:r>
            <a:endParaRPr lang="cs-CZ" dirty="0"/>
          </a:p>
          <a:p>
            <a:pPr marL="0" indent="0" algn="just">
              <a:buNone/>
            </a:pPr>
            <a:endParaRPr lang="cs-CZ" dirty="0"/>
          </a:p>
        </p:txBody>
      </p:sp>
      <p:pic>
        <p:nvPicPr>
          <p:cNvPr id="4098" name="Picture 2" descr="Image illustrative de lâarticle Les Confessions (Rousseau)">
            <a:extLst>
              <a:ext uri="{FF2B5EF4-FFF2-40B4-BE49-F238E27FC236}">
                <a16:creationId xmlns:a16="http://schemas.microsoft.com/office/drawing/2014/main" id="{E81F789B-690A-4CE7-B73F-47470AF1CEFF}"/>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8877328" y="1822142"/>
            <a:ext cx="295497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B4673-2600-4549-A05F-D5827016D612}"/>
              </a:ext>
            </a:extLst>
          </p:cNvPr>
          <p:cNvSpPr>
            <a:spLocks noGrp="1"/>
          </p:cNvSpPr>
          <p:nvPr>
            <p:ph type="title"/>
          </p:nvPr>
        </p:nvSpPr>
        <p:spPr/>
        <p:txBody>
          <a:bodyPr/>
          <a:lstStyle/>
          <a:p>
            <a:r>
              <a:rPr lang="fr-FR" dirty="0"/>
              <a:t>Révolution et empire: publication des mémoires de participants</a:t>
            </a:r>
            <a:endParaRPr lang="cs-CZ" dirty="0"/>
          </a:p>
        </p:txBody>
      </p:sp>
      <p:sp>
        <p:nvSpPr>
          <p:cNvPr id="3" name="Zástupný symbol pro obsah 2">
            <a:extLst>
              <a:ext uri="{FF2B5EF4-FFF2-40B4-BE49-F238E27FC236}">
                <a16:creationId xmlns:a16="http://schemas.microsoft.com/office/drawing/2014/main" id="{E8D4E18A-3D96-414E-ABD1-A45107FA0427}"/>
              </a:ext>
            </a:extLst>
          </p:cNvPr>
          <p:cNvSpPr>
            <a:spLocks noGrp="1"/>
          </p:cNvSpPr>
          <p:nvPr>
            <p:ph sz="quarter" idx="13"/>
          </p:nvPr>
        </p:nvSpPr>
        <p:spPr>
          <a:xfrm>
            <a:off x="457693" y="1978326"/>
            <a:ext cx="4978400" cy="4114800"/>
          </a:xfrm>
        </p:spPr>
        <p:txBody>
          <a:bodyPr/>
          <a:lstStyle/>
          <a:p>
            <a:pPr algn="just"/>
            <a:r>
              <a:rPr lang="fr-FR" dirty="0"/>
              <a:t>Généraux révolutionnaires: Jean-Baptiste Kléber, Louis-Marie de Turreau</a:t>
            </a:r>
          </a:p>
          <a:p>
            <a:pPr algn="just"/>
            <a:r>
              <a:rPr lang="fr-FR" i="1" dirty="0"/>
              <a:t>Mémoires </a:t>
            </a:r>
            <a:r>
              <a:rPr lang="fr-FR" dirty="0"/>
              <a:t>de Madame Roland (1754-1793) : point de vue d’une femme-révolutionnaire</a:t>
            </a:r>
          </a:p>
          <a:p>
            <a:pPr algn="just"/>
            <a:r>
              <a:rPr lang="fr-FR" dirty="0"/>
              <a:t>Participant(e)s de la Contre-révolution: Marquise de la </a:t>
            </a:r>
            <a:r>
              <a:rPr lang="fr-FR" dirty="0" err="1"/>
              <a:t>Rochejaquelein</a:t>
            </a:r>
            <a:r>
              <a:rPr lang="fr-FR" dirty="0"/>
              <a:t> (guerre de Vendée)</a:t>
            </a:r>
            <a:endParaRPr lang="cs-CZ" dirty="0"/>
          </a:p>
        </p:txBody>
      </p:sp>
      <p:pic>
        <p:nvPicPr>
          <p:cNvPr id="5122" name="Picture 2" descr="RÃ©sultat de recherche d'images pour &quot;madame roland&quot;">
            <a:extLst>
              <a:ext uri="{FF2B5EF4-FFF2-40B4-BE49-F238E27FC236}">
                <a16:creationId xmlns:a16="http://schemas.microsoft.com/office/drawing/2014/main" id="{8E25B975-AD9C-4D07-8A05-E21A473137BA}"/>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66656" y="1978326"/>
            <a:ext cx="2751610" cy="3358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madame de la rochejaquelein&quot;">
            <a:extLst>
              <a:ext uri="{FF2B5EF4-FFF2-40B4-BE49-F238E27FC236}">
                <a16:creationId xmlns:a16="http://schemas.microsoft.com/office/drawing/2014/main" id="{AAA873E4-4975-41F4-8C88-624C4488F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2" t="520" r="17077" b="2136"/>
          <a:stretch/>
        </p:blipFill>
        <p:spPr bwMode="auto">
          <a:xfrm>
            <a:off x="8448829" y="1313610"/>
            <a:ext cx="3663272" cy="544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1E07E9F-8F5C-4528-9A02-E146F0730CAC}"/>
              </a:ext>
            </a:extLst>
          </p:cNvPr>
          <p:cNvSpPr>
            <a:spLocks noGrp="1"/>
          </p:cNvSpPr>
          <p:nvPr>
            <p:ph sz="quarter" idx="13"/>
          </p:nvPr>
        </p:nvSpPr>
        <p:spPr>
          <a:xfrm>
            <a:off x="812800" y="1600200"/>
            <a:ext cx="10816948" cy="4489882"/>
          </a:xfrm>
        </p:spPr>
        <p:txBody>
          <a:bodyPr>
            <a:normAutofit fontScale="85000" lnSpcReduction="20000"/>
          </a:bodyPr>
          <a:lstStyle/>
          <a:p>
            <a:pPr marL="0" indent="0" algn="just">
              <a:buNone/>
            </a:pPr>
            <a:r>
              <a:rPr lang="fr-FR" dirty="0"/>
              <a:t>« </a:t>
            </a:r>
            <a:r>
              <a:rPr lang="fr-FR" sz="2100" i="1" dirty="0"/>
              <a:t>Le 17 au matin, MM. d'Elbée, de Bonchamps, de La </a:t>
            </a:r>
            <a:r>
              <a:rPr lang="fr-FR" sz="2100" i="1" dirty="0" err="1"/>
              <a:t>Rochejaquelein</a:t>
            </a:r>
            <a:r>
              <a:rPr lang="fr-FR" sz="2100" i="1" dirty="0"/>
              <a:t>, de </a:t>
            </a:r>
            <a:r>
              <a:rPr lang="fr-FR" sz="2100" i="1" dirty="0" err="1"/>
              <a:t>Royrand</a:t>
            </a:r>
            <a:r>
              <a:rPr lang="fr-FR" sz="2100" i="1" dirty="0"/>
              <a:t>, mon père et tous les autres chefs marchèrent sur Chollet à la tête de quarante mille hommes. Les républicains avaient fait leur jonction avec les divisions de Bressuire: ils étaient quarante-cinq mille. Ce fut sur la lande en avant de Chollet, du côté de Beaupréau, que les armées se rencontrèrent. M. de La </a:t>
            </a:r>
            <a:r>
              <a:rPr lang="fr-FR" sz="2100" i="1" dirty="0" err="1"/>
              <a:t>Rochejaquelein</a:t>
            </a:r>
            <a:r>
              <a:rPr lang="fr-FR" sz="2100" i="1" dirty="0"/>
              <a:t> et Stofflet entamèrent l'attaque avec fureur; pour la première fois, les Vendéens marchaient en colonne serrée comme la troupe de ligne; ils enfoncèrent le centre de l'ennemi, le culbutèrent jusque dans les faubourgs de Chollet, et furent un instant maîtres du grand parc de leur artillerie. Le général Beaupuy, qui commandait les républicains, venait d'être abattu de son cheval pour la seconde fois, en tâchant de rallier ses soldats: peu s'en fallut qu'il ne fût pris; la déroute se mettait parmi les bleus, lorsqu'arriva la réserve des Mayençais: les Vendéens soutinrent leur premier choc et les repoussèrent; ils recommencèrent d'autres charges qui eurent plus de succès. Nos gens plièrent, et le désordre se mit parmi eux; alors tous les chefs firent des prodiges de valeur pour les rallier; ils en ramenèrent quelques-uns, et on se battit en furieux, faisant acheter bien cher la victoire. MM. d'Elbée et de Bonchamps furent mortellement blessés, et enfin la déroute devint complète. Cependant M. de Piron arriva avec une grande partie de la division de M. de </a:t>
            </a:r>
            <a:r>
              <a:rPr lang="fr-FR" sz="2100" i="1" dirty="0" err="1"/>
              <a:t>Lyrot</a:t>
            </a:r>
            <a:r>
              <a:rPr lang="fr-FR" sz="2100" i="1" dirty="0"/>
              <a:t>, et protégea un peu la fuite des Vendéens; on put relever les blessés; d'ailleurs les républicains avaient tant souffert, qu'ils ne songèrent pas à poursuivre; ils rentrèrent à Chollet, mirent le feu à la ville, et se livrèrent, pendant toute la nuit, à leurs horreurs accoutumées. </a:t>
            </a:r>
            <a:r>
              <a:rPr lang="fr-FR" dirty="0"/>
              <a:t>»</a:t>
            </a:r>
            <a:endParaRPr lang="cs-CZ" dirty="0"/>
          </a:p>
        </p:txBody>
      </p:sp>
      <p:sp>
        <p:nvSpPr>
          <p:cNvPr id="4" name="Nadpis 1">
            <a:extLst>
              <a:ext uri="{FF2B5EF4-FFF2-40B4-BE49-F238E27FC236}">
                <a16:creationId xmlns:a16="http://schemas.microsoft.com/office/drawing/2014/main" id="{B276FD29-158E-4B8F-ADD0-4F4B6046E33B}"/>
              </a:ext>
            </a:extLst>
          </p:cNvPr>
          <p:cNvSpPr>
            <a:spLocks noGrp="1"/>
          </p:cNvSpPr>
          <p:nvPr>
            <p:ph type="title"/>
          </p:nvPr>
        </p:nvSpPr>
        <p:spPr>
          <a:xfrm>
            <a:off x="1241425" y="76461"/>
            <a:ext cx="10566400" cy="1143000"/>
          </a:xfrm>
        </p:spPr>
        <p:txBody>
          <a:bodyPr/>
          <a:lstStyle/>
          <a:p>
            <a:r>
              <a:rPr lang="fr-FR" sz="2400" i="1" cap="none" dirty="0"/>
              <a:t>Mémoires </a:t>
            </a:r>
            <a:r>
              <a:rPr lang="fr-FR" sz="2400" cap="none" dirty="0"/>
              <a:t>de la marquise de la </a:t>
            </a:r>
            <a:r>
              <a:rPr lang="fr-FR" sz="2400" cap="none" dirty="0" err="1"/>
              <a:t>Rochejaquelein</a:t>
            </a:r>
            <a:r>
              <a:rPr lang="fr-FR" sz="2400" cap="none" dirty="0"/>
              <a:t>: la bataille de Cholet (octobre 1793)</a:t>
            </a:r>
            <a:endParaRPr lang="fr-FR" sz="2400" i="1" cap="none" dirty="0"/>
          </a:p>
        </p:txBody>
      </p:sp>
    </p:spTree>
    <p:extLst>
      <p:ext uri="{BB962C8B-B14F-4D97-AF65-F5344CB8AC3E}">
        <p14:creationId xmlns:p14="http://schemas.microsoft.com/office/powerpoint/2010/main" val="8592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0490-5453-4EAE-9381-09491B9D5E8A}"/>
              </a:ext>
            </a:extLst>
          </p:cNvPr>
          <p:cNvSpPr>
            <a:spLocks noGrp="1"/>
          </p:cNvSpPr>
          <p:nvPr>
            <p:ph type="title"/>
          </p:nvPr>
        </p:nvSpPr>
        <p:spPr/>
        <p:txBody>
          <a:bodyPr/>
          <a:lstStyle/>
          <a:p>
            <a:r>
              <a:rPr lang="fr-FR" dirty="0"/>
              <a:t>Rôle du romantisme</a:t>
            </a:r>
            <a:r>
              <a:rPr lang="cs-CZ" dirty="0"/>
              <a:t> </a:t>
            </a:r>
            <a:r>
              <a:rPr lang="fr-FR" dirty="0"/>
              <a:t>dans le changement du genre</a:t>
            </a:r>
            <a:endParaRPr lang="cs-CZ" dirty="0"/>
          </a:p>
        </p:txBody>
      </p:sp>
      <p:sp>
        <p:nvSpPr>
          <p:cNvPr id="3" name="Zástupný symbol pro obsah 2">
            <a:extLst>
              <a:ext uri="{FF2B5EF4-FFF2-40B4-BE49-F238E27FC236}">
                <a16:creationId xmlns:a16="http://schemas.microsoft.com/office/drawing/2014/main" id="{EB1AB79D-DEBF-440F-B03B-18F7D17DF3DB}"/>
              </a:ext>
            </a:extLst>
          </p:cNvPr>
          <p:cNvSpPr>
            <a:spLocks noGrp="1"/>
          </p:cNvSpPr>
          <p:nvPr>
            <p:ph sz="quarter" idx="13"/>
          </p:nvPr>
        </p:nvSpPr>
        <p:spPr>
          <a:xfrm>
            <a:off x="812800" y="1538057"/>
            <a:ext cx="6342602" cy="4898254"/>
          </a:xfrm>
        </p:spPr>
        <p:txBody>
          <a:bodyPr>
            <a:normAutofit/>
          </a:bodyPr>
          <a:lstStyle/>
          <a:p>
            <a:pPr algn="just"/>
            <a:r>
              <a:rPr lang="fr-FR" dirty="0"/>
              <a:t>le romantisme se distingue par « </a:t>
            </a:r>
            <a:r>
              <a:rPr lang="fr-FR" i="1" dirty="0"/>
              <a:t>une crise de codification générique</a:t>
            </a:r>
            <a:r>
              <a:rPr lang="fr-FR" dirty="0"/>
              <a:t> » en général</a:t>
            </a:r>
            <a:endParaRPr lang="cs-CZ" dirty="0"/>
          </a:p>
          <a:p>
            <a:pPr algn="just"/>
            <a:r>
              <a:rPr lang="fr-FR" dirty="0"/>
              <a:t>Au centre de son attention se trouve l’individu et ses sentiments</a:t>
            </a:r>
          </a:p>
          <a:p>
            <a:pPr marL="0" indent="0" algn="just">
              <a:buNone/>
            </a:pPr>
            <a:r>
              <a:rPr lang="fr-FR" dirty="0"/>
              <a:t>« (Mémoires): </a:t>
            </a:r>
            <a:r>
              <a:rPr lang="fr-FR" i="1" dirty="0"/>
              <a:t>c’est le récit qu’un personnage, historique ou non, fait de ses pensées, de ses sensations et des événements qui ont agité son existence. Il faut se garder de confondre les autobiographies avec les mémoires, quoique dans ces derniers, le narrateur se trouve aussi plus ou moins sur scène. L’autobiographie est une confession, un développement psychologique, un drame intérieur mis à nu.</a:t>
            </a:r>
            <a:r>
              <a:rPr lang="fr-FR" dirty="0"/>
              <a:t> » </a:t>
            </a:r>
          </a:p>
          <a:p>
            <a:pPr marL="0" indent="0" algn="just">
              <a:buNone/>
            </a:pPr>
            <a:r>
              <a:rPr lang="fr-FR" i="1" dirty="0"/>
              <a:t>Encyclopédie des gens du monde</a:t>
            </a:r>
            <a:r>
              <a:rPr lang="fr-FR" dirty="0"/>
              <a:t>, 1833</a:t>
            </a:r>
          </a:p>
        </p:txBody>
      </p:sp>
      <p:pic>
        <p:nvPicPr>
          <p:cNvPr id="6146" name="Picture 2" descr="RÃ©sultat de recherche d'images pour &quot;romantisme&quot;">
            <a:extLst>
              <a:ext uri="{FF2B5EF4-FFF2-40B4-BE49-F238E27FC236}">
                <a16:creationId xmlns:a16="http://schemas.microsoft.com/office/drawing/2014/main" id="{F4C798E7-1827-41C9-BFDC-8D402417AAD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793376" y="1663925"/>
            <a:ext cx="3585824" cy="45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711A7-07E1-44D1-93B5-E839DB31C7DD}"/>
              </a:ext>
            </a:extLst>
          </p:cNvPr>
          <p:cNvSpPr>
            <a:spLocks noGrp="1"/>
          </p:cNvSpPr>
          <p:nvPr>
            <p:ph type="title"/>
          </p:nvPr>
        </p:nvSpPr>
        <p:spPr>
          <a:xfrm>
            <a:off x="594804" y="881108"/>
            <a:ext cx="10576264" cy="1143000"/>
          </a:xfrm>
        </p:spPr>
        <p:txBody>
          <a:bodyPr/>
          <a:lstStyle/>
          <a:p>
            <a:pPr algn="ctr"/>
            <a:r>
              <a:rPr lang="fr-FR" sz="2400" i="1" dirty="0"/>
              <a:t>Mémoires d’outre-tombe</a:t>
            </a:r>
            <a:r>
              <a:rPr lang="fr-FR" sz="2400" dirty="0"/>
              <a:t>: une œuvre à la fois représentative et exceptionnelle</a:t>
            </a:r>
            <a:br>
              <a:rPr lang="fr-FR" sz="2400" dirty="0"/>
            </a:br>
            <a:br>
              <a:rPr lang="fr-FR" sz="2400" dirty="0"/>
            </a:br>
            <a:r>
              <a:rPr lang="fr-FR" sz="2400" cap="none" dirty="0"/>
              <a:t>François-René, vicomte de Chateaubriand (1768-1848)</a:t>
            </a:r>
            <a:endParaRPr lang="cs-CZ" sz="2400" cap="none" dirty="0"/>
          </a:p>
        </p:txBody>
      </p:sp>
      <p:sp>
        <p:nvSpPr>
          <p:cNvPr id="3" name="Zástupný symbol pro obsah 2">
            <a:extLst>
              <a:ext uri="{FF2B5EF4-FFF2-40B4-BE49-F238E27FC236}">
                <a16:creationId xmlns:a16="http://schemas.microsoft.com/office/drawing/2014/main" id="{C12755FC-5680-4A64-8908-F39E08C2CA76}"/>
              </a:ext>
            </a:extLst>
          </p:cNvPr>
          <p:cNvSpPr>
            <a:spLocks noGrp="1"/>
          </p:cNvSpPr>
          <p:nvPr>
            <p:ph sz="quarter" idx="13"/>
          </p:nvPr>
        </p:nvSpPr>
        <p:spPr>
          <a:xfrm>
            <a:off x="750655" y="2345925"/>
            <a:ext cx="6484645" cy="4114800"/>
          </a:xfrm>
        </p:spPr>
        <p:txBody>
          <a:bodyPr>
            <a:normAutofit/>
          </a:bodyPr>
          <a:lstStyle/>
          <a:p>
            <a:pPr marL="0" indent="0" algn="just">
              <a:buNone/>
            </a:pPr>
            <a:r>
              <a:rPr lang="fr-FR" dirty="0"/>
              <a:t>« </a:t>
            </a:r>
            <a:r>
              <a:rPr lang="fr-FR" i="1" dirty="0"/>
              <a:t>Je veux être </a:t>
            </a:r>
            <a:r>
              <a:rPr lang="fr-FR" i="1" dirty="0" err="1"/>
              <a:t>Chateubriand</a:t>
            </a:r>
            <a:r>
              <a:rPr lang="fr-FR" i="1" dirty="0"/>
              <a:t> ou rien</a:t>
            </a:r>
            <a:r>
              <a:rPr lang="fr-FR" dirty="0"/>
              <a:t> » (Victor Hugo à 16 ans)</a:t>
            </a:r>
            <a:endParaRPr lang="cs-CZ" dirty="0"/>
          </a:p>
          <a:p>
            <a:pPr marL="0" indent="0" algn="just">
              <a:buNone/>
            </a:pPr>
            <a:r>
              <a:rPr lang="fr-FR" dirty="0"/>
              <a:t>Etapes de la vie: </a:t>
            </a:r>
          </a:p>
          <a:p>
            <a:pPr algn="just"/>
            <a:r>
              <a:rPr lang="fr-FR" dirty="0"/>
              <a:t>Enfance, Jeunesse (1768-1789)</a:t>
            </a:r>
          </a:p>
          <a:p>
            <a:pPr algn="just"/>
            <a:r>
              <a:rPr lang="fr-FR" dirty="0"/>
              <a:t>Voyageur, militaire, émigré (1789-1800) </a:t>
            </a:r>
          </a:p>
          <a:p>
            <a:pPr algn="just"/>
            <a:r>
              <a:rPr lang="fr-FR" dirty="0"/>
              <a:t>Homme de lettres (1800-1814) </a:t>
            </a:r>
          </a:p>
          <a:p>
            <a:pPr algn="just"/>
            <a:r>
              <a:rPr lang="fr-FR" dirty="0"/>
              <a:t>Homme d’affaires (1814-1830) </a:t>
            </a:r>
          </a:p>
          <a:p>
            <a:pPr algn="just"/>
            <a:r>
              <a:rPr lang="fr-FR" dirty="0"/>
              <a:t>Retrait, rédaction des </a:t>
            </a:r>
            <a:r>
              <a:rPr lang="fr-FR" i="1" dirty="0"/>
              <a:t>Mémoires </a:t>
            </a:r>
            <a:r>
              <a:rPr lang="fr-FR" dirty="0"/>
              <a:t>(1830-1848) </a:t>
            </a:r>
            <a:endParaRPr lang="cs-CZ" dirty="0"/>
          </a:p>
        </p:txBody>
      </p:sp>
      <p:pic>
        <p:nvPicPr>
          <p:cNvPr id="7" name="Picture 2" descr="RÃ©sultat de recherche d'images pour &quot;chateaubriand&quot;">
            <a:extLst>
              <a:ext uri="{FF2B5EF4-FFF2-40B4-BE49-F238E27FC236}">
                <a16:creationId xmlns:a16="http://schemas.microsoft.com/office/drawing/2014/main" id="{757DD0CF-0249-46C4-9078-206C441B4175}"/>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677309" y="2177248"/>
            <a:ext cx="324212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4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E7189-7130-40FA-8BA8-6E764EB07FFB}"/>
              </a:ext>
            </a:extLst>
          </p:cNvPr>
          <p:cNvSpPr>
            <a:spLocks noGrp="1"/>
          </p:cNvSpPr>
          <p:nvPr>
            <p:ph type="title"/>
          </p:nvPr>
        </p:nvSpPr>
        <p:spPr>
          <a:xfrm>
            <a:off x="1241425" y="76461"/>
            <a:ext cx="10566400" cy="1143000"/>
          </a:xfrm>
        </p:spPr>
        <p:txBody>
          <a:bodyPr/>
          <a:lstStyle/>
          <a:p>
            <a:r>
              <a:rPr lang="cs-CZ" sz="2400" cap="none" dirty="0" err="1"/>
              <a:t>Œuvre</a:t>
            </a:r>
            <a:r>
              <a:rPr lang="cs-CZ" sz="2400" cap="none" dirty="0"/>
              <a:t> de </a:t>
            </a:r>
            <a:r>
              <a:rPr lang="cs-CZ" sz="2400" cap="none" dirty="0" err="1"/>
              <a:t>Chateubriand</a:t>
            </a:r>
            <a:r>
              <a:rPr lang="fr-FR" sz="2400" cap="none" dirty="0"/>
              <a:t> (avant les </a:t>
            </a:r>
            <a:r>
              <a:rPr lang="fr-FR" sz="2400" i="1" cap="none" dirty="0"/>
              <a:t>Mémoires</a:t>
            </a:r>
            <a:r>
              <a:rPr lang="fr-FR" sz="2400" cap="none" dirty="0"/>
              <a:t>)</a:t>
            </a:r>
          </a:p>
        </p:txBody>
      </p:sp>
      <p:sp>
        <p:nvSpPr>
          <p:cNvPr id="3" name="Zástupný symbol pro obsah 2">
            <a:extLst>
              <a:ext uri="{FF2B5EF4-FFF2-40B4-BE49-F238E27FC236}">
                <a16:creationId xmlns:a16="http://schemas.microsoft.com/office/drawing/2014/main" id="{92390379-2D56-41F1-A316-27FBAAF33227}"/>
              </a:ext>
            </a:extLst>
          </p:cNvPr>
          <p:cNvSpPr>
            <a:spLocks noGrp="1"/>
          </p:cNvSpPr>
          <p:nvPr>
            <p:ph sz="quarter" idx="13"/>
          </p:nvPr>
        </p:nvSpPr>
        <p:spPr>
          <a:xfrm>
            <a:off x="605654" y="2172624"/>
            <a:ext cx="4978400" cy="4114800"/>
          </a:xfrm>
        </p:spPr>
        <p:txBody>
          <a:bodyPr/>
          <a:lstStyle/>
          <a:p>
            <a:pPr algn="just"/>
            <a:r>
              <a:rPr lang="fr-FR" i="1" dirty="0"/>
              <a:t>Atala, ou Les Amours de deux sauvages dans le désert  </a:t>
            </a:r>
            <a:r>
              <a:rPr lang="fr-FR" dirty="0"/>
              <a:t>(1801)</a:t>
            </a:r>
            <a:endParaRPr lang="fr-FR" i="1" dirty="0"/>
          </a:p>
          <a:p>
            <a:pPr algn="just"/>
            <a:r>
              <a:rPr lang="fr-FR" i="1" dirty="0"/>
              <a:t>René </a:t>
            </a:r>
            <a:r>
              <a:rPr lang="fr-FR" dirty="0"/>
              <a:t>(1802)</a:t>
            </a:r>
          </a:p>
          <a:p>
            <a:pPr algn="just"/>
            <a:r>
              <a:rPr lang="fr-FR" i="1" dirty="0"/>
              <a:t>Le Génie du christianisme</a:t>
            </a:r>
            <a:r>
              <a:rPr lang="fr-FR" dirty="0"/>
              <a:t> (1802)</a:t>
            </a:r>
          </a:p>
          <a:p>
            <a:pPr algn="just"/>
            <a:r>
              <a:rPr lang="fr-FR" i="1" dirty="0"/>
              <a:t>Les Martyrs </a:t>
            </a:r>
            <a:r>
              <a:rPr lang="fr-FR" dirty="0"/>
              <a:t>(1809)</a:t>
            </a:r>
          </a:p>
          <a:p>
            <a:pPr algn="just"/>
            <a:r>
              <a:rPr lang="fr-FR" i="1" dirty="0"/>
              <a:t>Itinéraire de Paris à Jérusalem </a:t>
            </a:r>
            <a:r>
              <a:rPr lang="fr-FR" dirty="0"/>
              <a:t>(1811)</a:t>
            </a:r>
            <a:endParaRPr lang="fr-FR" i="1" dirty="0"/>
          </a:p>
          <a:p>
            <a:pPr algn="just"/>
            <a:r>
              <a:rPr lang="fr-FR" i="1" dirty="0"/>
              <a:t>Les Natchez </a:t>
            </a:r>
            <a:r>
              <a:rPr lang="fr-FR" dirty="0"/>
              <a:t>(1827)</a:t>
            </a:r>
            <a:endParaRPr lang="fr-FR" i="1" dirty="0"/>
          </a:p>
          <a:p>
            <a:pPr algn="just"/>
            <a:endParaRPr lang="fr-FR" i="1" dirty="0"/>
          </a:p>
          <a:p>
            <a:pPr algn="just"/>
            <a:endParaRPr lang="cs-CZ" dirty="0"/>
          </a:p>
        </p:txBody>
      </p:sp>
      <p:pic>
        <p:nvPicPr>
          <p:cNvPr id="8194" name="Picture 2" descr="https://upload.wikimedia.org/wikipedia/commons/thumb/4/4f/Atala_au_tombeau%2C1808%2CGirodet_de_Roussy_-Trioson%2C_Louvre..JPG/1024px-Atala_au_tombeau%2C1808%2CGirodet_de_Roussy_-Trioson%2C_Louvre..JPG">
            <a:extLst>
              <a:ext uri="{FF2B5EF4-FFF2-40B4-BE49-F238E27FC236}">
                <a16:creationId xmlns:a16="http://schemas.microsoft.com/office/drawing/2014/main" id="{29BE2233-3A19-4E30-833D-4062F4066013}"/>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4054" y="1663030"/>
            <a:ext cx="6426557"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ablona s motivem oceá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1910_TF03460535.potx" id="{F3E17EA1-4403-46BE-B5AD-7DA7F9E15B7C}" vid="{C49D3ED2-D431-41A7-9359-5D043036C497}"/>
    </a:ext>
  </a:extLst>
</a:theme>
</file>

<file path=ppt/theme/theme2.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Šablona s motivem oceánu</Template>
  <TotalTime>793</TotalTime>
  <Words>1775</Words>
  <Application>Microsoft Office PowerPoint</Application>
  <PresentationFormat>Širokoúhlá obrazovka</PresentationFormat>
  <Paragraphs>81</Paragraphs>
  <Slides>20</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20</vt:i4>
      </vt:variant>
    </vt:vector>
  </HeadingPairs>
  <TitlesOfParts>
    <vt:vector size="23" baseType="lpstr">
      <vt:lpstr>Arial</vt:lpstr>
      <vt:lpstr>Symbol</vt:lpstr>
      <vt:lpstr>Šablona s motivem oceánu</vt:lpstr>
      <vt:lpstr>Mémoires et autobiographie au xixe siècle</vt:lpstr>
      <vt:lpstr>Pièges de l’(auto)biographie </vt:lpstr>
      <vt:lpstr>Genre de mémoires en france</vt:lpstr>
      <vt:lpstr>Grand tournant: publication posthume des confessions de Jean-Jacques Rousseau (1782, 1789)</vt:lpstr>
      <vt:lpstr>Révolution et empire: publication des mémoires de participants</vt:lpstr>
      <vt:lpstr>Mémoires de la marquise de la Rochejaquelein: la bataille de Cholet (octobre 1793)</vt:lpstr>
      <vt:lpstr>Rôle du romantisme dans le changement du genre</vt:lpstr>
      <vt:lpstr>Mémoires d’outre-tombe: une œuvre à la fois représentative et exceptionnelle  François-René, vicomte de Chateaubriand (1768-1848)</vt:lpstr>
      <vt:lpstr>Œuvre de Chateubriand (avant les Mémoires)</vt:lpstr>
      <vt:lpstr>Mémoires d’outre-tombe : projet d’un monument devant la postérité</vt:lpstr>
      <vt:lpstr>Lecture 1: Préface testamentaire</vt:lpstr>
      <vt:lpstr>Le Moi et l’Histoire, l’épopée entre deux mondes</vt:lpstr>
      <vt:lpstr>Lecture 2: Lyrisme de Chateaubriand (Mes joies d’automne, L’Hirondelle)</vt:lpstr>
      <vt:lpstr>Prezentace aplikace PowerPoint</vt:lpstr>
      <vt:lpstr>Mélancolie comme le fondement de la poétique des Mémoires</vt:lpstr>
      <vt:lpstr>Prezentace aplikace PowerPoint</vt:lpstr>
      <vt:lpstr>Lecture 3: Jugement sur Napoléon</vt:lpstr>
      <vt:lpstr>Prezentace aplikace PowerPoint</vt:lpstr>
      <vt:lpstr>Lecture 4: Conclusion des Mémoires d’outre-tombe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Mémoires et autobiographie au xixe siècle</dc:title>
  <dc:creator>Jaroslav Stanovsky</dc:creator>
  <cp:lastModifiedBy>Jaroslav Stanovsky</cp:lastModifiedBy>
  <cp:revision>31</cp:revision>
  <dcterms:created xsi:type="dcterms:W3CDTF">2018-11-21T14:44:27Z</dcterms:created>
  <dcterms:modified xsi:type="dcterms:W3CDTF">2021-04-21T17:13:53Z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