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7" r:id="rId10"/>
    <p:sldId id="278" r:id="rId11"/>
    <p:sldId id="263" r:id="rId12"/>
    <p:sldId id="262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42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8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80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03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53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9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8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02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1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47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56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4B64-6B83-42E9-BEE9-C014BDC6FA28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43F1C-6186-4C81-898E-F25DC8313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0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opus.com/home.ur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small" dirty="0">
                <a:solidFill>
                  <a:schemeClr val="accent1"/>
                </a:solidFill>
              </a:rPr>
              <a:t>Úvod do studia dějepisu</a:t>
            </a:r>
            <a:br>
              <a:rPr lang="cs-CZ" b="1" cap="small" dirty="0">
                <a:solidFill>
                  <a:schemeClr val="accent1"/>
                </a:solidFill>
              </a:rPr>
            </a:br>
            <a:r>
              <a:rPr lang="cs-CZ" sz="4000" b="1" cap="small" dirty="0">
                <a:solidFill>
                  <a:schemeClr val="accent1"/>
                </a:solidFill>
              </a:rPr>
              <a:t>Bibliografická citace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cap="small" dirty="0">
                <a:solidFill>
                  <a:srgbClr val="00B0F0"/>
                </a:solidFill>
              </a:rPr>
              <a:t>Zdeňka Stoklásková</a:t>
            </a:r>
          </a:p>
        </p:txBody>
      </p:sp>
    </p:spTree>
    <p:extLst>
      <p:ext uri="{BB962C8B-B14F-4D97-AF65-F5344CB8AC3E}">
        <p14:creationId xmlns:p14="http://schemas.microsoft.com/office/powerpoint/2010/main" val="216062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5668"/>
          </a:xfrm>
        </p:spPr>
        <p:txBody>
          <a:bodyPr>
            <a:normAutofit fontScale="90000"/>
          </a:bodyPr>
          <a:lstStyle/>
          <a:p>
            <a:pPr algn="ctr"/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Archivy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Citace archivního pramene</a:t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4790" cy="431945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Vzory existujících archiválií, první citace plná, druhá zkrácená.</a:t>
            </a:r>
          </a:p>
          <a:p>
            <a:r>
              <a:rPr lang="cs-CZ" dirty="0"/>
              <a:t>Moravský zemský archiv v Brně (dále jen MZA), moravsko-slezské zemské gubernium, B 95, sign. 1/9, karton 358, č. j. 238, folio 38. </a:t>
            </a:r>
          </a:p>
          <a:p>
            <a:r>
              <a:rPr lang="cs-CZ" dirty="0"/>
              <a:t>MZA, B 95, sign. 1/9, karton 358, č. j. 238, f. 40.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Národní archiv v Praze (dále pouze NA), prezídium českého zemského gubernia PG (1787-1791), sign. 2, karton 40, folio 3.</a:t>
            </a:r>
          </a:p>
          <a:p>
            <a:r>
              <a:rPr lang="cs-CZ" dirty="0"/>
              <a:t>NA, PG (1787-1791), sign. 2, karton 40, f. 8.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Státní okresní archiv Zlín se sídlem v </a:t>
            </a:r>
            <a:r>
              <a:rPr lang="cs-CZ" dirty="0" err="1"/>
              <a:t>Klečůvce</a:t>
            </a:r>
            <a:r>
              <a:rPr lang="cs-CZ" dirty="0"/>
              <a:t>, Farní úřad Valašské Klobouky,  </a:t>
            </a:r>
            <a:r>
              <a:rPr lang="cs-CZ" dirty="0" err="1"/>
              <a:t>inv</a:t>
            </a:r>
            <a:r>
              <a:rPr lang="cs-CZ" dirty="0"/>
              <a:t>. č. 154, sv. </a:t>
            </a:r>
            <a:r>
              <a:rPr lang="cs-CZ" dirty="0" err="1"/>
              <a:t>VIIa</a:t>
            </a:r>
            <a:r>
              <a:rPr lang="cs-CZ" dirty="0"/>
              <a:t> (kniha ohlášek).</a:t>
            </a:r>
          </a:p>
          <a:p>
            <a:r>
              <a:rPr lang="cs-CZ" dirty="0" err="1"/>
              <a:t>SOkA</a:t>
            </a:r>
            <a:r>
              <a:rPr lang="cs-CZ" dirty="0"/>
              <a:t> Zlín, FÚ Valašské Klobouky, </a:t>
            </a:r>
            <a:r>
              <a:rPr lang="cs-CZ" dirty="0" err="1"/>
              <a:t>inv</a:t>
            </a:r>
            <a:r>
              <a:rPr lang="cs-CZ" dirty="0"/>
              <a:t>. č. 154, sv. </a:t>
            </a:r>
            <a:r>
              <a:rPr lang="cs-CZ" dirty="0" err="1"/>
              <a:t>VIIa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Státní okresní archiv Uherské Hradiště, Okresní úřad Uherský Brod, </a:t>
            </a:r>
            <a:r>
              <a:rPr lang="cs-CZ" dirty="0" err="1"/>
              <a:t>inv</a:t>
            </a:r>
            <a:r>
              <a:rPr lang="cs-CZ" dirty="0"/>
              <a:t>. č. 1232 (sčítací operáty z roku 1910, obec Valašské Klobouky).</a:t>
            </a:r>
          </a:p>
          <a:p>
            <a:r>
              <a:rPr lang="cs-CZ" dirty="0" err="1"/>
              <a:t>SOkA</a:t>
            </a:r>
            <a:r>
              <a:rPr lang="cs-CZ" dirty="0"/>
              <a:t> Uherské Hradiště, OU Uherský Brod, </a:t>
            </a:r>
            <a:r>
              <a:rPr lang="cs-CZ" dirty="0" err="1"/>
              <a:t>inv</a:t>
            </a:r>
            <a:r>
              <a:rPr lang="cs-CZ" dirty="0"/>
              <a:t>. č. 1232.</a:t>
            </a:r>
          </a:p>
        </p:txBody>
      </p:sp>
    </p:spTree>
    <p:extLst>
      <p:ext uri="{BB962C8B-B14F-4D97-AF65-F5344CB8AC3E}">
        <p14:creationId xmlns:p14="http://schemas.microsoft.com/office/powerpoint/2010/main" val="2500695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Henri</a:t>
            </a:r>
            <a:r>
              <a:rPr lang="cs-CZ" dirty="0"/>
              <a:t> </a:t>
            </a:r>
            <a:r>
              <a:rPr lang="cs-CZ" dirty="0" err="1"/>
              <a:t>Berr</a:t>
            </a:r>
            <a:r>
              <a:rPr lang="cs-CZ" dirty="0"/>
              <a:t> (1863-1954)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575720" y="2060848"/>
            <a:ext cx="5112568" cy="3600400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594" y="2090738"/>
            <a:ext cx="5040812" cy="3541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432" y="2060848"/>
            <a:ext cx="5040812" cy="3541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3699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2907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knihy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knihy</a:t>
            </a:r>
          </a:p>
          <a:p>
            <a:pPr algn="just"/>
            <a:r>
              <a:rPr lang="cs-CZ" kern="300" spc="300" dirty="0"/>
              <a:t>Havránek</a:t>
            </a:r>
            <a:r>
              <a:rPr lang="cs-CZ" dirty="0"/>
              <a:t>, Jan – Kavka, František – Petráň, Josef: </a:t>
            </a:r>
            <a:r>
              <a:rPr lang="cs-CZ" i="1" dirty="0"/>
              <a:t>Dějiny Univerzity Karlovy III 1802–1918</a:t>
            </a:r>
            <a:r>
              <a:rPr lang="cs-CZ" dirty="0"/>
              <a:t>. Praha 1997, s. X.</a:t>
            </a:r>
          </a:p>
          <a:p>
            <a:r>
              <a:rPr lang="cs-CZ" dirty="0"/>
              <a:t>Jan HAVRÁNEK </a:t>
            </a:r>
            <a:r>
              <a:rPr lang="cs-CZ" cap="small" dirty="0"/>
              <a:t>– </a:t>
            </a:r>
            <a:r>
              <a:rPr lang="cs-CZ" dirty="0"/>
              <a:t>František KAVKA </a:t>
            </a:r>
            <a:r>
              <a:rPr lang="cs-CZ" cap="small" dirty="0"/>
              <a:t>– </a:t>
            </a:r>
            <a:r>
              <a:rPr lang="cs-CZ" dirty="0"/>
              <a:t>Josef</a:t>
            </a:r>
            <a:r>
              <a:rPr lang="cs-CZ" cap="small" dirty="0"/>
              <a:t> PETRÁŇ, </a:t>
            </a:r>
            <a:r>
              <a:rPr lang="cs-CZ" i="1" dirty="0"/>
              <a:t>Dějiny Univerzity Karlovy III 1802–1918,</a:t>
            </a:r>
            <a:r>
              <a:rPr lang="cs-CZ" dirty="0"/>
              <a:t> Praha 1997, s. X. 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knihy: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kern="300" spc="300" dirty="0"/>
              <a:t>Havránek</a:t>
            </a:r>
            <a:r>
              <a:rPr lang="cs-CZ" dirty="0"/>
              <a:t>, J. – Kavka, F. – Petráň, J.: </a:t>
            </a:r>
            <a:r>
              <a:rPr lang="cs-CZ" i="1" dirty="0"/>
              <a:t>Dějiny Univerzity Karlovy III 1802–1918</a:t>
            </a:r>
            <a:r>
              <a:rPr lang="cs-CZ" dirty="0"/>
              <a:t>, s. X.</a:t>
            </a:r>
          </a:p>
          <a:p>
            <a:pPr algn="just"/>
            <a:r>
              <a:rPr lang="cs-CZ" dirty="0"/>
              <a:t>J. HAVRÁNEK </a:t>
            </a:r>
            <a:r>
              <a:rPr lang="cs-CZ" cap="small" dirty="0"/>
              <a:t>– </a:t>
            </a:r>
            <a:r>
              <a:rPr lang="cs-CZ" dirty="0"/>
              <a:t>F. KAVKA </a:t>
            </a:r>
            <a:r>
              <a:rPr lang="cs-CZ" cap="small" dirty="0"/>
              <a:t>– </a:t>
            </a:r>
            <a:r>
              <a:rPr lang="cs-CZ" dirty="0"/>
              <a:t>J.</a:t>
            </a:r>
            <a:r>
              <a:rPr lang="cs-CZ" cap="small" dirty="0"/>
              <a:t> PETRÁŇ, </a:t>
            </a:r>
            <a:r>
              <a:rPr lang="cs-CZ" i="1" dirty="0"/>
              <a:t>Dějiny Univerzity Karlovy III 1802–1918,</a:t>
            </a:r>
            <a:r>
              <a:rPr lang="cs-CZ" dirty="0"/>
              <a:t> s. X.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34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článku v časopise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článku v časopise: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3100" kern="300" spc="300" dirty="0"/>
              <a:t>Janák</a:t>
            </a:r>
            <a:r>
              <a:rPr lang="cs-CZ" dirty="0"/>
              <a:t>, Jan: </a:t>
            </a:r>
            <a:r>
              <a:rPr lang="cs-CZ" i="1" dirty="0"/>
              <a:t>Z počátků moravského sociálního zákonodárství.</a:t>
            </a:r>
            <a:r>
              <a:rPr lang="cs-CZ" dirty="0"/>
              <a:t> Vznik instituce stravovacích stanic a jejich frekvence na jižní Moravě. Časopis Matice moravské 88, 1969, s. 50–73, zde s. 55. </a:t>
            </a:r>
          </a:p>
          <a:p>
            <a:pPr algn="just"/>
            <a:r>
              <a:rPr lang="cs-CZ" dirty="0"/>
              <a:t>Jan HORSKÝ – Zdeněk R. NEŠPOR, </a:t>
            </a:r>
            <a:r>
              <a:rPr lang="cs-CZ" i="1" dirty="0"/>
              <a:t>Typologie české víry raného novověku.</a:t>
            </a:r>
            <a:r>
              <a:rPr lang="cs-CZ" dirty="0"/>
              <a:t> Metody a možnosti studia lidové religiozity v 18. století, Český časopis historický 103, 2005, s. 41–86, zde s. 44.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článku v časopise: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3100" kern="300" spc="300" dirty="0"/>
              <a:t>Janák</a:t>
            </a:r>
            <a:r>
              <a:rPr lang="cs-CZ" dirty="0"/>
              <a:t>, J.: </a:t>
            </a:r>
            <a:r>
              <a:rPr lang="cs-CZ" i="1" dirty="0"/>
              <a:t>Z počátků moravského sociálního zákonodárství.</a:t>
            </a:r>
            <a:r>
              <a:rPr lang="cs-CZ" dirty="0"/>
              <a:t> ČMM 88, 1969, s. 55. </a:t>
            </a:r>
          </a:p>
          <a:p>
            <a:pPr algn="just"/>
            <a:r>
              <a:rPr lang="cs-CZ" dirty="0"/>
              <a:t>J. HORSKÝ – Z. R. NEŠPOR, </a:t>
            </a:r>
            <a:r>
              <a:rPr lang="cs-CZ" i="1" dirty="0"/>
              <a:t>Typologie české víry raného novověku, </a:t>
            </a:r>
            <a:r>
              <a:rPr lang="cs-CZ" dirty="0"/>
              <a:t>ČČH 103, 2005, s. 44.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8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430435" cy="170329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studie ve sborníku 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či nepravém periodiku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272988"/>
            <a:ext cx="10878672" cy="5190565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Úplná bibliografická citace studie ve sborníku či v nepravém periodiku: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2900" kern="300" spc="300" dirty="0" err="1"/>
              <a:t>Lenderová</a:t>
            </a:r>
            <a:r>
              <a:rPr lang="cs-CZ" sz="3700" kern="300" spc="300" dirty="0"/>
              <a:t>,</a:t>
            </a:r>
            <a:r>
              <a:rPr lang="cs-CZ" dirty="0"/>
              <a:t> Milena: </a:t>
            </a:r>
            <a:r>
              <a:rPr lang="cs-CZ" i="1" dirty="0"/>
              <a:t>Francie a Francouzi v cestovních zprávách z Čech v prvních desetiletích 19. století.</a:t>
            </a:r>
            <a:r>
              <a:rPr lang="cs-CZ" dirty="0"/>
              <a:t> Reflexe francouzské skutečnosti během padesáti let ve schwarzenberském archivu. In: </a:t>
            </a:r>
            <a:r>
              <a:rPr lang="cs-CZ" dirty="0" err="1"/>
              <a:t>Fasora</a:t>
            </a:r>
            <a:r>
              <a:rPr lang="cs-CZ" dirty="0"/>
              <a:t>, Lukáš – Hanuš, Jiří – Malíř, Jiří (</a:t>
            </a:r>
            <a:r>
              <a:rPr lang="cs-CZ" dirty="0" err="1"/>
              <a:t>eds</a:t>
            </a:r>
            <a:r>
              <a:rPr lang="cs-CZ" dirty="0"/>
              <a:t>.): Napoleonské války a historická paměť (= Země a kultura ve střední Evropě 1). Brno 2005, s. 169–179, zde s. 171. </a:t>
            </a:r>
          </a:p>
          <a:p>
            <a:pPr algn="just"/>
            <a:r>
              <a:rPr lang="cs-CZ" dirty="0"/>
              <a:t>Pavla HORSKÁ, </a:t>
            </a:r>
            <a:r>
              <a:rPr lang="cs-CZ" i="1" dirty="0"/>
              <a:t>Pohyblivá hranice mezi městskou společností a městskou spodinou – specifický problém dějin měst,</a:t>
            </a:r>
            <a:r>
              <a:rPr lang="cs-CZ" dirty="0"/>
              <a:t> in: Jiří Pešek – Václav Ledvinka (</a:t>
            </a:r>
            <a:r>
              <a:rPr lang="cs-CZ" dirty="0" err="1"/>
              <a:t>eds</a:t>
            </a:r>
            <a:r>
              <a:rPr lang="cs-CZ" dirty="0"/>
              <a:t>.), Ponížení a odstrčení. Města versus katastrofy (= </a:t>
            </a:r>
            <a:r>
              <a:rPr lang="cs-CZ" dirty="0" err="1"/>
              <a:t>Documenta</a:t>
            </a:r>
            <a:r>
              <a:rPr lang="cs-CZ" dirty="0"/>
              <a:t> </a:t>
            </a:r>
            <a:r>
              <a:rPr lang="cs-CZ" dirty="0" err="1"/>
              <a:t>Pragensia</a:t>
            </a:r>
            <a:r>
              <a:rPr lang="cs-CZ" dirty="0"/>
              <a:t> 16), Praha 1998, s. 55–61, zde s. 57. </a:t>
            </a:r>
          </a:p>
          <a:p>
            <a:r>
              <a:rPr lang="cs-CZ" dirty="0"/>
              <a:t> </a:t>
            </a:r>
          </a:p>
          <a:p>
            <a:r>
              <a:rPr lang="cs-CZ" b="1" dirty="0">
                <a:solidFill>
                  <a:schemeClr val="accent1"/>
                </a:solidFill>
              </a:rPr>
              <a:t>Zkrácená bibliografická citace studie ve sborníku či v nepravém periodiku: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sz="2900" kern="300" spc="300" dirty="0" err="1"/>
              <a:t>Lenderová</a:t>
            </a:r>
            <a:r>
              <a:rPr lang="cs-CZ" sz="3700" kern="300" spc="300" dirty="0"/>
              <a:t>,</a:t>
            </a:r>
            <a:r>
              <a:rPr lang="cs-CZ" dirty="0"/>
              <a:t> M.: </a:t>
            </a:r>
            <a:r>
              <a:rPr lang="cs-CZ" i="1" dirty="0"/>
              <a:t>Francie a Francouzi v cestovních zprávách z Čech v prvních desetiletích 19. století.</a:t>
            </a:r>
            <a:r>
              <a:rPr lang="cs-CZ" dirty="0"/>
              <a:t> In: </a:t>
            </a:r>
            <a:r>
              <a:rPr lang="cs-CZ" dirty="0" err="1"/>
              <a:t>Fasora</a:t>
            </a:r>
            <a:r>
              <a:rPr lang="cs-CZ" dirty="0"/>
              <a:t>, L. – Hanuš, J. – Malíř, J. (</a:t>
            </a:r>
            <a:r>
              <a:rPr lang="cs-CZ" dirty="0" err="1"/>
              <a:t>eds</a:t>
            </a:r>
            <a:r>
              <a:rPr lang="cs-CZ" dirty="0"/>
              <a:t>.): Napoleonské války a historická paměť, s. 171. </a:t>
            </a:r>
          </a:p>
          <a:p>
            <a:pPr algn="just"/>
            <a:r>
              <a:rPr lang="cs-CZ" dirty="0"/>
              <a:t>P. HORSKÁ, </a:t>
            </a:r>
            <a:r>
              <a:rPr lang="cs-CZ" i="1" dirty="0"/>
              <a:t>Pohyblivá hranice mezi městskou společností a městskou spodinou – specifický problém dějin měst, </a:t>
            </a:r>
            <a:r>
              <a:rPr lang="cs-CZ" dirty="0"/>
              <a:t>in: J. Pešek – V. Ledvinka (</a:t>
            </a:r>
            <a:r>
              <a:rPr lang="cs-CZ" dirty="0" err="1"/>
              <a:t>eds</a:t>
            </a:r>
            <a:r>
              <a:rPr lang="cs-CZ" dirty="0"/>
              <a:t>.), Ponížení a odstrčení. Města versus katastrofy, s. 57. </a:t>
            </a:r>
          </a:p>
        </p:txBody>
      </p:sp>
    </p:spTree>
    <p:extLst>
      <p:ext uri="{BB962C8B-B14F-4D97-AF65-F5344CB8AC3E}">
        <p14:creationId xmlns:p14="http://schemas.microsoft.com/office/powerpoint/2010/main" val="558642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edice v české </a:t>
            </a:r>
            <a:r>
              <a:rPr lang="cs-CZ" b="1" cap="small" dirty="0" err="1">
                <a:solidFill>
                  <a:schemeClr val="accent5"/>
                </a:solidFill>
              </a:rPr>
              <a:t>medievistice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edice obvyklá v české </a:t>
            </a:r>
            <a:r>
              <a:rPr lang="cs-CZ" b="1" dirty="0" err="1">
                <a:solidFill>
                  <a:schemeClr val="accent1"/>
                </a:solidFill>
              </a:rPr>
              <a:t>medievistice</a:t>
            </a:r>
            <a:r>
              <a:rPr lang="cs-CZ" b="1" dirty="0">
                <a:solidFill>
                  <a:schemeClr val="accent1"/>
                </a:solidFill>
              </a:rPr>
              <a:t>: 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i="1" dirty="0" err="1"/>
              <a:t>Cosmae</a:t>
            </a:r>
            <a:r>
              <a:rPr lang="cs-CZ" i="1" dirty="0"/>
              <a:t> </a:t>
            </a:r>
            <a:r>
              <a:rPr lang="cs-CZ" i="1" dirty="0" err="1"/>
              <a:t>Pragensis</a:t>
            </a:r>
            <a:r>
              <a:rPr lang="cs-CZ" i="1" dirty="0"/>
              <a:t> </a:t>
            </a:r>
            <a:r>
              <a:rPr lang="cs-CZ" i="1" dirty="0" err="1"/>
              <a:t>Chronica</a:t>
            </a:r>
            <a:r>
              <a:rPr lang="cs-CZ" i="1" dirty="0"/>
              <a:t> </a:t>
            </a:r>
            <a:r>
              <a:rPr lang="cs-CZ" i="1" dirty="0" err="1"/>
              <a:t>Boemorum</a:t>
            </a:r>
            <a:r>
              <a:rPr lang="cs-CZ" i="1" dirty="0"/>
              <a:t>.</a:t>
            </a:r>
            <a:r>
              <a:rPr lang="cs-CZ" dirty="0"/>
              <a:t> </a:t>
            </a:r>
            <a:r>
              <a:rPr lang="cs-CZ" dirty="0" err="1"/>
              <a:t>Eds</a:t>
            </a:r>
            <a:r>
              <a:rPr lang="cs-CZ" dirty="0"/>
              <a:t>. Bertold BRETHOLZ – Wilhelm WEINBERGER. MGH SRG NS II. </a:t>
            </a:r>
            <a:r>
              <a:rPr lang="cs-CZ" dirty="0" err="1"/>
              <a:t>Berlin</a:t>
            </a:r>
            <a:r>
              <a:rPr lang="cs-CZ" dirty="0"/>
              <a:t> 1923, s. 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097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kvalifikační prací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kvalifikačních (bakalářských, magisterských a disertačních) prací: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dirty="0"/>
              <a:t>Vojtěch KLÍMA, </a:t>
            </a:r>
            <a:r>
              <a:rPr lang="cs-CZ" i="1" dirty="0"/>
              <a:t>Každodennost poštovních stanic na trase Brno – Hodonín (1785-1897)</a:t>
            </a:r>
            <a:r>
              <a:rPr lang="cs-CZ" dirty="0"/>
              <a:t>, Magisterská diplomová práce Filozofické fakulty Masarykovy univerzity v Brně, Brno 2015, s. X.</a:t>
            </a:r>
          </a:p>
          <a:p>
            <a:r>
              <a:rPr lang="cs-CZ" dirty="0"/>
              <a:t> </a:t>
            </a:r>
          </a:p>
          <a:p>
            <a:pPr algn="just"/>
            <a:r>
              <a:rPr lang="cs-CZ" dirty="0"/>
              <a:t>Martin DROZDA, </a:t>
            </a:r>
            <a:r>
              <a:rPr lang="cs-CZ" i="1" dirty="0"/>
              <a:t>Venkovská elita na Hané v 2. polovině 18. století.</a:t>
            </a:r>
            <a:r>
              <a:rPr lang="cs-CZ" dirty="0"/>
              <a:t> Týnecký rychtář František Marek a jeho rodina. Bakalářská diplomová práce Filozofické fakulty Masarykovy univerzity v Brně, Brno 2014, s. X.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097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periodik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periodik:</a:t>
            </a:r>
            <a:endParaRPr lang="cs-CZ" dirty="0">
              <a:solidFill>
                <a:schemeClr val="accent1"/>
              </a:solidFill>
            </a:endParaRPr>
          </a:p>
          <a:p>
            <a:pPr algn="just"/>
            <a:r>
              <a:rPr lang="cs-CZ" i="1" dirty="0" err="1"/>
              <a:t>Aufstand</a:t>
            </a:r>
            <a:r>
              <a:rPr lang="cs-CZ" i="1" dirty="0"/>
              <a:t> der </a:t>
            </a:r>
            <a:r>
              <a:rPr lang="cs-CZ" i="1" dirty="0" err="1"/>
              <a:t>Kohlenarbeiter</a:t>
            </a:r>
            <a:r>
              <a:rPr lang="cs-CZ" dirty="0"/>
              <a:t>,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 č. 26,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Abendpost</a:t>
            </a:r>
            <a:r>
              <a:rPr lang="cs-CZ" dirty="0"/>
              <a:t> 1. 2. 1900, s. 3.</a:t>
            </a:r>
          </a:p>
          <a:p>
            <a:r>
              <a:rPr lang="cs-CZ" dirty="0"/>
              <a:t> </a:t>
            </a:r>
          </a:p>
          <a:p>
            <a:pPr algn="just"/>
            <a:r>
              <a:rPr lang="cs-CZ" dirty="0"/>
              <a:t>U rozsáhlých periodik, jako zde uvedených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, je zapotřebí citovat, zda jde o ranní či večerní vydání nebo přílohu (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Abendpost</a:t>
            </a:r>
            <a:r>
              <a:rPr lang="cs-CZ" dirty="0"/>
              <a:t> je večerní příloha </a:t>
            </a:r>
            <a:r>
              <a:rPr lang="cs-CZ" dirty="0" err="1"/>
              <a:t>Wiener</a:t>
            </a:r>
            <a:r>
              <a:rPr lang="cs-CZ" dirty="0"/>
              <a:t> </a:t>
            </a:r>
            <a:r>
              <a:rPr lang="cs-CZ" dirty="0" err="1"/>
              <a:t>Zeitung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705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cap="small" dirty="0">
                <a:solidFill>
                  <a:schemeClr val="accent5"/>
                </a:solidFill>
              </a:rPr>
              <a:t>Bibliografická citace elektronických zdrojů</a:t>
            </a:r>
            <a:br>
              <a:rPr lang="cs-CZ" b="1" dirty="0">
                <a:solidFill>
                  <a:schemeClr val="accent5"/>
                </a:solidFill>
              </a:rPr>
            </a:br>
            <a:endParaRPr lang="cs-CZ" b="1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Bibliografická citace elektronických zdrojů: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r>
              <a:rPr lang="cs-CZ" u="sng" dirty="0">
                <a:hlinkClick r:id="rId2"/>
              </a:rPr>
              <a:t>http://www.scopus.com/home.url</a:t>
            </a:r>
            <a:r>
              <a:rPr lang="cs-CZ" dirty="0"/>
              <a:t> (říjen 2019).</a:t>
            </a:r>
          </a:p>
          <a:p>
            <a:endParaRPr lang="cs-CZ" dirty="0"/>
          </a:p>
          <a:p>
            <a:r>
              <a:rPr lang="cs-CZ" dirty="0"/>
              <a:t>U elektronický zdrojů je nutné uvádět měsíc a rok stahování.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034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22797" cy="1703899"/>
          </a:xfrm>
        </p:spPr>
        <p:txBody>
          <a:bodyPr>
            <a:normAutofit fontScale="90000"/>
          </a:bodyPr>
          <a:lstStyle/>
          <a:p>
            <a:pPr algn="ctr"/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5"/>
                </a:solidFill>
              </a:rPr>
              <a:t>Archivy</a:t>
            </a:r>
            <a:br>
              <a:rPr lang="cs-CZ" b="1" cap="small" dirty="0">
                <a:solidFill>
                  <a:schemeClr val="accent5"/>
                </a:solidFill>
              </a:rPr>
            </a:br>
            <a:r>
              <a:rPr lang="cs-CZ" b="1" cap="small" dirty="0">
                <a:solidFill>
                  <a:schemeClr val="accent1"/>
                </a:solidFill>
              </a:rPr>
              <a:t>Citace archivního pramene</a:t>
            </a:r>
            <a:br>
              <a:rPr lang="cs-CZ" b="1" cap="small" dirty="0">
                <a:solidFill>
                  <a:schemeClr val="accent1"/>
                </a:solidFill>
              </a:rPr>
            </a:br>
            <a:endParaRPr lang="cs-CZ" b="1" cap="small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buNone/>
            </a:pPr>
            <a:r>
              <a:rPr lang="cs-CZ" sz="2700" dirty="0"/>
              <a:t>Při uvádění citace pramene postupujeme od větších jednotek k menším. Větší archivy mají složitější strukturu, tedy delší citaci. Postup: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Název a sídlo archivu</a:t>
            </a:r>
            <a:r>
              <a:rPr lang="cs-CZ" sz="2700" dirty="0"/>
              <a:t>, sídlo archivu se může lišit, např. Státní okresní archiv Brno-venkov se sídlem v Rajhradě.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Fond nebo sbírka,</a:t>
            </a:r>
            <a:r>
              <a:rPr lang="cs-CZ" sz="2700" dirty="0"/>
              <a:t> při první citaci se doporučuje název fondu rozepsat</a:t>
            </a:r>
            <a:endParaRPr lang="cs-CZ" sz="2700" dirty="0">
              <a:solidFill>
                <a:srgbClr val="C00000"/>
              </a:solidFill>
            </a:endParaRP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Signatura, fascikl nebo inventární číslo, </a:t>
            </a:r>
            <a:r>
              <a:rPr lang="cs-CZ" sz="2700" dirty="0"/>
              <a:t>členění se může lišit podle archivu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Karton</a:t>
            </a:r>
          </a:p>
          <a:p>
            <a:pPr fontAlgn="base"/>
            <a:r>
              <a:rPr lang="cs-CZ" sz="2700" dirty="0">
                <a:solidFill>
                  <a:srgbClr val="C00000"/>
                </a:solidFill>
              </a:rPr>
              <a:t>Folio</a:t>
            </a:r>
            <a:r>
              <a:rPr lang="cs-CZ" sz="2700" dirty="0"/>
              <a:t>, pokud nejsou archiválie foliovány, při první citaci doporučuji uvést: nefoliováno. </a:t>
            </a:r>
          </a:p>
          <a:p>
            <a:pPr marL="0" lvl="0" indent="0" fontAlgn="base">
              <a:buNone/>
            </a:pPr>
            <a:endParaRPr lang="cs-CZ" sz="27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410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1034</Words>
  <Application>Microsoft Office PowerPoint</Application>
  <PresentationFormat>Širokoúhlá obrazovka</PresentationFormat>
  <Paragraphs>68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Úvod do studia dějepisu Bibliografická citace</vt:lpstr>
      <vt:lpstr>Bibliografická citace knihy </vt:lpstr>
      <vt:lpstr>Bibliografická citace článku v časopise </vt:lpstr>
      <vt:lpstr>Bibliografická citace studie ve sborníku  či nepravém periodiku </vt:lpstr>
      <vt:lpstr>Bibliografická citace edice v české medievistice </vt:lpstr>
      <vt:lpstr>Bibliografická citace kvalifikační prací </vt:lpstr>
      <vt:lpstr>Bibliografická citace periodik </vt:lpstr>
      <vt:lpstr>Bibliografická citace elektronických zdrojů </vt:lpstr>
      <vt:lpstr> Archivy Citace archivního pramene </vt:lpstr>
      <vt:lpstr> Archivy Citace archivního pramene </vt:lpstr>
      <vt:lpstr>Henri Berr (1863-1954)</vt:lpstr>
      <vt:lpstr>Prezentace aplikace PowerPoint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dějepisu</dc:title>
  <dc:creator>user</dc:creator>
  <cp:lastModifiedBy>Zdeňka Stoklásková</cp:lastModifiedBy>
  <cp:revision>25</cp:revision>
  <dcterms:created xsi:type="dcterms:W3CDTF">2017-09-18T13:46:52Z</dcterms:created>
  <dcterms:modified xsi:type="dcterms:W3CDTF">2020-05-13T09:55:34Z</dcterms:modified>
</cp:coreProperties>
</file>