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7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423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282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803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2037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6539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2890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778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4026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210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0471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9565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D4B64-6B83-42E9-BEE9-C014BDC6FA28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07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cap="small" dirty="0">
                <a:solidFill>
                  <a:schemeClr val="accent1"/>
                </a:solidFill>
              </a:rPr>
              <a:t>Úvod do studia dějepisu</a:t>
            </a:r>
            <a:br>
              <a:rPr lang="cs-CZ" b="1" cap="small" dirty="0">
                <a:solidFill>
                  <a:schemeClr val="accent1"/>
                </a:solidFill>
              </a:rPr>
            </a:br>
            <a:r>
              <a:rPr lang="cs-CZ" sz="4000" b="1" cap="small" dirty="0">
                <a:solidFill>
                  <a:schemeClr val="accent1"/>
                </a:solidFill>
              </a:rPr>
              <a:t>Bibliografická citace pramene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4000" cap="small" dirty="0">
                <a:solidFill>
                  <a:srgbClr val="00B0F0"/>
                </a:solidFill>
              </a:rPr>
              <a:t>Zdeňka Stoklásková</a:t>
            </a:r>
          </a:p>
        </p:txBody>
      </p:sp>
    </p:spTree>
    <p:extLst>
      <p:ext uri="{BB962C8B-B14F-4D97-AF65-F5344CB8AC3E}">
        <p14:creationId xmlns:p14="http://schemas.microsoft.com/office/powerpoint/2010/main" val="2160621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622797" cy="1703899"/>
          </a:xfrm>
        </p:spPr>
        <p:txBody>
          <a:bodyPr>
            <a:normAutofit fontScale="90000"/>
          </a:bodyPr>
          <a:lstStyle/>
          <a:p>
            <a:pPr algn="ctr"/>
            <a:br>
              <a:rPr lang="cs-CZ" b="1" cap="small" dirty="0">
                <a:solidFill>
                  <a:schemeClr val="accent5"/>
                </a:solidFill>
              </a:rPr>
            </a:br>
            <a:r>
              <a:rPr lang="cs-CZ" b="1" cap="small" dirty="0">
                <a:solidFill>
                  <a:schemeClr val="accent5"/>
                </a:solidFill>
              </a:rPr>
              <a:t>Archivy</a:t>
            </a:r>
            <a:br>
              <a:rPr lang="cs-CZ" b="1" cap="small" dirty="0">
                <a:solidFill>
                  <a:schemeClr val="accent5"/>
                </a:solidFill>
              </a:rPr>
            </a:br>
            <a:r>
              <a:rPr lang="cs-CZ" b="1" cap="small" dirty="0">
                <a:solidFill>
                  <a:schemeClr val="accent1"/>
                </a:solidFill>
              </a:rPr>
              <a:t>Citace archivního pramene</a:t>
            </a:r>
            <a:br>
              <a:rPr lang="cs-CZ" b="1" cap="small" dirty="0">
                <a:solidFill>
                  <a:schemeClr val="accent1"/>
                </a:solidFill>
              </a:rPr>
            </a:br>
            <a:endParaRPr lang="cs-CZ" b="1" cap="small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fontAlgn="base">
              <a:buNone/>
            </a:pPr>
            <a:r>
              <a:rPr lang="cs-CZ" sz="2700" dirty="0"/>
              <a:t>Při uvádění citace pramene postupujeme od větších jednotek k menším. Větší archivy mají složitější strukturu, tedy delší citaci. Postup:</a:t>
            </a:r>
          </a:p>
          <a:p>
            <a:pPr fontAlgn="base"/>
            <a:r>
              <a:rPr lang="cs-CZ" sz="2700" dirty="0">
                <a:solidFill>
                  <a:srgbClr val="C00000"/>
                </a:solidFill>
              </a:rPr>
              <a:t>Název a sídlo archivu</a:t>
            </a:r>
            <a:r>
              <a:rPr lang="cs-CZ" sz="2700" dirty="0"/>
              <a:t>, sídlo archivu se může lišit, např. Státní okresní archiv Brno-venkov se sídlem v Rajhradě.</a:t>
            </a:r>
          </a:p>
          <a:p>
            <a:pPr fontAlgn="base"/>
            <a:r>
              <a:rPr lang="cs-CZ" sz="2700" dirty="0">
                <a:solidFill>
                  <a:srgbClr val="C00000"/>
                </a:solidFill>
              </a:rPr>
              <a:t>Fond nebo sbírka,</a:t>
            </a:r>
            <a:r>
              <a:rPr lang="cs-CZ" sz="2700" dirty="0"/>
              <a:t> při první citaci se doporučuje název fondu rozepsat</a:t>
            </a:r>
            <a:endParaRPr lang="cs-CZ" sz="2700" dirty="0">
              <a:solidFill>
                <a:srgbClr val="C00000"/>
              </a:solidFill>
            </a:endParaRPr>
          </a:p>
          <a:p>
            <a:pPr fontAlgn="base"/>
            <a:r>
              <a:rPr lang="cs-CZ" sz="2700" dirty="0">
                <a:solidFill>
                  <a:srgbClr val="C00000"/>
                </a:solidFill>
              </a:rPr>
              <a:t>Signatura, fascikl nebo inventární číslo, </a:t>
            </a:r>
            <a:r>
              <a:rPr lang="cs-CZ" sz="2700" dirty="0"/>
              <a:t>členění se může lišit podle archivu</a:t>
            </a:r>
          </a:p>
          <a:p>
            <a:pPr fontAlgn="base"/>
            <a:r>
              <a:rPr lang="cs-CZ" sz="2700" dirty="0">
                <a:solidFill>
                  <a:srgbClr val="C00000"/>
                </a:solidFill>
              </a:rPr>
              <a:t>Karton</a:t>
            </a:r>
          </a:p>
          <a:p>
            <a:pPr fontAlgn="base"/>
            <a:r>
              <a:rPr lang="cs-CZ" sz="2700" dirty="0">
                <a:solidFill>
                  <a:srgbClr val="C00000"/>
                </a:solidFill>
              </a:rPr>
              <a:t>Folio</a:t>
            </a:r>
            <a:r>
              <a:rPr lang="cs-CZ" sz="2700" dirty="0"/>
              <a:t>, pokud nejsou archiválie foliovány, při první citaci doporučuji uvést: nefoliováno. </a:t>
            </a:r>
          </a:p>
          <a:p>
            <a:pPr marL="0" lvl="0" indent="0" fontAlgn="base">
              <a:buNone/>
            </a:pPr>
            <a:endParaRPr lang="cs-CZ" sz="2700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9410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25668"/>
          </a:xfrm>
        </p:spPr>
        <p:txBody>
          <a:bodyPr>
            <a:normAutofit fontScale="90000"/>
          </a:bodyPr>
          <a:lstStyle/>
          <a:p>
            <a:pPr algn="ctr"/>
            <a:br>
              <a:rPr lang="cs-CZ" b="1" cap="small" dirty="0">
                <a:solidFill>
                  <a:schemeClr val="accent5"/>
                </a:solidFill>
              </a:rPr>
            </a:br>
            <a:r>
              <a:rPr lang="cs-CZ" b="1" cap="small" dirty="0">
                <a:solidFill>
                  <a:schemeClr val="accent5"/>
                </a:solidFill>
              </a:rPr>
              <a:t>Archivy</a:t>
            </a:r>
            <a:br>
              <a:rPr lang="cs-CZ" b="1" cap="small" dirty="0">
                <a:solidFill>
                  <a:schemeClr val="accent5"/>
                </a:solidFill>
              </a:rPr>
            </a:br>
            <a:r>
              <a:rPr lang="cs-CZ" b="1" cap="small" dirty="0">
                <a:solidFill>
                  <a:schemeClr val="accent1"/>
                </a:solidFill>
              </a:rPr>
              <a:t>Citace archivního pramene</a:t>
            </a:r>
            <a:br>
              <a:rPr lang="cs-CZ" b="1" cap="small" dirty="0">
                <a:solidFill>
                  <a:schemeClr val="accent1"/>
                </a:solidFill>
              </a:rPr>
            </a:br>
            <a:endParaRPr lang="cs-CZ" b="1" cap="small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684790" cy="4319453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b="1" dirty="0"/>
              <a:t>Vzory existujících archiválií, první citace plná, druhá zkrácená.</a:t>
            </a:r>
          </a:p>
          <a:p>
            <a:r>
              <a:rPr lang="cs-CZ" dirty="0"/>
              <a:t>Moravský zemský archiv v Brně (dále jen MZA), moravsko-slezské zemské gubernium, B 95, sign. 1/9, karton 358, č. j. 238, folio 38. </a:t>
            </a:r>
          </a:p>
          <a:p>
            <a:r>
              <a:rPr lang="cs-CZ" dirty="0"/>
              <a:t>MZA, B 95, sign. 1/9, karton 358, č. j. 238, f. 40.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Národní archiv v Praze (dále pouze NA), prezídium českého zemského gubernia PG (1787-1791), sign. 2, karton 40, folio 3.</a:t>
            </a:r>
          </a:p>
          <a:p>
            <a:r>
              <a:rPr lang="cs-CZ" dirty="0"/>
              <a:t>NA, PG (1787-1791), sign. 2, karton 40, f. 8.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Státní okresní archiv Zlín se sídlem v </a:t>
            </a:r>
            <a:r>
              <a:rPr lang="cs-CZ" dirty="0" err="1"/>
              <a:t>Klečůvce</a:t>
            </a:r>
            <a:r>
              <a:rPr lang="cs-CZ" dirty="0"/>
              <a:t>, Farní úřad Valašské Klobouky,  </a:t>
            </a:r>
            <a:r>
              <a:rPr lang="cs-CZ" dirty="0" err="1"/>
              <a:t>inv</a:t>
            </a:r>
            <a:r>
              <a:rPr lang="cs-CZ" dirty="0"/>
              <a:t>. č. 154, sv. </a:t>
            </a:r>
            <a:r>
              <a:rPr lang="cs-CZ" dirty="0" err="1"/>
              <a:t>VIIa</a:t>
            </a:r>
            <a:r>
              <a:rPr lang="cs-CZ" dirty="0"/>
              <a:t> (kniha ohlášek).</a:t>
            </a:r>
          </a:p>
          <a:p>
            <a:r>
              <a:rPr lang="cs-CZ" dirty="0" err="1"/>
              <a:t>SOkA</a:t>
            </a:r>
            <a:r>
              <a:rPr lang="cs-CZ" dirty="0"/>
              <a:t> Zlín, FÚ Valašské Klobouky, </a:t>
            </a:r>
            <a:r>
              <a:rPr lang="cs-CZ" dirty="0" err="1"/>
              <a:t>inv</a:t>
            </a:r>
            <a:r>
              <a:rPr lang="cs-CZ" dirty="0"/>
              <a:t>. č. 154, sv. </a:t>
            </a:r>
            <a:r>
              <a:rPr lang="cs-CZ" dirty="0" err="1"/>
              <a:t>VIIa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Státní okresní archiv Uherské Hradiště, Okresní úřad Uherský Brod, </a:t>
            </a:r>
            <a:r>
              <a:rPr lang="cs-CZ" dirty="0" err="1"/>
              <a:t>inv</a:t>
            </a:r>
            <a:r>
              <a:rPr lang="cs-CZ" dirty="0"/>
              <a:t>. č. 1232 (sčítací operáty z roku 1910, obec Valašské Klobouky).</a:t>
            </a:r>
          </a:p>
          <a:p>
            <a:r>
              <a:rPr lang="cs-CZ" dirty="0" err="1"/>
              <a:t>SOkA</a:t>
            </a:r>
            <a:r>
              <a:rPr lang="cs-CZ" dirty="0"/>
              <a:t> Uherské Hradiště, OU Uherský Brod, </a:t>
            </a:r>
            <a:r>
              <a:rPr lang="cs-CZ" dirty="0" err="1"/>
              <a:t>inv</a:t>
            </a:r>
            <a:r>
              <a:rPr lang="cs-CZ" dirty="0"/>
              <a:t>. č. 1232.</a:t>
            </a:r>
          </a:p>
        </p:txBody>
      </p:sp>
    </p:spTree>
    <p:extLst>
      <p:ext uri="{BB962C8B-B14F-4D97-AF65-F5344CB8AC3E}">
        <p14:creationId xmlns:p14="http://schemas.microsoft.com/office/powerpoint/2010/main" val="250069577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307</Words>
  <Application>Microsoft Office PowerPoint</Application>
  <PresentationFormat>Širokoúhlá obrazovka</PresentationFormat>
  <Paragraphs>24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Úvod do studia dějepisu Bibliografická citace pramene</vt:lpstr>
      <vt:lpstr> Archivy Citace archivního pramene </vt:lpstr>
      <vt:lpstr> Archivy Citace archivního pramene 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studia dějepisu</dc:title>
  <dc:creator>user</dc:creator>
  <cp:lastModifiedBy>Zdeňka Stoklásková</cp:lastModifiedBy>
  <cp:revision>26</cp:revision>
  <dcterms:created xsi:type="dcterms:W3CDTF">2017-09-18T13:46:52Z</dcterms:created>
  <dcterms:modified xsi:type="dcterms:W3CDTF">2020-05-13T09:57:19Z</dcterms:modified>
</cp:coreProperties>
</file>