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8" r:id="rId2"/>
    <p:sldId id="292" r:id="rId3"/>
    <p:sldId id="293" r:id="rId4"/>
    <p:sldId id="262" r:id="rId5"/>
    <p:sldId id="263" r:id="rId6"/>
    <p:sldId id="268" r:id="rId7"/>
    <p:sldId id="295" r:id="rId8"/>
    <p:sldId id="296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8" r:id="rId19"/>
    <p:sldId id="311" r:id="rId20"/>
    <p:sldId id="310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A57DF676-9DA4-4F42-9DBB-D9199A570E21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108A7270-3D97-4295-BC7D-BC809B9156E7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Počátky byzantské říše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128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Justinián Veliký (482 – 565, 527 – 565)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obnova říše</a:t>
            </a:r>
          </a:p>
          <a:p>
            <a:r>
              <a:rPr lang="cs-CZ" dirty="0"/>
              <a:t>zákoník</a:t>
            </a:r>
          </a:p>
          <a:p>
            <a:r>
              <a:rPr lang="cs-CZ" dirty="0" err="1"/>
              <a:t>Vicarius</a:t>
            </a:r>
            <a:r>
              <a:rPr lang="cs-CZ" dirty="0"/>
              <a:t> Dei</a:t>
            </a:r>
          </a:p>
          <a:p>
            <a:r>
              <a:rPr lang="cs-CZ" dirty="0" err="1"/>
              <a:t>césaropapismus</a:t>
            </a:r>
            <a:endParaRPr lang="cs-CZ" dirty="0"/>
          </a:p>
          <a:p>
            <a:r>
              <a:rPr lang="cs-CZ" dirty="0"/>
              <a:t>529 –  zrušení athénské akademie</a:t>
            </a:r>
          </a:p>
          <a:p>
            <a:r>
              <a:rPr lang="cs-CZ" dirty="0"/>
              <a:t>532 – povstání </a:t>
            </a:r>
            <a:r>
              <a:rPr lang="cs-CZ" dirty="0" err="1"/>
              <a:t>Niká</a:t>
            </a:r>
            <a:endParaRPr lang="cs-CZ" dirty="0"/>
          </a:p>
          <a:p>
            <a:r>
              <a:rPr lang="cs-CZ" dirty="0"/>
              <a:t>533 –  „Vyznání víry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Formování koptské církve</a:t>
            </a:r>
            <a:endParaRPr lang="cs-CZ" dirty="0"/>
          </a:p>
        </p:txBody>
      </p:sp>
      <p:pic>
        <p:nvPicPr>
          <p:cNvPr id="5" name="Picture 2" descr="C:\Users\Admin\Documents\Škola\476\Císař\5654997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419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Byzanc za vlády Justiniánovy</a:t>
            </a:r>
          </a:p>
        </p:txBody>
      </p:sp>
      <p:pic>
        <p:nvPicPr>
          <p:cNvPr id="4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00808"/>
            <a:ext cx="5221224" cy="4000500"/>
          </a:xfrm>
        </p:spPr>
      </p:pic>
    </p:spTree>
    <p:extLst>
      <p:ext uri="{BB962C8B-B14F-4D97-AF65-F5344CB8AC3E}">
        <p14:creationId xmlns:p14="http://schemas.microsoft.com/office/powerpoint/2010/main" val="35822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Slované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488832" cy="4937125"/>
          </a:xfrm>
        </p:spPr>
      </p:pic>
    </p:spTree>
    <p:extLst>
      <p:ext uri="{BB962C8B-B14F-4D97-AF65-F5344CB8AC3E}">
        <p14:creationId xmlns:p14="http://schemas.microsoft.com/office/powerpoint/2010/main" val="329517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Slované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Slované od konce 5. století pronikání na území byzantské říše</a:t>
            </a:r>
          </a:p>
          <a:p>
            <a:r>
              <a:rPr lang="cs-CZ" dirty="0"/>
              <a:t>na přelomu 6. a 7. století ve velké počtu usazeni v Severní Thrákii, Makedonii, Helladě, Peloponésu</a:t>
            </a:r>
          </a:p>
          <a:p>
            <a:r>
              <a:rPr lang="cs-CZ" dirty="0"/>
              <a:t>původní obyvatelstvo vytlačováno na jih – pobřeží, velká města, ostrovy, hornaté oblasti; stěhování do Itálie</a:t>
            </a:r>
          </a:p>
          <a:p>
            <a:r>
              <a:rPr lang="cs-CZ" dirty="0"/>
              <a:t>pustošivé nájezdy na ostrovy, pobřeží Malé Asie</a:t>
            </a:r>
          </a:p>
          <a:p>
            <a:r>
              <a:rPr lang="cs-CZ" dirty="0"/>
              <a:t>pokles počtu </a:t>
            </a:r>
            <a:r>
              <a:rPr lang="cs-CZ" dirty="0" err="1"/>
              <a:t>latinojazyčného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   obyvatelstva</a:t>
            </a:r>
          </a:p>
          <a:p>
            <a:endParaRPr lang="cs-CZ" dirty="0"/>
          </a:p>
        </p:txBody>
      </p:sp>
      <p:pic>
        <p:nvPicPr>
          <p:cNvPr id="5" name="Zástupný symbol pro obsah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3096344" cy="4937125"/>
          </a:xfrm>
        </p:spPr>
      </p:pic>
    </p:spTree>
    <p:extLst>
      <p:ext uri="{BB962C8B-B14F-4D97-AF65-F5344CB8AC3E}">
        <p14:creationId xmlns:p14="http://schemas.microsoft.com/office/powerpoint/2010/main" val="3536196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Avaři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558 – poslové v Konstantinopoli</a:t>
            </a:r>
          </a:p>
          <a:p>
            <a:r>
              <a:rPr lang="cs-CZ" dirty="0"/>
              <a:t>565 – 566 vpád do Durynska a Galie</a:t>
            </a:r>
          </a:p>
          <a:p>
            <a:r>
              <a:rPr lang="cs-CZ" dirty="0"/>
              <a:t>567 – spolu s Langobardy porazili </a:t>
            </a:r>
            <a:r>
              <a:rPr lang="cs-CZ" dirty="0" err="1"/>
              <a:t>Gepidy</a:t>
            </a:r>
            <a:r>
              <a:rPr lang="cs-CZ" dirty="0"/>
              <a:t> a ovládli povodí Tisy</a:t>
            </a:r>
          </a:p>
          <a:p>
            <a:r>
              <a:rPr lang="cs-CZ" dirty="0"/>
              <a:t>568 – po odchodu Langobardů do Itálie chán </a:t>
            </a:r>
            <a:r>
              <a:rPr lang="cs-CZ" dirty="0" err="1"/>
              <a:t>Bajan</a:t>
            </a:r>
            <a:r>
              <a:rPr lang="cs-CZ" dirty="0"/>
              <a:t> ovládl severní Podunají</a:t>
            </a:r>
          </a:p>
          <a:p>
            <a:r>
              <a:rPr lang="cs-CZ" dirty="0"/>
              <a:t>578 – </a:t>
            </a:r>
            <a:r>
              <a:rPr lang="cs-CZ" dirty="0" err="1"/>
              <a:t>Bajan</a:t>
            </a:r>
            <a:r>
              <a:rPr lang="cs-CZ" dirty="0"/>
              <a:t> (562–602) tažení proti Slovanům</a:t>
            </a:r>
          </a:p>
          <a:p>
            <a:r>
              <a:rPr lang="cs-CZ" dirty="0"/>
              <a:t>581 – </a:t>
            </a:r>
            <a:r>
              <a:rPr lang="cs-CZ" dirty="0" err="1"/>
              <a:t>Bajan</a:t>
            </a:r>
            <a:r>
              <a:rPr lang="cs-CZ" dirty="0"/>
              <a:t> a Tiberius II. smlouva zaměřená na  boj proti Slovanům</a:t>
            </a:r>
          </a:p>
          <a:p>
            <a:r>
              <a:rPr lang="cs-CZ" dirty="0"/>
              <a:t>626 – poslední válka starověku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2952328" cy="3312368"/>
          </a:xfrm>
        </p:spPr>
      </p:pic>
    </p:spTree>
    <p:extLst>
      <p:ext uri="{BB962C8B-B14F-4D97-AF65-F5344CB8AC3E}">
        <p14:creationId xmlns:p14="http://schemas.microsoft.com/office/powerpoint/2010/main" val="1536476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Kubrat</a:t>
            </a:r>
            <a:r>
              <a:rPr lang="cs-CZ" dirty="0"/>
              <a:t> a jeho následníci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488832" cy="4896544"/>
          </a:xfrm>
        </p:spPr>
      </p:pic>
    </p:spTree>
    <p:extLst>
      <p:ext uri="{BB962C8B-B14F-4D97-AF65-F5344CB8AC3E}">
        <p14:creationId xmlns:p14="http://schemas.microsoft.com/office/powerpoint/2010/main" val="2211456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Vznik bulharského státu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 err="1"/>
              <a:t>Kuvrat</a:t>
            </a:r>
            <a:r>
              <a:rPr lang="cs-CZ" dirty="0"/>
              <a:t> </a:t>
            </a:r>
            <a:r>
              <a:rPr lang="cs-CZ" dirty="0" err="1"/>
              <a:t>patrikios</a:t>
            </a:r>
            <a:endParaRPr lang="cs-CZ" dirty="0"/>
          </a:p>
          <a:p>
            <a:r>
              <a:rPr lang="cs-CZ" dirty="0" err="1"/>
              <a:t>Kotrag</a:t>
            </a:r>
            <a:r>
              <a:rPr lang="cs-CZ" dirty="0"/>
              <a:t> – Volžské Bulharsko</a:t>
            </a:r>
          </a:p>
          <a:p>
            <a:r>
              <a:rPr lang="cs-CZ" dirty="0" err="1"/>
              <a:t>Asparuch</a:t>
            </a:r>
            <a:r>
              <a:rPr lang="cs-CZ" dirty="0"/>
              <a:t> (640-700): </a:t>
            </a:r>
          </a:p>
          <a:p>
            <a:pPr marL="0" indent="0">
              <a:buNone/>
            </a:pPr>
            <a:r>
              <a:rPr lang="cs-CZ" dirty="0"/>
              <a:t>- konflikty s Chazary</a:t>
            </a:r>
          </a:p>
          <a:p>
            <a:pPr marL="0" indent="0">
              <a:buNone/>
            </a:pPr>
            <a:r>
              <a:rPr lang="cs-CZ" dirty="0" smtClean="0"/>
              <a:t>- 681 </a:t>
            </a:r>
            <a:r>
              <a:rPr lang="cs-CZ" dirty="0"/>
              <a:t>– </a:t>
            </a:r>
            <a:r>
              <a:rPr lang="cs-CZ" dirty="0" smtClean="0"/>
              <a:t>mírová </a:t>
            </a:r>
            <a:r>
              <a:rPr lang="cs-CZ" dirty="0"/>
              <a:t>smlouva s </a:t>
            </a:r>
            <a:r>
              <a:rPr lang="cs-CZ" dirty="0" smtClean="0"/>
              <a:t>Konstantinem </a:t>
            </a:r>
            <a:r>
              <a:rPr lang="cs-CZ" dirty="0"/>
              <a:t>IV.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50741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904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Evropa v 9. století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496217" cy="4937125"/>
          </a:xfrm>
        </p:spPr>
      </p:pic>
    </p:spTree>
    <p:extLst>
      <p:ext uri="{BB962C8B-B14F-4D97-AF65-F5344CB8AC3E}">
        <p14:creationId xmlns:p14="http://schemas.microsoft.com/office/powerpoint/2010/main" val="123782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Východní Evropa v 9. – 10. století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40" y="1484784"/>
            <a:ext cx="3635519" cy="4937125"/>
          </a:xfrm>
        </p:spPr>
      </p:pic>
    </p:spTree>
    <p:extLst>
      <p:ext uri="{BB962C8B-B14F-4D97-AF65-F5344CB8AC3E}">
        <p14:creationId xmlns:p14="http://schemas.microsoft.com/office/powerpoint/2010/main" val="3605486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Východní Evropa v polovině 9. století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pozvání </a:t>
            </a:r>
            <a:r>
              <a:rPr lang="cs-CZ" dirty="0" err="1"/>
              <a:t>Rurika</a:t>
            </a:r>
            <a:r>
              <a:rPr lang="cs-CZ" dirty="0"/>
              <a:t> a jeho družiny</a:t>
            </a:r>
          </a:p>
          <a:p>
            <a:r>
              <a:rPr lang="cs-CZ" dirty="0"/>
              <a:t>obchodní cesty a zájmy </a:t>
            </a:r>
            <a:r>
              <a:rPr lang="cs-CZ" dirty="0" err="1"/>
              <a:t>Varjagů</a:t>
            </a:r>
            <a:r>
              <a:rPr lang="cs-CZ" dirty="0"/>
              <a:t>, Arabů, Chazarů</a:t>
            </a:r>
          </a:p>
          <a:p>
            <a:r>
              <a:rPr lang="cs-CZ" dirty="0"/>
              <a:t>cesta „od </a:t>
            </a:r>
            <a:r>
              <a:rPr lang="cs-CZ" dirty="0" err="1"/>
              <a:t>Varjagů</a:t>
            </a:r>
            <a:r>
              <a:rPr lang="cs-CZ" dirty="0"/>
              <a:t> k Řekům“</a:t>
            </a:r>
          </a:p>
          <a:p>
            <a:r>
              <a:rPr lang="cs-CZ" dirty="0"/>
              <a:t>Normanská teorie</a:t>
            </a:r>
          </a:p>
          <a:p>
            <a:r>
              <a:rPr lang="cs-CZ" dirty="0"/>
              <a:t>budování klíčových center budoucího státu</a:t>
            </a:r>
          </a:p>
          <a:p>
            <a:r>
              <a:rPr lang="cs-CZ" dirty="0" err="1"/>
              <a:t>Askold</a:t>
            </a:r>
            <a:r>
              <a:rPr lang="cs-CZ" dirty="0"/>
              <a:t> a </a:t>
            </a:r>
            <a:r>
              <a:rPr lang="cs-CZ" dirty="0" err="1"/>
              <a:t>Dir</a:t>
            </a:r>
            <a:r>
              <a:rPr lang="cs-CZ" dirty="0"/>
              <a:t> a jejich tažení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646104"/>
            <a:ext cx="4251325" cy="2242067"/>
          </a:xfrm>
        </p:spPr>
      </p:pic>
    </p:spTree>
    <p:extLst>
      <p:ext uri="{BB962C8B-B14F-4D97-AF65-F5344CB8AC3E}">
        <p14:creationId xmlns:p14="http://schemas.microsoft.com/office/powerpoint/2010/main" val="268566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Náboženské poměry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298575"/>
            <a:ext cx="7416824" cy="5370785"/>
          </a:xfrm>
        </p:spPr>
      </p:pic>
    </p:spTree>
    <p:extLst>
      <p:ext uri="{BB962C8B-B14F-4D97-AF65-F5344CB8AC3E}">
        <p14:creationId xmlns:p14="http://schemas.microsoft.com/office/powerpoint/2010/main" val="3945274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Byzanc a počátky </a:t>
            </a:r>
            <a:r>
              <a:rPr lang="cs-CZ" dirty="0" err="1"/>
              <a:t>ekumeny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Rostislav posílá poselstvo k císaři Michaelovi III.</a:t>
            </a:r>
          </a:p>
          <a:p>
            <a:r>
              <a:rPr lang="cs-CZ" dirty="0"/>
              <a:t>Boris plánuje křest</a:t>
            </a:r>
          </a:p>
          <a:p>
            <a:r>
              <a:rPr lang="cs-CZ" dirty="0" err="1"/>
              <a:t>Askold</a:t>
            </a:r>
            <a:r>
              <a:rPr lang="cs-CZ" dirty="0"/>
              <a:t> a </a:t>
            </a:r>
            <a:r>
              <a:rPr lang="cs-CZ" dirty="0" err="1"/>
              <a:t>Dir</a:t>
            </a:r>
            <a:r>
              <a:rPr lang="cs-CZ" dirty="0"/>
              <a:t> zaútočí na Konstantinopol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7" y="1503283"/>
            <a:ext cx="4251325" cy="2241804"/>
          </a:xfrm>
        </p:spPr>
      </p:pic>
    </p:spTree>
    <p:extLst>
      <p:ext uri="{BB962C8B-B14F-4D97-AF65-F5344CB8AC3E}">
        <p14:creationId xmlns:p14="http://schemas.microsoft.com/office/powerpoint/2010/main" val="2443581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Patriarcha </a:t>
            </a:r>
            <a:r>
              <a:rPr lang="cs-CZ" dirty="0" err="1"/>
              <a:t>Fotios</a:t>
            </a:r>
            <a:r>
              <a:rPr lang="ru-RU" dirty="0"/>
              <a:t> </a:t>
            </a:r>
            <a:r>
              <a:rPr lang="cs-CZ" dirty="0"/>
              <a:t>(820 – 896)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Patriarcha 858 – 867; 877 – 886</a:t>
            </a:r>
          </a:p>
          <a:p>
            <a:r>
              <a:rPr lang="cs-CZ" dirty="0"/>
              <a:t>Popsání rozdílů mezi západními a východními křesťany</a:t>
            </a:r>
          </a:p>
          <a:p>
            <a:r>
              <a:rPr lang="cs-CZ" dirty="0"/>
              <a:t>Spolutvůrce byzantské misijní politiky a </a:t>
            </a:r>
            <a:r>
              <a:rPr lang="cs-CZ" dirty="0" err="1"/>
              <a:t>ekumeny</a:t>
            </a:r>
            <a:r>
              <a:rPr lang="cs-CZ" dirty="0"/>
              <a:t>  </a:t>
            </a:r>
          </a:p>
          <a:p>
            <a:endParaRPr lang="cs-CZ" dirty="0"/>
          </a:p>
        </p:txBody>
      </p:sp>
      <p:pic>
        <p:nvPicPr>
          <p:cNvPr id="5" name="Zástupný symbol pro obsah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5" y="1484784"/>
            <a:ext cx="3247137" cy="4937125"/>
          </a:xfrm>
        </p:spPr>
      </p:pic>
    </p:spTree>
    <p:extLst>
      <p:ext uri="{BB962C8B-B14F-4D97-AF65-F5344CB8AC3E}">
        <p14:creationId xmlns:p14="http://schemas.microsoft.com/office/powerpoint/2010/main" val="22743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Křest Bulharů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864 – přijal Boris křest</a:t>
            </a:r>
          </a:p>
          <a:p>
            <a:r>
              <a:rPr lang="cs-CZ" dirty="0"/>
              <a:t>870 – Boris získal arcibiskupa</a:t>
            </a:r>
          </a:p>
          <a:p>
            <a:r>
              <a:rPr lang="cs-CZ" dirty="0"/>
              <a:t>889 – 893 Vladimír</a:t>
            </a:r>
          </a:p>
          <a:p>
            <a:r>
              <a:rPr lang="cs-CZ" dirty="0"/>
              <a:t>893 – 927 </a:t>
            </a:r>
            <a:r>
              <a:rPr lang="cs-CZ" dirty="0" err="1"/>
              <a:t>Simenon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5" name="Zástupný symbol pro obsah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251325" cy="2929669"/>
          </a:xfrm>
        </p:spPr>
      </p:pic>
    </p:spTree>
    <p:extLst>
      <p:ext uri="{BB962C8B-B14F-4D97-AF65-F5344CB8AC3E}">
        <p14:creationId xmlns:p14="http://schemas.microsoft.com/office/powerpoint/2010/main" val="390942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Times New Roman" panose="02020603050405020304" pitchFamily="18" charset="0"/>
              </a:rPr>
              <a:t>Oleg, věštec (+912)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b="1" dirty="0">
                <a:cs typeface="Times New Roman" panose="02020603050405020304" pitchFamily="18" charset="0"/>
              </a:rPr>
              <a:t>880-882 sjednocení Novgorodu a Kyjeva</a:t>
            </a:r>
          </a:p>
          <a:p>
            <a:r>
              <a:rPr lang="cs-CZ" b="1" dirty="0">
                <a:cs typeface="Times New Roman" panose="02020603050405020304" pitchFamily="18" charset="0"/>
              </a:rPr>
              <a:t>907 útok na Konstantinopol</a:t>
            </a:r>
          </a:p>
          <a:p>
            <a:r>
              <a:rPr lang="cs-CZ" b="1" dirty="0">
                <a:cs typeface="Times New Roman" panose="02020603050405020304" pitchFamily="18" charset="0"/>
              </a:rPr>
              <a:t>911 mírová smlouva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605896"/>
            <a:ext cx="4251325" cy="232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757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Kníže Igor (878-945)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941 výprava proti Konstantinopoli</a:t>
            </a:r>
          </a:p>
          <a:p>
            <a:r>
              <a:rPr lang="cs-CZ" dirty="0"/>
              <a:t>944 mírová smlouva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251325" cy="217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164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Kněžna Olga (920-969)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Pokus změnit postavení Rusi</a:t>
            </a:r>
          </a:p>
          <a:p>
            <a:r>
              <a:rPr lang="cs-CZ" dirty="0"/>
              <a:t>955 jednání s Konstantinem VII.</a:t>
            </a:r>
          </a:p>
          <a:p>
            <a:r>
              <a:rPr lang="cs-CZ" dirty="0"/>
              <a:t>959 poselstvo k Ottovi I.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7896"/>
            <a:ext cx="4251325" cy="21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405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Kníže Svjatoslav (942-972)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Vyvrácení chazarského chanátu</a:t>
            </a:r>
          </a:p>
          <a:p>
            <a:r>
              <a:rPr lang="cs-CZ" dirty="0"/>
              <a:t>968-969 – </a:t>
            </a:r>
            <a:r>
              <a:rPr lang="cs-CZ" dirty="0" smtClean="0"/>
              <a:t>válka </a:t>
            </a:r>
            <a:r>
              <a:rPr lang="cs-CZ" dirty="0"/>
              <a:t>s Bulharskem</a:t>
            </a:r>
          </a:p>
          <a:p>
            <a:r>
              <a:rPr lang="cs-CZ" dirty="0"/>
              <a:t>970-971 – </a:t>
            </a:r>
            <a:r>
              <a:rPr lang="cs-CZ" dirty="0" smtClean="0"/>
              <a:t>válka </a:t>
            </a:r>
            <a:r>
              <a:rPr lang="cs-CZ" dirty="0"/>
              <a:t>s Byzancí</a:t>
            </a:r>
          </a:p>
          <a:p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700808"/>
            <a:ext cx="4251325" cy="19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344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Císař </a:t>
            </a:r>
            <a:r>
              <a:rPr lang="cs-CZ" dirty="0" err="1"/>
              <a:t>Basileos</a:t>
            </a:r>
            <a:r>
              <a:rPr lang="cs-CZ" dirty="0"/>
              <a:t> II. (</a:t>
            </a:r>
            <a:r>
              <a:rPr lang="ru-RU" dirty="0"/>
              <a:t>958-1025</a:t>
            </a:r>
            <a:r>
              <a:rPr lang="cs-CZ" dirty="0"/>
              <a:t>)</a:t>
            </a:r>
            <a:r>
              <a:rPr lang="ru-RU" dirty="0"/>
              <a:t/>
            </a:r>
            <a:br>
              <a:rPr lang="ru-RU" dirty="0"/>
            </a:br>
            <a:r>
              <a:rPr lang="cs-CZ" dirty="0"/>
              <a:t>Kníže Vladimír (962-1015)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4208"/>
            <a:ext cx="37052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380658"/>
            <a:ext cx="4251325" cy="477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196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Měšek</a:t>
            </a:r>
            <a:r>
              <a:rPr lang="cs-CZ" dirty="0"/>
              <a:t> I. (960-992)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poražen </a:t>
            </a:r>
            <a:r>
              <a:rPr lang="cs-CZ" dirty="0" err="1"/>
              <a:t>Velety</a:t>
            </a:r>
            <a:r>
              <a:rPr lang="cs-CZ" dirty="0"/>
              <a:t> vedenými saským markrabětem </a:t>
            </a:r>
            <a:r>
              <a:rPr lang="cs-CZ" dirty="0" err="1"/>
              <a:t>Wichmanem</a:t>
            </a:r>
            <a:r>
              <a:rPr lang="cs-CZ" dirty="0"/>
              <a:t> </a:t>
            </a:r>
          </a:p>
          <a:p>
            <a:r>
              <a:rPr lang="cs-CZ" dirty="0"/>
              <a:t>965 – </a:t>
            </a:r>
            <a:r>
              <a:rPr lang="cs-CZ" dirty="0" smtClean="0"/>
              <a:t>sňatek </a:t>
            </a:r>
            <a:r>
              <a:rPr lang="cs-CZ" dirty="0"/>
              <a:t>s Doubravkou, křest</a:t>
            </a:r>
          </a:p>
          <a:p>
            <a:r>
              <a:rPr lang="cs-CZ" dirty="0"/>
              <a:t>967 – </a:t>
            </a:r>
            <a:r>
              <a:rPr lang="cs-CZ" dirty="0" smtClean="0"/>
              <a:t>misijní </a:t>
            </a:r>
            <a:r>
              <a:rPr lang="cs-CZ" dirty="0"/>
              <a:t>biskupství – Jordan</a:t>
            </a:r>
          </a:p>
          <a:p>
            <a:r>
              <a:rPr lang="cs-CZ" dirty="0"/>
              <a:t>981 – </a:t>
            </a:r>
            <a:r>
              <a:rPr lang="cs-CZ" dirty="0" smtClean="0"/>
              <a:t>ztráta </a:t>
            </a:r>
            <a:r>
              <a:rPr lang="cs-CZ" dirty="0"/>
              <a:t>Červené Rusi </a:t>
            </a:r>
          </a:p>
          <a:p>
            <a:r>
              <a:rPr lang="cs-CZ" dirty="0"/>
              <a:t>986 – </a:t>
            </a:r>
            <a:r>
              <a:rPr lang="cs-CZ" dirty="0" smtClean="0"/>
              <a:t>při </a:t>
            </a:r>
            <a:r>
              <a:rPr lang="cs-CZ" dirty="0"/>
              <a:t>výpravě proti </a:t>
            </a:r>
            <a:r>
              <a:rPr lang="cs-CZ" dirty="0" err="1"/>
              <a:t>Veletům</a:t>
            </a:r>
            <a:r>
              <a:rPr lang="cs-CZ" dirty="0"/>
              <a:t> – setkání s dvořany Otty III. – </a:t>
            </a:r>
            <a:r>
              <a:rPr lang="cs-CZ" dirty="0" err="1"/>
              <a:t>foedus</a:t>
            </a:r>
            <a:r>
              <a:rPr lang="cs-CZ" dirty="0"/>
              <a:t> </a:t>
            </a:r>
            <a:r>
              <a:rPr lang="cs-CZ" dirty="0" err="1"/>
              <a:t>iniquum</a:t>
            </a:r>
            <a:endParaRPr lang="cs-CZ" dirty="0"/>
          </a:p>
          <a:p>
            <a:r>
              <a:rPr lang="cs-CZ" dirty="0"/>
              <a:t>990 – ovládl Slezsko a </a:t>
            </a:r>
            <a:r>
              <a:rPr lang="cs-CZ" dirty="0" err="1"/>
              <a:t>Krakovsko</a:t>
            </a:r>
            <a:endParaRPr lang="cs-CZ" dirty="0"/>
          </a:p>
          <a:p>
            <a:r>
              <a:rPr lang="cs-CZ" dirty="0"/>
              <a:t>992 – </a:t>
            </a:r>
            <a:r>
              <a:rPr lang="cs-CZ" dirty="0" err="1" smtClean="0"/>
              <a:t>Dagome</a:t>
            </a:r>
            <a:r>
              <a:rPr lang="cs-CZ" dirty="0" smtClean="0"/>
              <a:t> </a:t>
            </a:r>
            <a:r>
              <a:rPr lang="cs-CZ" dirty="0" err="1"/>
              <a:t>iudex</a:t>
            </a:r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2952328" cy="3960439"/>
          </a:xfrm>
        </p:spPr>
      </p:pic>
    </p:spTree>
    <p:extLst>
      <p:ext uri="{BB962C8B-B14F-4D97-AF65-F5344CB8AC3E}">
        <p14:creationId xmlns:p14="http://schemas.microsoft.com/office/powerpoint/2010/main" val="1379121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Boleslav Chrabrý (992-1025)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1000 – </a:t>
            </a:r>
            <a:r>
              <a:rPr lang="cs-CZ" dirty="0" smtClean="0"/>
              <a:t>návštěva </a:t>
            </a:r>
            <a:r>
              <a:rPr lang="cs-CZ" dirty="0"/>
              <a:t>Otty III. ve Hnězdně </a:t>
            </a:r>
          </a:p>
          <a:p>
            <a:r>
              <a:rPr lang="cs-CZ" dirty="0"/>
              <a:t>1002 – obsazení Lužice, </a:t>
            </a:r>
            <a:r>
              <a:rPr lang="cs-CZ" dirty="0" err="1"/>
              <a:t>Milska</a:t>
            </a:r>
            <a:r>
              <a:rPr lang="cs-CZ" dirty="0"/>
              <a:t>, Míšně – „sloupy do dna řeky Sály“</a:t>
            </a:r>
          </a:p>
          <a:p>
            <a:r>
              <a:rPr lang="cs-CZ" dirty="0"/>
              <a:t>1003 – obsazení Prahy </a:t>
            </a:r>
          </a:p>
          <a:p>
            <a:r>
              <a:rPr lang="cs-CZ" dirty="0"/>
              <a:t>1005, 1010, 1015 – tři války s Jindřichem II. </a:t>
            </a:r>
          </a:p>
          <a:p>
            <a:r>
              <a:rPr lang="cs-CZ" dirty="0"/>
              <a:t>1018 – mír v Budyšíně – uznání polské nezávislosti; Lužice a </a:t>
            </a:r>
            <a:r>
              <a:rPr lang="cs-CZ" dirty="0" err="1"/>
              <a:t>Milsko</a:t>
            </a:r>
            <a:r>
              <a:rPr lang="cs-CZ" dirty="0"/>
              <a:t> přiznány Polsku; slib podpory v tažení proti Kyjevu</a:t>
            </a:r>
          </a:p>
          <a:p>
            <a:r>
              <a:rPr lang="cs-CZ" dirty="0"/>
              <a:t>1018 – tažení proti Jaroslavovi Moudrému, podpora zetě </a:t>
            </a:r>
            <a:r>
              <a:rPr lang="cs-CZ" dirty="0" err="1"/>
              <a:t>Svjatopolka</a:t>
            </a:r>
            <a:r>
              <a:rPr lang="cs-CZ" dirty="0"/>
              <a:t> </a:t>
            </a:r>
          </a:p>
          <a:p>
            <a:r>
              <a:rPr lang="cs-CZ" dirty="0"/>
              <a:t>1025 – korunován králem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168352" cy="4032448"/>
          </a:xfrm>
        </p:spPr>
      </p:pic>
    </p:spTree>
    <p:extLst>
      <p:ext uri="{BB962C8B-B14F-4D97-AF65-F5344CB8AC3E}">
        <p14:creationId xmlns:p14="http://schemas.microsoft.com/office/powerpoint/2010/main" val="260612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Konstantin Veliký (272–337, 306–337)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810000" cy="3683000"/>
          </a:xfrm>
        </p:spPr>
      </p:pic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Sen o vítězství nad </a:t>
            </a:r>
            <a:r>
              <a:rPr lang="cs-CZ" dirty="0" err="1"/>
              <a:t>Maxentiem</a:t>
            </a:r>
            <a:endParaRPr lang="cs-CZ" dirty="0"/>
          </a:p>
          <a:p>
            <a:r>
              <a:rPr lang="cs-CZ" dirty="0"/>
              <a:t>Milánský edikt</a:t>
            </a:r>
          </a:p>
          <a:p>
            <a:r>
              <a:rPr lang="cs-CZ" dirty="0" smtClean="0"/>
              <a:t>50 </a:t>
            </a:r>
            <a:r>
              <a:rPr lang="cs-CZ" dirty="0"/>
              <a:t>Biblí pro chrámy řeckého východu </a:t>
            </a:r>
          </a:p>
          <a:p>
            <a:r>
              <a:rPr lang="cs-CZ" dirty="0" err="1"/>
              <a:t>Eusebios</a:t>
            </a:r>
            <a:r>
              <a:rPr lang="cs-CZ" dirty="0"/>
              <a:t> z </a:t>
            </a:r>
            <a:r>
              <a:rPr lang="cs-CZ" dirty="0" err="1"/>
              <a:t>Kaisareie</a:t>
            </a:r>
            <a:r>
              <a:rPr lang="cs-CZ" dirty="0"/>
              <a:t> (asi 265–339)</a:t>
            </a:r>
          </a:p>
          <a:p>
            <a:r>
              <a:rPr lang="cs-CZ" dirty="0"/>
              <a:t>Autor věroučných a historických  spisů</a:t>
            </a:r>
          </a:p>
          <a:p>
            <a:r>
              <a:rPr lang="cs-CZ" dirty="0" err="1"/>
              <a:t>Eusebios</a:t>
            </a:r>
            <a:r>
              <a:rPr lang="cs-CZ" dirty="0"/>
              <a:t> </a:t>
            </a:r>
            <a:r>
              <a:rPr lang="cs-CZ" dirty="0" err="1"/>
              <a:t>Nikomedijský</a:t>
            </a:r>
            <a:r>
              <a:rPr lang="cs-CZ" dirty="0"/>
              <a:t> († 341)</a:t>
            </a:r>
          </a:p>
          <a:p>
            <a:r>
              <a:rPr lang="cs-CZ" dirty="0"/>
              <a:t>Biskup v </a:t>
            </a:r>
            <a:r>
              <a:rPr lang="cs-CZ" dirty="0" err="1"/>
              <a:t>Nikomedii</a:t>
            </a:r>
            <a:r>
              <a:rPr lang="cs-CZ" dirty="0"/>
              <a:t> (318–325, 328– 338)</a:t>
            </a:r>
          </a:p>
          <a:p>
            <a:r>
              <a:rPr lang="cs-CZ" dirty="0"/>
              <a:t>Biskup v Konstantinopoli (339 – 341)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9437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Evropa kolem roku 1000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2495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169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91550" cy="936104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I. </a:t>
            </a:r>
            <a:r>
              <a:rPr lang="cs-CZ" b="1" smtClean="0">
                <a:latin typeface="Candara" panose="020E0502030303020204" pitchFamily="34" charset="0"/>
                <a:cs typeface="Times New Roman" panose="02020603050405020304" pitchFamily="18" charset="0"/>
              </a:rPr>
              <a:t>Ekumenický koncil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 smtClean="0"/>
              <a:t>Proměna postavení církve</a:t>
            </a:r>
            <a:endParaRPr lang="cs-CZ" dirty="0"/>
          </a:p>
          <a:p>
            <a:r>
              <a:rPr lang="cs-CZ" dirty="0" smtClean="0"/>
              <a:t>Institucionální a organizační potíže</a:t>
            </a:r>
            <a:endParaRPr lang="cs-CZ" dirty="0"/>
          </a:p>
          <a:p>
            <a:r>
              <a:rPr lang="cs-CZ" dirty="0" err="1" smtClean="0"/>
              <a:t>Arius</a:t>
            </a:r>
            <a:r>
              <a:rPr lang="cs-CZ" dirty="0" smtClean="0"/>
              <a:t>  a jeho učení </a:t>
            </a:r>
            <a:endParaRPr lang="cs-CZ" dirty="0"/>
          </a:p>
          <a:p>
            <a:r>
              <a:rPr lang="cs-CZ" dirty="0" smtClean="0"/>
              <a:t>Biskup </a:t>
            </a:r>
            <a:r>
              <a:rPr lang="cs-CZ" dirty="0" err="1" smtClean="0"/>
              <a:t>Meletios</a:t>
            </a:r>
            <a:endParaRPr lang="cs-CZ" dirty="0" smtClean="0"/>
          </a:p>
          <a:p>
            <a:r>
              <a:rPr lang="cs-CZ" dirty="0" smtClean="0"/>
              <a:t>Datum slavení Velikonoc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8448"/>
            <a:ext cx="4320480" cy="4968552"/>
          </a:xfrm>
        </p:spPr>
      </p:pic>
    </p:spTree>
    <p:extLst>
      <p:ext uri="{BB962C8B-B14F-4D97-AF65-F5344CB8AC3E}">
        <p14:creationId xmlns:p14="http://schemas.microsoft.com/office/powerpoint/2010/main" val="370846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Julián </a:t>
            </a:r>
            <a:r>
              <a:rPr lang="cs-CZ" dirty="0"/>
              <a:t>Apostata (</a:t>
            </a:r>
            <a:r>
              <a:rPr lang="cs-CZ" dirty="0" smtClean="0"/>
              <a:t>331–363, 355</a:t>
            </a:r>
            <a:r>
              <a:rPr lang="cs-CZ" sz="2400" dirty="0" smtClean="0"/>
              <a:t>–</a:t>
            </a:r>
            <a:r>
              <a:rPr lang="cs-CZ" dirty="0"/>
              <a:t>363</a:t>
            </a:r>
            <a:r>
              <a:rPr lang="cs-CZ" sz="2400" dirty="0" smtClean="0"/>
              <a:t>)</a:t>
            </a:r>
            <a:endParaRPr lang="cs-CZ" sz="22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355–360 </a:t>
            </a:r>
            <a:r>
              <a:rPr lang="cs-CZ" dirty="0"/>
              <a:t>– urovnání </a:t>
            </a:r>
            <a:r>
              <a:rPr lang="cs-CZ" dirty="0" smtClean="0"/>
              <a:t>poměrů v Galii</a:t>
            </a:r>
          </a:p>
          <a:p>
            <a:r>
              <a:rPr lang="cs-CZ" dirty="0" smtClean="0"/>
              <a:t>361 </a:t>
            </a:r>
            <a:r>
              <a:rPr lang="cs-CZ" dirty="0"/>
              <a:t>– provolán </a:t>
            </a:r>
            <a:r>
              <a:rPr lang="cs-CZ" dirty="0" smtClean="0"/>
              <a:t>armádou císařem</a:t>
            </a:r>
          </a:p>
          <a:p>
            <a:r>
              <a:rPr lang="cs-CZ" dirty="0" smtClean="0"/>
              <a:t>Snaha vrátit Řím k původní tradici</a:t>
            </a:r>
          </a:p>
          <a:p>
            <a:r>
              <a:rPr lang="cs-CZ" dirty="0" smtClean="0"/>
              <a:t>Plán využít dobře organizovanou pohanskou církev</a:t>
            </a: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700808"/>
            <a:ext cx="4251325" cy="2163214"/>
          </a:xfrm>
        </p:spPr>
      </p:pic>
    </p:spTree>
    <p:extLst>
      <p:ext uri="{BB962C8B-B14F-4D97-AF65-F5344CB8AC3E}">
        <p14:creationId xmlns:p14="http://schemas.microsoft.com/office/powerpoint/2010/main" val="14422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Theodosios</a:t>
            </a:r>
            <a:r>
              <a:rPr lang="cs-CZ" dirty="0" smtClean="0"/>
              <a:t> I</a:t>
            </a:r>
            <a:r>
              <a:rPr lang="cs-CZ" dirty="0"/>
              <a:t>. </a:t>
            </a:r>
            <a:r>
              <a:rPr lang="cs-CZ" dirty="0" smtClean="0"/>
              <a:t>347–395, 379–395)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381 </a:t>
            </a:r>
            <a:r>
              <a:rPr lang="cs-CZ" dirty="0"/>
              <a:t>– II</a:t>
            </a:r>
            <a:r>
              <a:rPr lang="cs-CZ" dirty="0" smtClean="0"/>
              <a:t>. ekumenický koncil</a:t>
            </a:r>
          </a:p>
          <a:p>
            <a:r>
              <a:rPr lang="cs-CZ" dirty="0" smtClean="0"/>
              <a:t>počátky pentarchie</a:t>
            </a:r>
          </a:p>
          <a:p>
            <a:r>
              <a:rPr lang="cs-CZ" dirty="0" smtClean="0"/>
              <a:t>3. pravidlo – postavení Konstantinopole</a:t>
            </a:r>
          </a:p>
          <a:p>
            <a:r>
              <a:rPr lang="cs-CZ" dirty="0" smtClean="0"/>
              <a:t>383 – římským občanem jenom ten „kdo vyznává víru v jediné Božství Otce a Syna a Ducha svatého podle apoštolského naučení a evangelijního učení.“</a:t>
            </a:r>
          </a:p>
          <a:p>
            <a:r>
              <a:rPr lang="cs-CZ" dirty="0" smtClean="0"/>
              <a:t>„Jenom oni se směji nazývat pravými křesťany. Všem ostatním se přisuzuje bezectnost heretiků.“</a:t>
            </a:r>
          </a:p>
          <a:p>
            <a:r>
              <a:rPr lang="cs-CZ" dirty="0" smtClean="0"/>
              <a:t>391 – všechny náboženské obřady v pohanských chrámech prohlášeny za přečin proti císaři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3312368" cy="3960440"/>
          </a:xfrm>
        </p:spPr>
      </p:pic>
    </p:spTree>
    <p:extLst>
      <p:ext uri="{BB962C8B-B14F-4D97-AF65-F5344CB8AC3E}">
        <p14:creationId xmlns:p14="http://schemas.microsoft.com/office/powerpoint/2010/main" val="41120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říše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056784" cy="5400599"/>
          </a:xfrm>
        </p:spPr>
      </p:pic>
    </p:spTree>
    <p:extLst>
      <p:ext uri="{BB962C8B-B14F-4D97-AF65-F5344CB8AC3E}">
        <p14:creationId xmlns:p14="http://schemas.microsoft.com/office/powerpoint/2010/main" val="803940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451 – IV. </a:t>
            </a:r>
            <a:r>
              <a:rPr lang="cs-CZ" dirty="0" smtClean="0"/>
              <a:t>ekumenický koncil v </a:t>
            </a:r>
            <a:r>
              <a:rPr lang="cs-CZ" dirty="0" err="1" smtClean="0"/>
              <a:t>Chalkedonu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cs-CZ" sz="1600" dirty="0" smtClean="0"/>
              <a:t>císařovna </a:t>
            </a:r>
            <a:r>
              <a:rPr lang="cs-CZ" sz="1600" dirty="0"/>
              <a:t>a císař – snaha spojit Řím a Konstantinopol proti Alexandrii </a:t>
            </a:r>
          </a:p>
          <a:p>
            <a:r>
              <a:rPr lang="cs-CZ" sz="1600" dirty="0"/>
              <a:t>Kristus jedna osoba ve dvou přirozenostech</a:t>
            </a:r>
          </a:p>
          <a:p>
            <a:r>
              <a:rPr lang="cs-CZ" sz="1600" dirty="0"/>
              <a:t>kanonická pravidla</a:t>
            </a:r>
          </a:p>
          <a:p>
            <a:r>
              <a:rPr lang="cs-CZ" sz="1600" dirty="0"/>
              <a:t>28. kánon</a:t>
            </a:r>
          </a:p>
          <a:p>
            <a:r>
              <a:rPr lang="cs-CZ" sz="1600" dirty="0"/>
              <a:t>vítězství Konstantinopole</a:t>
            </a:r>
          </a:p>
          <a:p>
            <a:r>
              <a:rPr lang="cs-CZ" sz="1600" dirty="0"/>
              <a:t>počátek byzantského bohosloví</a:t>
            </a:r>
          </a:p>
          <a:p>
            <a:r>
              <a:rPr lang="cs-CZ" sz="1600" dirty="0" smtClean="0"/>
              <a:t>císařovna </a:t>
            </a:r>
            <a:r>
              <a:rPr lang="cs-CZ" sz="1600" dirty="0"/>
              <a:t>a císař – snaha spojit Řím a Konstantinopol proti Alexandrii </a:t>
            </a:r>
          </a:p>
          <a:p>
            <a:r>
              <a:rPr lang="cs-CZ" sz="1600" dirty="0" smtClean="0"/>
              <a:t>potvrzení </a:t>
            </a:r>
            <a:r>
              <a:rPr lang="cs-CZ" sz="1600" dirty="0"/>
              <a:t>vzniku konstantinopolského patriarchátu</a:t>
            </a:r>
          </a:p>
          <a:p>
            <a:r>
              <a:rPr lang="cs-CZ" sz="1600" dirty="0" smtClean="0"/>
              <a:t>vítězství </a:t>
            </a:r>
            <a:r>
              <a:rPr lang="cs-CZ" sz="1600" dirty="0"/>
              <a:t>byzantské </a:t>
            </a:r>
            <a:r>
              <a:rPr lang="cs-CZ" sz="1600" dirty="0" err="1"/>
              <a:t>ekleziologie</a:t>
            </a:r>
            <a:r>
              <a:rPr lang="cs-CZ" sz="1600" dirty="0"/>
              <a:t> – prvenství Říma politického </a:t>
            </a:r>
            <a:r>
              <a:rPr lang="cs-CZ" sz="1600" dirty="0" smtClean="0"/>
              <a:t>původu</a:t>
            </a:r>
          </a:p>
          <a:p>
            <a:r>
              <a:rPr lang="cs-CZ" sz="1600" dirty="0"/>
              <a:t>zákaz </a:t>
            </a:r>
            <a:r>
              <a:rPr lang="cs-CZ" sz="1600" dirty="0" smtClean="0"/>
              <a:t>veřejných sporů </a:t>
            </a:r>
            <a:r>
              <a:rPr lang="cs-CZ" sz="1600" dirty="0"/>
              <a:t>o víře</a:t>
            </a:r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29228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527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I. schizma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475 –  císař </a:t>
            </a:r>
            <a:r>
              <a:rPr lang="cs-CZ" dirty="0" err="1"/>
              <a:t>Basiliskos</a:t>
            </a:r>
            <a:r>
              <a:rPr lang="cs-CZ" dirty="0"/>
              <a:t> ( 475-476) vydání encykliky odsuzující závěry IV. koncilu – nucení biskupů k podpisu</a:t>
            </a:r>
          </a:p>
          <a:p>
            <a:r>
              <a:rPr lang="cs-CZ" dirty="0"/>
              <a:t>476 – císař Zenon (474-475, 476-491) se vrací na trůn </a:t>
            </a:r>
          </a:p>
          <a:p>
            <a:r>
              <a:rPr lang="cs-CZ" dirty="0"/>
              <a:t>482 – </a:t>
            </a:r>
            <a:r>
              <a:rPr lang="cs-CZ" dirty="0" err="1"/>
              <a:t>Henotikon</a:t>
            </a:r>
            <a:r>
              <a:rPr lang="cs-CZ" dirty="0"/>
              <a:t> – dogmatický dekret, odvolání dokumentů Lva I. a závěrů IV. koncilu připraven patriarchou </a:t>
            </a:r>
            <a:r>
              <a:rPr lang="cs-CZ" dirty="0" err="1"/>
              <a:t>Akakiem</a:t>
            </a:r>
            <a:r>
              <a:rPr lang="cs-CZ" dirty="0"/>
              <a:t> (472-489) – nucení biskupů k podpisu </a:t>
            </a:r>
          </a:p>
          <a:p>
            <a:r>
              <a:rPr lang="cs-CZ" dirty="0"/>
              <a:t>protesty v Alexandrii – 30 000 mnichů, protesty papeži</a:t>
            </a:r>
          </a:p>
          <a:p>
            <a:r>
              <a:rPr lang="cs-CZ" dirty="0"/>
              <a:t>484 – Felixem II. (III.) a 77 biskupy exkomunikován </a:t>
            </a:r>
            <a:r>
              <a:rPr lang="cs-CZ" dirty="0" err="1"/>
              <a:t>Akakios</a:t>
            </a:r>
            <a:endParaRPr lang="cs-CZ" dirty="0"/>
          </a:p>
          <a:p>
            <a:r>
              <a:rPr lang="cs-CZ" dirty="0"/>
              <a:t>císař  </a:t>
            </a:r>
            <a:r>
              <a:rPr lang="cs-CZ" dirty="0" err="1"/>
              <a:t>Anastasios</a:t>
            </a:r>
            <a:r>
              <a:rPr lang="cs-CZ" dirty="0"/>
              <a:t> I. (491-518) podpora </a:t>
            </a:r>
            <a:r>
              <a:rPr lang="cs-CZ" dirty="0" err="1"/>
              <a:t>monofyzitismu</a:t>
            </a:r>
            <a:endParaRPr lang="cs-CZ" dirty="0"/>
          </a:p>
          <a:p>
            <a:r>
              <a:rPr lang="cs-CZ" dirty="0"/>
              <a:t>519 – Justin I. (518-527) a </a:t>
            </a:r>
            <a:r>
              <a:rPr lang="cs-CZ" dirty="0" err="1"/>
              <a:t>Ioann</a:t>
            </a:r>
            <a:r>
              <a:rPr lang="cs-CZ" dirty="0"/>
              <a:t> II. Kapadocký (518-520) – formální ukončení schizmatu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38287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TM01790493[[fn=Malé pracoviště, domácnost (SoHo)]]</Template>
  <TotalTime>0</TotalTime>
  <Words>914</Words>
  <Application>Microsoft Office PowerPoint</Application>
  <PresentationFormat>Předvádění na obrazovce (4:3)</PresentationFormat>
  <Paragraphs>137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Candara</vt:lpstr>
      <vt:lpstr>Tahoma</vt:lpstr>
      <vt:lpstr>Times New Roman</vt:lpstr>
      <vt:lpstr>Tunga</vt:lpstr>
      <vt:lpstr>Soho</vt:lpstr>
      <vt:lpstr>Počátky byzantské říše</vt:lpstr>
      <vt:lpstr>Náboženské poměry</vt:lpstr>
      <vt:lpstr>Konstantin Veliký (272–337, 306–337)</vt:lpstr>
      <vt:lpstr>I. Ekumenický koncil</vt:lpstr>
      <vt:lpstr>Julián Apostata (331–363, 355–363)</vt:lpstr>
      <vt:lpstr>Theodosios I. 347–395, 379–395)</vt:lpstr>
      <vt:lpstr>Rozdělení říše</vt:lpstr>
      <vt:lpstr>451 – IV. ekumenický koncil v Chalkedonu</vt:lpstr>
      <vt:lpstr>I. schizma</vt:lpstr>
      <vt:lpstr>Justinián Veliký (482 – 565, 527 – 565)</vt:lpstr>
      <vt:lpstr>Byzanc za vlády Justiniánovy</vt:lpstr>
      <vt:lpstr>Slované</vt:lpstr>
      <vt:lpstr>Slované</vt:lpstr>
      <vt:lpstr>Avaři</vt:lpstr>
      <vt:lpstr>Kubrat a jeho následníci</vt:lpstr>
      <vt:lpstr>Vznik bulharského státu</vt:lpstr>
      <vt:lpstr>Evropa v 9. století</vt:lpstr>
      <vt:lpstr>Východní Evropa v 9. – 10. století</vt:lpstr>
      <vt:lpstr>Východní Evropa v polovině 9. století</vt:lpstr>
      <vt:lpstr>Byzanc a počátky ekumeny</vt:lpstr>
      <vt:lpstr>Patriarcha Fotios (820 – 896)</vt:lpstr>
      <vt:lpstr>Křest Bulharů</vt:lpstr>
      <vt:lpstr>Oleg, věštec (+912)</vt:lpstr>
      <vt:lpstr>Kníže Igor (878-945)</vt:lpstr>
      <vt:lpstr>Kněžna Olga (920-969)</vt:lpstr>
      <vt:lpstr>Kníže Svjatoslav (942-972)</vt:lpstr>
      <vt:lpstr>Císař Basileos II. (958-1025) Kníže Vladimír (962-1015)</vt:lpstr>
      <vt:lpstr>Měšek I. (960-992)</vt:lpstr>
      <vt:lpstr>Boleslav Chrabrý (992-1025)</vt:lpstr>
      <vt:lpstr>Evropa kolem roku 1000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Rok 1054</dc:title>
  <dc:creator>Admin</dc:creator>
  <cp:lastModifiedBy>Pavel Boček</cp:lastModifiedBy>
  <cp:revision>207</cp:revision>
  <dcterms:created xsi:type="dcterms:W3CDTF">2016-05-02T15:19:37Z</dcterms:created>
  <dcterms:modified xsi:type="dcterms:W3CDTF">2021-04-23T05:34:01Z</dcterms:modified>
</cp:coreProperties>
</file>