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4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8" r:id="rId23"/>
    <p:sldId id="281" r:id="rId24"/>
    <p:sldId id="277" r:id="rId25"/>
    <p:sldId id="280" r:id="rId26"/>
    <p:sldId id="279" r:id="rId27"/>
    <p:sldId id="282" r:id="rId28"/>
    <p:sldId id="274" r:id="rId29"/>
    <p:sldId id="283" r:id="rId30"/>
    <p:sldId id="285" r:id="rId31"/>
    <p:sldId id="286" r:id="rId32"/>
    <p:sldId id="287" r:id="rId33"/>
    <p:sldId id="288" r:id="rId34"/>
    <p:sldId id="304" r:id="rId35"/>
    <p:sldId id="305" r:id="rId36"/>
    <p:sldId id="289" r:id="rId37"/>
    <p:sldId id="290" r:id="rId38"/>
    <p:sldId id="291" r:id="rId39"/>
    <p:sldId id="292" r:id="rId40"/>
    <p:sldId id="294" r:id="rId41"/>
    <p:sldId id="293" r:id="rId42"/>
    <p:sldId id="295" r:id="rId43"/>
    <p:sldId id="296" r:id="rId44"/>
    <p:sldId id="299" r:id="rId45"/>
    <p:sldId id="297" r:id="rId46"/>
    <p:sldId id="298" r:id="rId47"/>
    <p:sldId id="301" r:id="rId48"/>
    <p:sldId id="303" r:id="rId49"/>
    <p:sldId id="302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4/21/2021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7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4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0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7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4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2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2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9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3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2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5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4/21/2021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3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733E0473-C315-42D8-A82A-A2FE49DC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AD23A251-68F2-43E5-812B-4BBAE1A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12B2FBB5-C13C-4BDD-A47B-8B77DCFF6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4161" r="-1" b="17964"/>
          <a:stretch/>
        </p:blipFill>
        <p:spPr>
          <a:xfrm>
            <a:off x="1525" y="10"/>
            <a:ext cx="12188951" cy="6857990"/>
          </a:xfrm>
          <a:prstGeom prst="rect">
            <a:avLst/>
          </a:prstGeom>
        </p:spPr>
      </p:pic>
      <p:grpSp>
        <p:nvGrpSpPr>
          <p:cNvPr id="25" name="decorative circle">
            <a:extLst>
              <a:ext uri="{FF2B5EF4-FFF2-40B4-BE49-F238E27FC236}">
                <a16:creationId xmlns:a16="http://schemas.microsoft.com/office/drawing/2014/main" id="{0350AF23-2606-421F-AB7B-23D9B48F3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102" y="236341"/>
            <a:ext cx="11340713" cy="5464029"/>
            <a:chOff x="314102" y="236341"/>
            <a:chExt cx="11340713" cy="546402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7B8593-D171-47B5-8D1A-E34E7B138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4102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EF60D4-64F6-450F-B86D-383EEA1C8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8374" y="38613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7D4A7C-B520-46CB-9A94-711F5399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5714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7B976F-E84B-4936-90D7-C8298A5E7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1535" y="2516671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C91FFEC-59DF-4D22-A925-F5152076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30142" y="458803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8931E95-0847-47E4-8AEC-312312A03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02046" y="539459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C094915-EF93-49A0-9B90-C44FB9B5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8287" y="516071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5850535-5D45-4EC8-A9FA-DAAA6A073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2606" y="1122363"/>
            <a:ext cx="7063739" cy="23876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Východní otázka od řeckého povstání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418D7B-129B-4F10-851D-329F15D87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2606" y="3602038"/>
            <a:ext cx="7063739" cy="165576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Václav Štěpánek</a:t>
            </a:r>
          </a:p>
        </p:txBody>
      </p:sp>
    </p:spTree>
    <p:extLst>
      <p:ext uri="{BB962C8B-B14F-4D97-AF65-F5344CB8AC3E}">
        <p14:creationId xmlns:p14="http://schemas.microsoft.com/office/powerpoint/2010/main" val="3280576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 descr="Obsah obrázku text, kouř&#10;&#10;Popis byl vytvořen automaticky">
            <a:extLst>
              <a:ext uri="{FF2B5EF4-FFF2-40B4-BE49-F238E27FC236}">
                <a16:creationId xmlns:a16="http://schemas.microsoft.com/office/drawing/2014/main" id="{92C39FA0-5C06-486F-86D2-233120FD8F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2221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A66A606-0D71-45FA-96DE-BC51980AE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15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043CC-249E-4A79-965B-5511C198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Dobytí </a:t>
            </a:r>
            <a:r>
              <a:rPr lang="cs-CZ" dirty="0" err="1"/>
              <a:t>Karsu</a:t>
            </a:r>
            <a:r>
              <a:rPr lang="cs-CZ" dirty="0"/>
              <a:t> v roce 1828</a:t>
            </a:r>
          </a:p>
        </p:txBody>
      </p:sp>
      <p:pic>
        <p:nvPicPr>
          <p:cNvPr id="5" name="Zástupný obsah 4" descr="Obsah obrázku text, kůň, exteriér, skupina&#10;&#10;Popis byl vytvořen automaticky">
            <a:extLst>
              <a:ext uri="{FF2B5EF4-FFF2-40B4-BE49-F238E27FC236}">
                <a16:creationId xmlns:a16="http://schemas.microsoft.com/office/drawing/2014/main" id="{4FA1DD1D-6D15-4215-80F6-F5C145289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86" y="1825625"/>
            <a:ext cx="6017653" cy="4667250"/>
          </a:xfrm>
        </p:spPr>
      </p:pic>
    </p:spTree>
    <p:extLst>
      <p:ext uri="{BB962C8B-B14F-4D97-AF65-F5344CB8AC3E}">
        <p14:creationId xmlns:p14="http://schemas.microsoft.com/office/powerpoint/2010/main" val="238303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99274-2B90-44BC-9B83-FBD1662CB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58817"/>
            <a:ext cx="11234057" cy="1261769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Ruská dělová briga </a:t>
            </a:r>
            <a:r>
              <a:rPr lang="cs-CZ" sz="2000" dirty="0" err="1"/>
              <a:t>Merukurij</a:t>
            </a:r>
            <a:r>
              <a:rPr lang="cs-CZ" sz="2000" dirty="0"/>
              <a:t> s výzbrojí 18 děl. Proslavila se hlavně svým bojem z 14. května 1829, kdy se střetla s dvěma osmanskými řadovými loděmi o 110 a 74 dělech. Posádce se podařilo dobrým manévrováním a vlastní statečností nejen předejít zajetí či zničení, ale také uštědřit Osmanům takové škody, že ti radši přerušili boj a odpluli. Za to byl kapitán lodi </a:t>
            </a:r>
            <a:r>
              <a:rPr lang="cs-CZ" sz="2000" dirty="0" err="1"/>
              <a:t>Kazarskij</a:t>
            </a:r>
            <a:r>
              <a:rPr lang="cs-CZ" sz="2000" dirty="0"/>
              <a:t> vyznamenán 4. stupněm Vojenského řádu sv. Jiří a loď dostala, jako teprve druhá v ruském loďstvu, právo vyvěsit svatojiřskou standartu. Obraz malíře námořních bitevních scén </a:t>
            </a:r>
            <a:r>
              <a:rPr lang="cs-CZ" sz="2000" dirty="0" err="1"/>
              <a:t>Ajvazovského</a:t>
            </a:r>
            <a:endParaRPr lang="cs-CZ" sz="20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F82BA6D-10CE-41D3-9C91-3A1C4219A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924" y="1690688"/>
            <a:ext cx="8441356" cy="50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72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9ABF1-9BAE-4E00-A6AE-5CA3C2AD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Bitva u Varny 1828</a:t>
            </a:r>
          </a:p>
        </p:txBody>
      </p:sp>
      <p:pic>
        <p:nvPicPr>
          <p:cNvPr id="5" name="Zástupný obsah 4" descr="Obsah obrázku text, příroda, mrak, noční obloha&#10;&#10;Popis byl vytvořen automaticky">
            <a:extLst>
              <a:ext uri="{FF2B5EF4-FFF2-40B4-BE49-F238E27FC236}">
                <a16:creationId xmlns:a16="http://schemas.microsoft.com/office/drawing/2014/main" id="{DC10D087-A146-453C-81E7-B9E7588F9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79" y="1825625"/>
            <a:ext cx="7528266" cy="4351338"/>
          </a:xfrm>
        </p:spPr>
      </p:pic>
    </p:spTree>
    <p:extLst>
      <p:ext uri="{BB962C8B-B14F-4D97-AF65-F5344CB8AC3E}">
        <p14:creationId xmlns:p14="http://schemas.microsoft.com/office/powerpoint/2010/main" val="631843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7ABE7D-297B-4398-9F77-F8A48435D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Řecký král Otto I. 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60AC17-E01A-47B8-A4BE-EB0F6DBAC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de-DE" sz="16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Otto Friedrich Ludwig von Wittelsbach</a:t>
            </a:r>
            <a:r>
              <a:rPr lang="de-DE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syn bavorského </a:t>
            </a:r>
            <a:r>
              <a:rPr lang="cs-CZ" sz="16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krále Ludvíka I</a:t>
            </a:r>
            <a:endParaRPr lang="en-US" sz="1800"/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0DB36C01-1808-463B-8ED2-93AC9BE5E7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29750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7709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EC7FD-5BFF-4ACC-A010-001DD5BF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6"/>
            <a:ext cx="10659110" cy="928416"/>
          </a:xfrm>
        </p:spPr>
        <p:txBody>
          <a:bodyPr>
            <a:normAutofit/>
          </a:bodyPr>
          <a:lstStyle/>
          <a:p>
            <a:r>
              <a:rPr lang="cs-CZ" sz="2400" dirty="0"/>
              <a:t>Chrám Božího narození na obrázku ruského malíře </a:t>
            </a:r>
            <a:r>
              <a:rPr lang="cs-CZ" sz="2400" dirty="0" err="1"/>
              <a:t>Vorobjova</a:t>
            </a:r>
            <a:r>
              <a:rPr lang="cs-CZ" sz="2400" dirty="0"/>
              <a:t> z roku 1835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E332FAB-D880-4867-94B6-CBD3076E4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268" y="1825625"/>
            <a:ext cx="73152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44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563DA6-CB8F-4FB2-8713-66C09AFC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 err="1">
                <a:latin typeface="+mj-lt"/>
                <a:ea typeface="+mj-ea"/>
                <a:cs typeface="+mj-cs"/>
              </a:rPr>
              <a:t>Miluláš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I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C871D8-FA33-41EC-AA20-63FDD51B5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815C6D3A-9B7C-48E8-80FA-E16637C1CA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-3" b="24748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4900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0DC3C8-F2DA-4705-A359-473A81AF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169761"/>
          </a:xfrm>
        </p:spPr>
        <p:txBody>
          <a:bodyPr>
            <a:normAutofit/>
          </a:bodyPr>
          <a:lstStyle/>
          <a:p>
            <a:r>
              <a:rPr lang="cs-CZ" sz="2000" dirty="0" err="1"/>
              <a:t>Napoleo</a:t>
            </a:r>
            <a:r>
              <a:rPr lang="cs-CZ" sz="2000" dirty="0"/>
              <a:t> III. byl synem Ludvíka Napoleona, třetího ze čtyř bratrů Napoleona Bonaparta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33D1223-304D-4BCA-9221-E2A4395D4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6443" y="1825625"/>
            <a:ext cx="3526971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85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BC5561-E170-4BF4-B4A4-3833C9B58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Kníže Alexandr Sergejevič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Menšikov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7A7DCBA-2CE4-4709-967E-AB5E00397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1800" dirty="0"/>
              <a:t>Nešťastný strůjce Krymské války</a:t>
            </a:r>
            <a:endParaRPr lang="en-US" sz="1800" dirty="0"/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72139BD7-D566-49EB-AD12-AF9BE99E90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00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775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D47D7CD-06A5-4710-B816-F23F56C52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58D9C7-7C50-4582-9A60-0569A536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04D053-500B-423F-B0F6-A2644CF2D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 err="1">
                <a:latin typeface="+mj-lt"/>
                <a:ea typeface="+mj-ea"/>
                <a:cs typeface="+mj-cs"/>
              </a:rPr>
              <a:t>Aleksandros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Ypsilanti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EC32F4-ADAD-4DCF-A1FF-2BC89D742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A5A42520-81F5-4CA6-A7DA-9CD71733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228154" cy="5966848"/>
            <a:chOff x="6008627" y="289695"/>
            <a:chExt cx="5228154" cy="596684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B3C8F9-1E7D-4D3B-A4BF-F97576E5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B80C13D-6AE8-4D68-9A8B-49B796A67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340680A-5931-4B24-ADEB-7656B70FB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EAF5EEB-C2D5-4D5F-8BF0-0E7961A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70340" y="67428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C482DF8-0B0D-4F32-8416-496960050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Zástupný obsah 5" descr="Obsah obrázku text, zeď, osoba, interiér&#10;&#10;Popis byl vytvořen automaticky">
            <a:extLst>
              <a:ext uri="{FF2B5EF4-FFF2-40B4-BE49-F238E27FC236}">
                <a16:creationId xmlns:a16="http://schemas.microsoft.com/office/drawing/2014/main" id="{6FE71D7F-F8E5-4A4E-8E3D-BF575984F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7"/>
          <a:stretch/>
        </p:blipFill>
        <p:spPr>
          <a:xfrm>
            <a:off x="6475068" y="1214970"/>
            <a:ext cx="5716932" cy="5643030"/>
          </a:xfrm>
          <a:custGeom>
            <a:avLst/>
            <a:gdLst/>
            <a:ahLst/>
            <a:cxnLst/>
            <a:rect l="l" t="t" r="r" b="b"/>
            <a:pathLst>
              <a:path w="5716932" h="5643030">
                <a:moveTo>
                  <a:pt x="3371933" y="0"/>
                </a:moveTo>
                <a:cubicBezTo>
                  <a:pt x="4186675" y="0"/>
                  <a:pt x="4933927" y="288960"/>
                  <a:pt x="5516795" y="769986"/>
                </a:cubicBezTo>
                <a:lnTo>
                  <a:pt x="5716932" y="951882"/>
                </a:lnTo>
                <a:lnTo>
                  <a:pt x="5716932" y="5643030"/>
                </a:lnTo>
                <a:lnTo>
                  <a:pt x="884716" y="5643030"/>
                </a:lnTo>
                <a:lnTo>
                  <a:pt x="769986" y="5516796"/>
                </a:lnTo>
                <a:cubicBezTo>
                  <a:pt x="288960" y="4933927"/>
                  <a:pt x="0" y="4186675"/>
                  <a:pt x="0" y="3371933"/>
                </a:cubicBezTo>
                <a:cubicBezTo>
                  <a:pt x="0" y="1509666"/>
                  <a:pt x="1509666" y="0"/>
                  <a:pt x="337193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7360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93C329-378F-4BD6-92C6-1A1EEBC6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 err="1">
                <a:latin typeface="+mj-lt"/>
                <a:ea typeface="+mj-ea"/>
                <a:cs typeface="+mj-cs"/>
              </a:rPr>
              <a:t>Abdulmedžit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I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264017-A72D-4BF2-8369-414E56850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1800" dirty="0"/>
              <a:t>Syn </a:t>
            </a:r>
            <a:r>
              <a:rPr lang="cs-CZ" sz="1800" dirty="0" err="1"/>
              <a:t>Mahmuda</a:t>
            </a:r>
            <a:r>
              <a:rPr lang="cs-CZ" sz="1800" dirty="0"/>
              <a:t> II, vládl od roku 1839 do roku 1861. Reformního vládce a prvního sultán období </a:t>
            </a:r>
            <a:r>
              <a:rPr lang="cs-CZ" sz="1800" dirty="0" err="1"/>
              <a:t>tanzimatu</a:t>
            </a:r>
            <a:r>
              <a:rPr lang="cs-CZ" sz="1800" dirty="0"/>
              <a:t>. Jeho edikty zrovnoprávnily všechny občany říše a zaručovaly práva křesťanům. Snažil oblékat „evropsky“.</a:t>
            </a:r>
            <a:endParaRPr lang="en-US" sz="1800" dirty="0"/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D945F6EE-291C-4FCF-B6E0-BD1485A6ED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938" r="2" b="20314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3703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93B325D-6CAA-4295-A22B-545DA7507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91"/>
            <a:ext cx="12192000" cy="6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35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942E7-A264-4C08-80F1-3C88A6D79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Námořní bitva v </a:t>
            </a:r>
            <a:r>
              <a:rPr lang="cs-CZ" sz="2800" dirty="0" err="1"/>
              <a:t>Sinopském</a:t>
            </a:r>
            <a:r>
              <a:rPr lang="cs-CZ" sz="2800" dirty="0"/>
              <a:t> zálivu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A3EF7E3-27D7-4B22-857B-88BEC7B7F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052" y="1825625"/>
            <a:ext cx="6424120" cy="44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9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C1107D-39B0-4C8C-8B2F-26D03753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Skotové v Bitvě na Almě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583D4F1-EF0C-4204-9D33-7ED48578E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2914" y="1825625"/>
            <a:ext cx="53683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EFB7AE9-DABA-4767-9AAF-4BCCC4A4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75" y="0"/>
            <a:ext cx="1038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6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D47D7CD-06A5-4710-B816-F23F56C52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58D9C7-7C50-4582-9A60-0569A536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4D79C3-E547-42A1-BCDA-B942C225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Eduard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Ivanovič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Totleben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B170160-8548-4650-B8EE-A7C8BA3CE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A5A42520-81F5-4CA6-A7DA-9CD71733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228154" cy="5966848"/>
            <a:chOff x="6008627" y="289695"/>
            <a:chExt cx="522815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DB3C8F9-1E7D-4D3B-A4BF-F97576E5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B80C13D-6AE8-4D68-9A8B-49B796A67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340680A-5931-4B24-ADEB-7656B70FB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EAF5EEB-C2D5-4D5F-8BF0-0E7961A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70340" y="67428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C482DF8-0B0D-4F32-8416-496960050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A9B69F6E-F18F-4CD4-B7C1-1712169F3C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12202"/>
          <a:stretch/>
        </p:blipFill>
        <p:spPr>
          <a:xfrm>
            <a:off x="6475068" y="1214970"/>
            <a:ext cx="5716932" cy="5643030"/>
          </a:xfrm>
          <a:custGeom>
            <a:avLst/>
            <a:gdLst/>
            <a:ahLst/>
            <a:cxnLst/>
            <a:rect l="l" t="t" r="r" b="b"/>
            <a:pathLst>
              <a:path w="5716932" h="5643030">
                <a:moveTo>
                  <a:pt x="3371933" y="0"/>
                </a:moveTo>
                <a:cubicBezTo>
                  <a:pt x="4186675" y="0"/>
                  <a:pt x="4933927" y="288960"/>
                  <a:pt x="5516795" y="769986"/>
                </a:cubicBezTo>
                <a:lnTo>
                  <a:pt x="5716932" y="951882"/>
                </a:lnTo>
                <a:lnTo>
                  <a:pt x="5716932" y="5643030"/>
                </a:lnTo>
                <a:lnTo>
                  <a:pt x="884716" y="5643030"/>
                </a:lnTo>
                <a:lnTo>
                  <a:pt x="769986" y="5516796"/>
                </a:lnTo>
                <a:cubicBezTo>
                  <a:pt x="288960" y="4933927"/>
                  <a:pt x="0" y="4186675"/>
                  <a:pt x="0" y="3371933"/>
                </a:cubicBezTo>
                <a:cubicBezTo>
                  <a:pt x="0" y="1509666"/>
                  <a:pt x="1509666" y="0"/>
                  <a:pt x="337193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8170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CAA64-25D0-47C0-9760-05BC3FB1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6"/>
            <a:ext cx="10659110" cy="990146"/>
          </a:xfrm>
        </p:spPr>
        <p:txBody>
          <a:bodyPr>
            <a:normAutofit/>
          </a:bodyPr>
          <a:lstStyle/>
          <a:p>
            <a:r>
              <a:rPr lang="cs-CZ" sz="2800" dirty="0"/>
              <a:t>Obléhání Sevastopolu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51B47F8-5610-40E6-A405-048EBD416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329" y="1825624"/>
            <a:ext cx="7413171" cy="46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35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36DE7-B5B8-42A9-B41F-4AD44E7C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Útok na redutu Malakov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EE55573-57B6-4519-B229-BE7E88D33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018" y="1825625"/>
            <a:ext cx="68761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08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740671-C3CD-4EB1-8054-81FF29E05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Řečtí dobrovolníci na Krymu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21134C9-18A8-4293-9263-B6AC8D589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959" y="1825625"/>
            <a:ext cx="65123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76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6950F9-B4B6-418B-9105-8507292A1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000" dirty="0"/>
              <a:t>Pařížská mírová konference: Zleva stojící Camillo </a:t>
            </a:r>
            <a:r>
              <a:rPr lang="cs-CZ" sz="2000" dirty="0" err="1"/>
              <a:t>Cavour</a:t>
            </a:r>
            <a:r>
              <a:rPr lang="cs-CZ" sz="2000" dirty="0"/>
              <a:t>, Henry </a:t>
            </a:r>
            <a:r>
              <a:rPr lang="cs-CZ" sz="2000" dirty="0" err="1"/>
              <a:t>Wellesley</a:t>
            </a:r>
            <a:r>
              <a:rPr lang="cs-CZ" sz="2000" dirty="0"/>
              <a:t> 1 hrabě </a:t>
            </a:r>
            <a:r>
              <a:rPr lang="cs-CZ" sz="2000" dirty="0" err="1"/>
              <a:t>Cowley</a:t>
            </a:r>
            <a:r>
              <a:rPr lang="cs-CZ" sz="2000" dirty="0"/>
              <a:t>, Karl Ferdinand von </a:t>
            </a:r>
            <a:r>
              <a:rPr lang="cs-CZ" sz="2000" dirty="0" err="1"/>
              <a:t>Buol-Schauenstein</a:t>
            </a:r>
            <a:r>
              <a:rPr lang="cs-CZ" sz="2000" dirty="0"/>
              <a:t>, Francois-</a:t>
            </a:r>
            <a:r>
              <a:rPr lang="cs-CZ" sz="2000" dirty="0" err="1"/>
              <a:t>Adolphe</a:t>
            </a:r>
            <a:r>
              <a:rPr lang="cs-CZ" sz="2000" dirty="0"/>
              <a:t> de </a:t>
            </a:r>
            <a:r>
              <a:rPr lang="cs-CZ" sz="2000" dirty="0" err="1"/>
              <a:t>Bourqueney</a:t>
            </a:r>
            <a:r>
              <a:rPr lang="cs-CZ" sz="2000" dirty="0"/>
              <a:t>, Alexander von Hübner, </a:t>
            </a:r>
            <a:r>
              <a:rPr lang="cs-CZ" sz="2000" dirty="0" err="1"/>
              <a:t>Mehmed</a:t>
            </a:r>
            <a:r>
              <a:rPr lang="cs-CZ" sz="2000" dirty="0"/>
              <a:t> </a:t>
            </a:r>
            <a:r>
              <a:rPr lang="cs-CZ" sz="2000" dirty="0" err="1"/>
              <a:t>Džemil</a:t>
            </a:r>
            <a:r>
              <a:rPr lang="cs-CZ" sz="2000" dirty="0"/>
              <a:t> Bej, Vincenc </a:t>
            </a:r>
            <a:r>
              <a:rPr lang="cs-CZ" sz="2000" dirty="0" err="1"/>
              <a:t>Benedetti</a:t>
            </a:r>
            <a:r>
              <a:rPr lang="cs-CZ" sz="2000" dirty="0"/>
              <a:t>, Filip </a:t>
            </a:r>
            <a:r>
              <a:rPr lang="cs-CZ" sz="2000" dirty="0" err="1"/>
              <a:t>Ivanovič</a:t>
            </a:r>
            <a:r>
              <a:rPr lang="cs-CZ" sz="2000" dirty="0"/>
              <a:t> hrabě </a:t>
            </a:r>
            <a:r>
              <a:rPr lang="cs-CZ" sz="2000" dirty="0" err="1"/>
              <a:t>Brunnow</a:t>
            </a:r>
            <a:r>
              <a:rPr lang="cs-CZ" sz="2000" dirty="0"/>
              <a:t>, Maxmilian von </a:t>
            </a:r>
            <a:r>
              <a:rPr lang="cs-CZ" sz="2000" dirty="0" err="1"/>
              <a:t>Hatzfeldt-Trachenberg</a:t>
            </a:r>
            <a:r>
              <a:rPr lang="cs-CZ" sz="2000" dirty="0"/>
              <a:t>, Napoleon III.; Sedící zleva: Alexej </a:t>
            </a:r>
            <a:r>
              <a:rPr lang="cs-CZ" sz="2000" dirty="0" err="1"/>
              <a:t>Fjodorović</a:t>
            </a:r>
            <a:r>
              <a:rPr lang="cs-CZ" sz="2000" dirty="0"/>
              <a:t> kníže </a:t>
            </a:r>
            <a:r>
              <a:rPr lang="cs-CZ" sz="2000" dirty="0" err="1"/>
              <a:t>Orlov</a:t>
            </a:r>
            <a:r>
              <a:rPr lang="cs-CZ" sz="2000" dirty="0"/>
              <a:t>, Otto Theodor von </a:t>
            </a:r>
            <a:r>
              <a:rPr lang="cs-CZ" sz="2000" dirty="0" err="1"/>
              <a:t>Manteuffel</a:t>
            </a:r>
            <a:r>
              <a:rPr lang="cs-CZ" sz="2000" dirty="0"/>
              <a:t>, Alexandre </a:t>
            </a:r>
            <a:r>
              <a:rPr lang="cs-CZ" sz="2000" dirty="0" err="1"/>
              <a:t>Colonna-Walewski</a:t>
            </a:r>
            <a:r>
              <a:rPr lang="cs-CZ" sz="2000" dirty="0"/>
              <a:t>, George </a:t>
            </a:r>
            <a:r>
              <a:rPr lang="cs-CZ" sz="2000" dirty="0" err="1"/>
              <a:t>Villiers</a:t>
            </a:r>
            <a:r>
              <a:rPr lang="cs-CZ" sz="2000" dirty="0"/>
              <a:t> 4. hrabě </a:t>
            </a:r>
            <a:r>
              <a:rPr lang="cs-CZ" sz="2000" dirty="0" err="1"/>
              <a:t>Clarendon</a:t>
            </a:r>
            <a:r>
              <a:rPr lang="cs-CZ" sz="2000" dirty="0"/>
              <a:t>, velký vezír </a:t>
            </a:r>
            <a:r>
              <a:rPr lang="cs-CZ" sz="2000" dirty="0" err="1"/>
              <a:t>Mehmed</a:t>
            </a:r>
            <a:r>
              <a:rPr lang="cs-CZ" sz="2000" dirty="0"/>
              <a:t> Emin Ali Paša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EEA7FFD-30F7-40BB-AB36-1C3A3326F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640" y="1825625"/>
            <a:ext cx="73029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3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0A665B-4FFC-47BD-B9C9-97BC8D6E3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Ypsilanti</a:t>
            </a:r>
            <a:r>
              <a:rPr lang="cs-CZ" dirty="0"/>
              <a:t> překračuje řeku Prut</a:t>
            </a:r>
          </a:p>
        </p:txBody>
      </p:sp>
      <p:pic>
        <p:nvPicPr>
          <p:cNvPr id="5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BF31823C-4406-48C0-A2C1-E9CCFDA54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96" y="1825625"/>
            <a:ext cx="3142633" cy="4351338"/>
          </a:xfrm>
        </p:spPr>
      </p:pic>
    </p:spTree>
    <p:extLst>
      <p:ext uri="{BB962C8B-B14F-4D97-AF65-F5344CB8AC3E}">
        <p14:creationId xmlns:p14="http://schemas.microsoft.com/office/powerpoint/2010/main" val="2888684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52CF89-BBD8-4659-855D-41C471E0B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Pařížská mírová smlouva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316DF8-520A-4233-A5FB-7DBFE0D1B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Rusko muselo souhlasit s neutralizací Černého moře, odstoupilo ústí Dunaje a </a:t>
            </a:r>
            <a:r>
              <a:rPr lang="cs-CZ" dirty="0" err="1"/>
              <a:t>Budžak</a:t>
            </a:r>
            <a:r>
              <a:rPr lang="cs-CZ" dirty="0"/>
              <a:t> a Turecku, jižní Besarábii Moldavsku a zakavkazskou provincii </a:t>
            </a:r>
            <a:r>
              <a:rPr lang="cs-CZ" dirty="0" err="1"/>
              <a:t>Kars</a:t>
            </a:r>
            <a:r>
              <a:rPr lang="cs-CZ" dirty="0"/>
              <a:t>. Byl vytvořen společný protektorát evropských velmocí nad křesťany žijícími v Osmanské říši, což byla původní ambice Ruska. Rusko snížilo svůj vliv na Balkáně. Velmoci také garantovaly územní celistvost a integritu Turecku, podobně byly garance poskytnuty podunajským knížectvím a Srbsku, o jejichž budoucnosti mělo být rozhodnuto později. Klauzule týkající se Černého moře byly Ruskem jednostranně vypovězeny roku 1870. Pařížský kongres dále rozhodnul o vzniku Komise k zajištění plavby po Dunaji, potvrdil platnost Londýnské konvence o Úžinách a stanovil některá pravidla mezinárodního práva jako je zákaz kaperství (vládou organizované pirátství), práva neutrálů za války </a:t>
            </a:r>
            <a:r>
              <a:rPr lang="cs-CZ" dirty="0" err="1"/>
              <a:t>etc</a:t>
            </a:r>
            <a:r>
              <a:rPr lang="cs-CZ" dirty="0"/>
              <a:t>. Napoleon III. požadoval od pařížského kongresu i částečnou revizi ustanovení Vídeňského kongresu z roku 1815, především ve vztahu Francie k Polsku a Itálii. Nezískal však podporu Velké Británie pro otevření těchto témat.</a:t>
            </a:r>
          </a:p>
        </p:txBody>
      </p:sp>
    </p:spTree>
    <p:extLst>
      <p:ext uri="{BB962C8B-B14F-4D97-AF65-F5344CB8AC3E}">
        <p14:creationId xmlns:p14="http://schemas.microsoft.com/office/powerpoint/2010/main" val="224524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F8DD0C-0C46-499B-9F04-E9BCCB30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Car Alexandr II. v roce 1860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3448DE-DF90-401F-80B5-BD55AFE81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6DDCDC0C-AFE3-446D-B4AA-0BEECE1BAE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2" b="26252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9018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3804F8-51A8-4CC2-8421-AA66EC1F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Velký vezír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Mehmed</a:t>
            </a:r>
            <a:r>
              <a:rPr lang="cs-CZ" sz="4400" kern="1200" dirty="0">
                <a:latin typeface="+mj-lt"/>
                <a:ea typeface="+mj-ea"/>
                <a:cs typeface="+mj-cs"/>
              </a:rPr>
              <a:t> Emin Paša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352D65-CE23-43AB-A246-6A7A881BE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Zástupný symbol obrázku 5" descr="Obsah obrázku muž, osoba, oblečení, stojící&#10;&#10;Popis byl vytvořen automaticky">
            <a:extLst>
              <a:ext uri="{FF2B5EF4-FFF2-40B4-BE49-F238E27FC236}">
                <a16:creationId xmlns:a16="http://schemas.microsoft.com/office/drawing/2014/main" id="{E1EBA2FE-66D5-470E-8327-431CF59D9F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998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3863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72994F-9F5F-44E3-A5B9-EBC1617D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Sultán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Abdulaziz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E2E2AB-2614-44F2-9B9B-D517FBAA0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1800" dirty="0"/>
              <a:t>1830–1876, vládl od roku 1861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Při</a:t>
            </a:r>
            <a:r>
              <a:rPr lang="en-US" sz="1800" dirty="0"/>
              <a:t> </a:t>
            </a:r>
            <a:r>
              <a:rPr lang="en-US" sz="1800" dirty="0" err="1"/>
              <a:t>převratu</a:t>
            </a:r>
            <a:r>
              <a:rPr lang="en-US" sz="1800" dirty="0"/>
              <a:t> v </a:t>
            </a:r>
            <a:r>
              <a:rPr lang="en-US" sz="1800" dirty="0" err="1"/>
              <a:t>květnu</a:t>
            </a:r>
            <a:r>
              <a:rPr lang="en-US" sz="1800" dirty="0"/>
              <a:t> 1876 </a:t>
            </a:r>
            <a:r>
              <a:rPr lang="en-US" sz="1800" dirty="0" err="1"/>
              <a:t>byl</a:t>
            </a:r>
            <a:r>
              <a:rPr lang="en-US" sz="1800" dirty="0"/>
              <a:t> </a:t>
            </a:r>
            <a:r>
              <a:rPr lang="en-US" sz="1800" dirty="0" err="1"/>
              <a:t>svržen</a:t>
            </a:r>
            <a:r>
              <a:rPr lang="en-US" sz="1800" dirty="0"/>
              <a:t> a </a:t>
            </a:r>
            <a:r>
              <a:rPr lang="en-US" sz="1800" dirty="0" err="1"/>
              <a:t>krátce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to </a:t>
            </a:r>
            <a:r>
              <a:rPr lang="en-US" sz="1800" dirty="0" err="1"/>
              <a:t>pravděpodobně</a:t>
            </a:r>
            <a:r>
              <a:rPr lang="en-US" sz="1800" dirty="0"/>
              <a:t> </a:t>
            </a:r>
            <a:r>
              <a:rPr lang="en-US" sz="1800" dirty="0" err="1"/>
              <a:t>zavražděn</a:t>
            </a:r>
            <a:r>
              <a:rPr lang="en-US" sz="1800" dirty="0"/>
              <a:t>.</a:t>
            </a:r>
          </a:p>
        </p:txBody>
      </p:sp>
      <p:grpSp>
        <p:nvGrpSpPr>
          <p:cNvPr id="3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707EEB0A-D111-494C-B23C-DF11B5A8BB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22500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2300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15A2A5D-8E84-48BC-9539-48E2F3C22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284" y="0"/>
            <a:ext cx="4391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25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6B907A4-18F1-4C3D-94C1-2576DD6B8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408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87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D2A0F5-F836-4741-A136-3AA7DA60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cs-CZ" sz="4400" dirty="0"/>
              <a:t>Omer paša </a:t>
            </a:r>
            <a:r>
              <a:rPr lang="cs-CZ" sz="4400" dirty="0" err="1"/>
              <a:t>Latas</a:t>
            </a:r>
            <a:endParaRPr lang="cs-CZ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B7631B-253F-4EB8-A92D-BB9732206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3428999"/>
            <a:ext cx="4606280" cy="2747963"/>
          </a:xfrm>
        </p:spPr>
        <p:txBody>
          <a:bodyPr anchor="t">
            <a:normAutofit/>
          </a:bodyPr>
          <a:lstStyle/>
          <a:p>
            <a:r>
              <a:rPr lang="cs-CZ" sz="1800" dirty="0"/>
              <a:t>V roce 1862 </a:t>
            </a:r>
            <a:r>
              <a:rPr lang="cs-CZ" sz="1800" dirty="0" err="1"/>
              <a:t>sstále</a:t>
            </a:r>
            <a:r>
              <a:rPr lang="cs-CZ" sz="1800" dirty="0"/>
              <a:t> Černá Hora před zdrcující porážkou. Zasloužil se o ni </a:t>
            </a:r>
            <a:r>
              <a:rPr lang="cs-CZ" sz="1800" dirty="0" err="1"/>
              <a:t>pověstnýOomer</a:t>
            </a:r>
            <a:r>
              <a:rPr lang="cs-CZ" sz="1800" dirty="0"/>
              <a:t> paša </a:t>
            </a:r>
            <a:r>
              <a:rPr lang="cs-CZ" sz="1800" dirty="0" err="1"/>
              <a:t>Latas</a:t>
            </a:r>
            <a:r>
              <a:rPr lang="cs-CZ" sz="1800" dirty="0"/>
              <a:t>. </a:t>
            </a:r>
            <a:endParaRPr lang="en-US" sz="1800" dirty="0"/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A56A303-C32D-4CB2-A8C5-58CE99AD5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r="3" b="3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477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03318C-9428-4AFF-B291-6A860E30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Bojar Alexandru Ioan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Cuza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E37805D-1E1D-4071-9194-063AF5621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1800" dirty="0"/>
              <a:t>Sjednotitel Valašského a Moldavského knížectví a zakladatel Rumunska</a:t>
            </a:r>
            <a:endParaRPr lang="en-US" sz="1800" dirty="0"/>
          </a:p>
        </p:txBody>
      </p:sp>
      <p:grpSp>
        <p:nvGrpSpPr>
          <p:cNvPr id="126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Zástupný symbol obrázku 5" descr="Obsah obrázku text, osoba, staré&#10;&#10;Popis byl vytvořen automaticky">
            <a:extLst>
              <a:ext uri="{FF2B5EF4-FFF2-40B4-BE49-F238E27FC236}">
                <a16:creationId xmlns:a16="http://schemas.microsoft.com/office/drawing/2014/main" id="{12FC25A5-3AF3-4ACC-8F46-2B4F5CB986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248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2868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83739-CDFA-44E4-BB37-6D86FEB6C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Kníže Michal </a:t>
            </a:r>
            <a:r>
              <a:rPr lang="cs-CZ" sz="2400" dirty="0" err="1"/>
              <a:t>Obrenović</a:t>
            </a:r>
            <a:r>
              <a:rPr lang="cs-CZ" sz="2400" dirty="0"/>
              <a:t> v roce 1856 vyjednával v Londýně s </a:t>
            </a:r>
            <a:r>
              <a:rPr lang="cs-CZ" sz="2400" dirty="0" err="1"/>
              <a:t>Lájosem</a:t>
            </a:r>
            <a:r>
              <a:rPr lang="cs-CZ" sz="2400" dirty="0"/>
              <a:t> </a:t>
            </a:r>
            <a:r>
              <a:rPr lang="cs-CZ" sz="2400" dirty="0" err="1"/>
              <a:t>Kossútem</a:t>
            </a:r>
            <a:r>
              <a:rPr lang="cs-CZ" sz="2400" dirty="0"/>
              <a:t>  plán na společnou akci proti Rakousku během rakousko-</a:t>
            </a:r>
            <a:r>
              <a:rPr lang="cs-CZ" sz="2400" dirty="0" err="1"/>
              <a:t>piemonstko</a:t>
            </a:r>
            <a:r>
              <a:rPr lang="cs-CZ" sz="2400" dirty="0"/>
              <a:t>-francouzské války</a:t>
            </a:r>
          </a:p>
        </p:txBody>
      </p:sp>
      <p:pic>
        <p:nvPicPr>
          <p:cNvPr id="6" name="Zástupný obsah 5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0BEAC767-4A8A-4D87-80EE-0B15F69753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82" y="1825625"/>
            <a:ext cx="3192911" cy="4351338"/>
          </a:xfr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A2D884A-DD7C-4CEF-B919-B041239931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27703" y="1825625"/>
            <a:ext cx="34705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67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F8089-0769-4CB9-ACA4-C63EE8CFB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František Alexandr Zach a Georgi Sava </a:t>
            </a:r>
            <a:r>
              <a:rPr lang="cs-CZ" sz="2800" dirty="0" err="1"/>
              <a:t>Rakovski</a:t>
            </a:r>
            <a:r>
              <a:rPr lang="cs-CZ" sz="2800" dirty="0"/>
              <a:t>: Čech a Bulhar v diplomatických službách srbského knížete Michala Obrenoviće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842EA61E-860B-464B-A060-B77D09CC6D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62" y="1962827"/>
            <a:ext cx="3521412" cy="4214136"/>
          </a:xfr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14BD390D-3C10-4722-8E10-DEAE961A4A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48852" y="1825625"/>
            <a:ext cx="30282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65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649B7-6000-4BCD-A007-6FAEFCC54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120775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Patraský</a:t>
            </a:r>
            <a:r>
              <a:rPr lang="cs-CZ" dirty="0"/>
              <a:t> metropolita </a:t>
            </a:r>
            <a:r>
              <a:rPr lang="cs-CZ" dirty="0" err="1"/>
              <a:t>Germanos</a:t>
            </a:r>
            <a:r>
              <a:rPr lang="cs-CZ" dirty="0"/>
              <a:t> žehná vlajce povstalců  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42B8548-87A1-494C-AC33-79775EEC7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1752600"/>
            <a:ext cx="4171949" cy="4876799"/>
          </a:xfrm>
        </p:spPr>
      </p:pic>
    </p:spTree>
    <p:extLst>
      <p:ext uri="{BB962C8B-B14F-4D97-AF65-F5344CB8AC3E}">
        <p14:creationId xmlns:p14="http://schemas.microsoft.com/office/powerpoint/2010/main" val="4293903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54E020-5ECD-49AB-9E8F-F3269D0C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kern="1200" dirty="0">
                <a:latin typeface="+mj-lt"/>
                <a:ea typeface="+mj-ea"/>
                <a:cs typeface="+mj-cs"/>
              </a:rPr>
              <a:t>Hadži </a:t>
            </a:r>
            <a:r>
              <a:rPr lang="cs-CZ" sz="4400" kern="1200" dirty="0" err="1">
                <a:latin typeface="+mj-lt"/>
                <a:ea typeface="+mj-ea"/>
                <a:cs typeface="+mj-cs"/>
              </a:rPr>
              <a:t>Dimităr</a:t>
            </a:r>
            <a:endParaRPr lang="en-US" sz="4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389BE2-1232-4A15-A259-22DDF6E1A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428999"/>
            <a:ext cx="4606280" cy="2747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1800" dirty="0"/>
              <a:t>Na následujícím obrázku je boj jeho čety s tureckou armádou posílenou oddíly Čerkesů 18. července 1868</a:t>
            </a:r>
            <a:endParaRPr lang="en-US" sz="1800" dirty="0"/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Zástupný symbol obrázku 5" descr="Obsah obrázku text, exteriér, stojící, pózování&#10;&#10;Popis byl vytvořen automaticky">
            <a:extLst>
              <a:ext uri="{FF2B5EF4-FFF2-40B4-BE49-F238E27FC236}">
                <a16:creationId xmlns:a16="http://schemas.microsoft.com/office/drawing/2014/main" id="{FB730DCE-CB27-41EF-A35E-7FDF153276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3498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5874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F861E0-A3D8-47FA-B151-A0F6AB152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Zástupný obsah 4" descr="Obsah obrázku text, strom, exteriér, skupina&#10;&#10;Popis byl vytvořen automaticky">
            <a:extLst>
              <a:ext uri="{FF2B5EF4-FFF2-40B4-BE49-F238E27FC236}">
                <a16:creationId xmlns:a16="http://schemas.microsoft.com/office/drawing/2014/main" id="{3B9C69E6-E663-4577-8E8D-1A214AE89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9" b="1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FDE62B0-3B6C-4D82-A38D-1BCDFAE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5418" y="236341"/>
            <a:ext cx="11514113" cy="6017034"/>
            <a:chOff x="495418" y="236341"/>
            <a:chExt cx="11514113" cy="601703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32999" y="538627"/>
              <a:ext cx="94160" cy="94160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17B8593-D171-47B5-8D1A-E34E7B138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378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97D4A7C-B520-46CB-9A94-711F5399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920" y="236341"/>
              <a:ext cx="113367" cy="113367"/>
            </a:xfrm>
            <a:prstGeom prst="ellipse">
              <a:avLst/>
            </a:prstGeom>
            <a:solidFill>
              <a:srgbClr val="F39E2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B7B976F-E84B-4936-90D7-C8298A5E7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5418" y="892079"/>
              <a:ext cx="466441" cy="466441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C91FFEC-59DF-4D22-A925-F5152076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8492" y="4588038"/>
              <a:ext cx="113367" cy="113367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931E95-0847-47E4-8AEC-312312A03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26534" y="4199981"/>
              <a:ext cx="800716" cy="8007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C094915-EF93-49A0-9B90-C44FB9B5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13883" y="5394590"/>
              <a:ext cx="113367" cy="113367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D7F6CD7-4C28-4ADD-802B-C77ACB4EC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48384" y="6026640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B463F8C-44E8-4DF5-870F-837B74BBA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25992" y="1898238"/>
              <a:ext cx="776857" cy="800717"/>
            </a:xfrm>
            <a:prstGeom prst="ellipse">
              <a:avLst/>
            </a:prstGeom>
            <a:solidFill>
              <a:schemeClr val="tx2">
                <a:lumMod val="10000"/>
                <a:lumOff val="9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25BDF88-BBB8-4198-B052-5D4512C80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43090" y="5337200"/>
              <a:ext cx="466441" cy="466441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B97B946-2216-400E-AC50-36A093D8C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43090" y="1051490"/>
              <a:ext cx="113367" cy="113367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03A4D73-3F61-453C-9E15-DCC1FEF6B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37967" y="3427075"/>
              <a:ext cx="800716" cy="8007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CE83F3-F1BD-4B99-BDBE-C15DFA23C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2319" y="974098"/>
              <a:ext cx="230878" cy="230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2DFFD4E-4FA4-4BB4-BA7F-68D921E98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51462" y="299809"/>
              <a:ext cx="56114" cy="56114"/>
            </a:xfrm>
            <a:prstGeom prst="ellipse">
              <a:avLst/>
            </a:prstGeom>
            <a:solidFill>
              <a:srgbClr val="F39E2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1673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9E693-2BFF-457B-84E3-B06FECD3E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Vasil </a:t>
            </a:r>
            <a:r>
              <a:rPr lang="cs-CZ" sz="2800" dirty="0" err="1"/>
              <a:t>Levski</a:t>
            </a:r>
            <a:r>
              <a:rPr lang="cs-CZ" sz="2800" dirty="0"/>
              <a:t> jako </a:t>
            </a:r>
            <a:r>
              <a:rPr lang="cs-CZ" sz="2800" dirty="0" err="1"/>
              <a:t>četnik</a:t>
            </a:r>
            <a:r>
              <a:rPr lang="cs-CZ" sz="2800" dirty="0"/>
              <a:t> v oddílu vojvody Panajota </a:t>
            </a:r>
            <a:r>
              <a:rPr lang="cs-CZ" sz="2800" dirty="0" err="1"/>
              <a:t>Chitova</a:t>
            </a:r>
            <a:r>
              <a:rPr lang="cs-CZ" sz="2800" dirty="0"/>
              <a:t> v roce 1867 a jako „apoštol“ bulharské nezávislosti v roce 1872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D4BD87-2516-4E9F-9BB7-9B3A8C505B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4427" y="1825625"/>
            <a:ext cx="2668820" cy="4351338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B146391-66D2-465D-9EED-B983D48043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8886" y="1825625"/>
            <a:ext cx="31482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08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3A4FB-67E6-42BF-9B0C-58730406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Bulharští revolucionáři: umírněný spisovatel Ljuben </a:t>
            </a:r>
            <a:r>
              <a:rPr lang="cs-CZ" sz="2800" dirty="0" err="1"/>
              <a:t>Karavelov</a:t>
            </a:r>
            <a:r>
              <a:rPr lang="cs-CZ" sz="2800" dirty="0"/>
              <a:t> a radikální básník Christo </a:t>
            </a:r>
            <a:r>
              <a:rPr lang="cs-CZ" sz="2800" dirty="0" err="1"/>
              <a:t>Botev</a:t>
            </a:r>
            <a:endParaRPr lang="cs-CZ" sz="28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1B4B029-C195-4A31-815A-375932561A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70980" y="1825625"/>
            <a:ext cx="3055714" cy="4351338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A57C5B0-E57C-473E-AEE2-EEDF71FF3E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18818" y="1825625"/>
            <a:ext cx="32883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01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E734C-5351-4FC5-948A-5F57EDABE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Konstantinopolští Bulhaři a církevní bulharští hodnostáři v roce 1871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B6A413E-ACFD-4690-82F9-5F8084EDA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875" y="1868143"/>
            <a:ext cx="10658475" cy="42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98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A3747B8-D788-471A-A6DF-3481E1E1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681" y="0"/>
            <a:ext cx="6840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72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7F311-D63A-4AFA-94F3-43C3CD13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dirty="0"/>
              <a:t>Bulharští vladykové na vysvěcení chrámu sv. Štěpána v Cařihradu </a:t>
            </a:r>
            <a:br>
              <a:rPr lang="cs-CZ" sz="2800" dirty="0"/>
            </a:br>
            <a:r>
              <a:rPr lang="cs-CZ" sz="2800" dirty="0"/>
              <a:t>v roce 1897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096AA3A-4E92-447C-8DC5-CF310BB37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9599" y="1825625"/>
            <a:ext cx="67150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238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6DAD7A-92B9-421A-86EF-425EA6EE6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Osídlení křesťanů a muslimů na Krétě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945D03D-990A-45A5-96EF-EC6BF147F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875" y="1885046"/>
            <a:ext cx="10658475" cy="423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04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E9E65-79FB-43E6-B560-0E83CD2EB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Útok na klášter </a:t>
            </a:r>
            <a:r>
              <a:rPr lang="cs-CZ" sz="2800" dirty="0" err="1"/>
              <a:t>Arkadion</a:t>
            </a:r>
            <a:r>
              <a:rPr lang="cs-CZ" sz="2800" dirty="0"/>
              <a:t>. V popředí Omer paša </a:t>
            </a:r>
            <a:r>
              <a:rPr lang="cs-CZ" sz="2800" dirty="0" err="1"/>
              <a:t>Latas</a:t>
            </a:r>
            <a:endParaRPr lang="cs-CZ" sz="28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0ABE5DE-592E-4211-958D-4E2D98F17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7065" y="1761423"/>
            <a:ext cx="7449954" cy="50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7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E5412-E029-4B83-945A-AEFCE1C3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Hrdinná obrana kláštera </a:t>
            </a:r>
            <a:r>
              <a:rPr lang="cs-CZ" sz="2800" dirty="0" err="1"/>
              <a:t>Arkadion</a:t>
            </a:r>
            <a:r>
              <a:rPr lang="cs-CZ" sz="2800" dirty="0"/>
              <a:t>. Když se stalo postavení jeho obránců neudržitelné, vyhodili klášter do vzduchu a většina z nich při tom zahynula. Do prachárny s loučí odchází </a:t>
            </a:r>
            <a:r>
              <a:rPr lang="cs-CZ" sz="2800" dirty="0" err="1"/>
              <a:t>igumen</a:t>
            </a:r>
            <a:r>
              <a:rPr lang="cs-CZ" sz="2800" dirty="0"/>
              <a:t> Gabriel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8FEE246-706E-48F7-BFF1-CC2AA01FD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917" y="1825625"/>
            <a:ext cx="64703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33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EB0216-0716-4997-954D-5040820B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Masakr řeckého obyvatelstva v Cařihradě. Na dveřích své rezidence byl pověšen patriarcha Jiří V.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303FFB2-D7F6-4418-B87F-4D21C631A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7870" y="1825625"/>
            <a:ext cx="60784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2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D7D41-6E62-4566-B150-983740A0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873125"/>
          </a:xfrm>
        </p:spPr>
        <p:txBody>
          <a:bodyPr>
            <a:normAutofit/>
          </a:bodyPr>
          <a:lstStyle/>
          <a:p>
            <a:r>
              <a:rPr lang="cs-CZ" sz="2800" dirty="0"/>
              <a:t>Známý obraz Vraždění na </a:t>
            </a:r>
            <a:r>
              <a:rPr lang="cs-CZ" sz="2800" dirty="0" err="1"/>
              <a:t>Chiu</a:t>
            </a:r>
            <a:r>
              <a:rPr lang="cs-CZ" sz="2800" dirty="0"/>
              <a:t>. Jím </a:t>
            </a:r>
            <a:r>
              <a:rPr lang="cs-CZ" sz="2800" dirty="0" err="1"/>
              <a:t>zíáskal</a:t>
            </a:r>
            <a:r>
              <a:rPr lang="cs-CZ" sz="2800" dirty="0"/>
              <a:t> proslulost Eugen Delacroix</a:t>
            </a:r>
          </a:p>
        </p:txBody>
      </p:sp>
      <p:pic>
        <p:nvPicPr>
          <p:cNvPr id="5" name="Zástupný obsah 4" descr="Obsah obrázku text, skupina&#10;&#10;Popis byl vytvořen automaticky">
            <a:extLst>
              <a:ext uri="{FF2B5EF4-FFF2-40B4-BE49-F238E27FC236}">
                <a16:creationId xmlns:a16="http://schemas.microsoft.com/office/drawing/2014/main" id="{593BB527-8672-4993-A76C-211A54E66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25" y="1825625"/>
            <a:ext cx="3610375" cy="4351338"/>
          </a:xfrm>
        </p:spPr>
      </p:pic>
    </p:spTree>
    <p:extLst>
      <p:ext uri="{BB962C8B-B14F-4D97-AF65-F5344CB8AC3E}">
        <p14:creationId xmlns:p14="http://schemas.microsoft.com/office/powerpoint/2010/main" val="153702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2ABC13-EB82-4745-8695-1C7BD2F6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6"/>
            <a:ext cx="10659110" cy="1075748"/>
          </a:xfrm>
        </p:spPr>
        <p:txBody>
          <a:bodyPr>
            <a:normAutofit/>
          </a:bodyPr>
          <a:lstStyle/>
          <a:p>
            <a:r>
              <a:rPr lang="cs-CZ" sz="3200" dirty="0"/>
              <a:t>Hrdinná obrana pevnosti </a:t>
            </a:r>
            <a:r>
              <a:rPr lang="cs-CZ" sz="3200" dirty="0" err="1"/>
              <a:t>Misolungi</a:t>
            </a:r>
            <a:endParaRPr lang="cs-CZ" sz="3200" dirty="0"/>
          </a:p>
        </p:txBody>
      </p:sp>
      <p:pic>
        <p:nvPicPr>
          <p:cNvPr id="5" name="Zástupný obsah 4" descr="Obsah obrázku text, kniha, členovci, několik&#10;&#10;Popis byl vytvořen automaticky">
            <a:extLst>
              <a:ext uri="{FF2B5EF4-FFF2-40B4-BE49-F238E27FC236}">
                <a16:creationId xmlns:a16="http://schemas.microsoft.com/office/drawing/2014/main" id="{927D669D-18E1-4532-9FA1-D76453816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1690688"/>
            <a:ext cx="7581900" cy="5167311"/>
          </a:xfrm>
        </p:spPr>
      </p:pic>
    </p:spTree>
    <p:extLst>
      <p:ext uri="{BB962C8B-B14F-4D97-AF65-F5344CB8AC3E}">
        <p14:creationId xmlns:p14="http://schemas.microsoft.com/office/powerpoint/2010/main" val="203278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6A5D9-AAD7-4BBA-8FB2-6FA91466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Muhammad Alí a jeho syn Ibrahim paša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D4B3FB7-6170-4F36-8912-84B93C3E06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84400" y="1825625"/>
            <a:ext cx="3440545" cy="4351337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8EF7827-4A74-475F-B93B-04C09D8700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938" y="1825625"/>
            <a:ext cx="3233390" cy="4351337"/>
          </a:xfrm>
        </p:spPr>
      </p:pic>
    </p:spTree>
    <p:extLst>
      <p:ext uri="{BB962C8B-B14F-4D97-AF65-F5344CB8AC3E}">
        <p14:creationId xmlns:p14="http://schemas.microsoft.com/office/powerpoint/2010/main" val="1174141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2334DF-6624-4657-B84F-684E5887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Ruská flotila v Bitvě u </a:t>
            </a:r>
            <a:r>
              <a:rPr lang="cs-CZ" dirty="0" err="1"/>
              <a:t>Navarina</a:t>
            </a:r>
            <a:endParaRPr lang="cs-CZ" dirty="0"/>
          </a:p>
        </p:txBody>
      </p:sp>
      <p:pic>
        <p:nvPicPr>
          <p:cNvPr id="5" name="Zástupný obsah 4" descr="Obsah obrázku kouř, raketa&#10;&#10;Popis byl vytvořen automaticky">
            <a:extLst>
              <a:ext uri="{FF2B5EF4-FFF2-40B4-BE49-F238E27FC236}">
                <a16:creationId xmlns:a16="http://schemas.microsoft.com/office/drawing/2014/main" id="{A3B54C50-5351-4C1E-AC25-B51F17D8F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40" y="1825625"/>
            <a:ext cx="6302745" cy="4351338"/>
          </a:xfrm>
        </p:spPr>
      </p:pic>
    </p:spTree>
    <p:extLst>
      <p:ext uri="{BB962C8B-B14F-4D97-AF65-F5344CB8AC3E}">
        <p14:creationId xmlns:p14="http://schemas.microsoft.com/office/powerpoint/2010/main" val="1430207442"/>
      </p:ext>
    </p:extLst>
  </p:cSld>
  <p:clrMapOvr>
    <a:masterClrMapping/>
  </p:clrMapOvr>
</p:sld>
</file>

<file path=ppt/theme/theme1.xml><?xml version="1.0" encoding="utf-8"?>
<a:theme xmlns:a="http://schemas.openxmlformats.org/drawingml/2006/main" name="ConfettiVTI">
  <a:themeElements>
    <a:clrScheme name="AnalogousFromLightSeedLeftStep">
      <a:dk1>
        <a:srgbClr val="000000"/>
      </a:dk1>
      <a:lt1>
        <a:srgbClr val="FFFFFF"/>
      </a:lt1>
      <a:dk2>
        <a:srgbClr val="213B37"/>
      </a:dk2>
      <a:lt2>
        <a:srgbClr val="E8E6E2"/>
      </a:lt2>
      <a:accent1>
        <a:srgbClr val="7B9DE1"/>
      </a:accent1>
      <a:accent2>
        <a:srgbClr val="41B0D5"/>
      </a:accent2>
      <a:accent3>
        <a:srgbClr val="58B2A3"/>
      </a:accent3>
      <a:accent4>
        <a:srgbClr val="4EB679"/>
      </a:accent4>
      <a:accent5>
        <a:srgbClr val="4CB74C"/>
      </a:accent5>
      <a:accent6>
        <a:srgbClr val="76B24C"/>
      </a:accent6>
      <a:hlink>
        <a:srgbClr val="948059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758</Words>
  <Application>Microsoft Office PowerPoint</Application>
  <PresentationFormat>Širokoúhlá obrazovka</PresentationFormat>
  <Paragraphs>51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Arial</vt:lpstr>
      <vt:lpstr>Calibri</vt:lpstr>
      <vt:lpstr>Gill Sans Nova</vt:lpstr>
      <vt:lpstr>ConfettiVTI</vt:lpstr>
      <vt:lpstr>Východní otázka od řeckého povstání</vt:lpstr>
      <vt:lpstr>Aleksandros Ypsilanti </vt:lpstr>
      <vt:lpstr>Ypsilanti překračuje řeku Prut</vt:lpstr>
      <vt:lpstr>Patraský metropolita Germanos žehná vlajce povstalců  </vt:lpstr>
      <vt:lpstr>Masakr řeckého obyvatelstva v Cařihradě. Na dveřích své rezidence byl pověšen patriarcha Jiří V.</vt:lpstr>
      <vt:lpstr>Známý obraz Vraždění na Chiu. Jím zíáskal proslulost Eugen Delacroix</vt:lpstr>
      <vt:lpstr>Hrdinná obrana pevnosti Misolungi</vt:lpstr>
      <vt:lpstr>Muhammad Alí a jeho syn Ibrahim paša</vt:lpstr>
      <vt:lpstr>Ruská flotila v Bitvě u Navarina</vt:lpstr>
      <vt:lpstr>Prezentace aplikace PowerPoint</vt:lpstr>
      <vt:lpstr>Prezentace aplikace PowerPoint</vt:lpstr>
      <vt:lpstr>Dobytí Karsu v roce 1828</vt:lpstr>
      <vt:lpstr>Ruská dělová briga Merukurij s výzbrojí 18 děl. Proslavila se hlavně svým bojem z 14. května 1829, kdy se střetla s dvěma osmanskými řadovými loděmi o 110 a 74 dělech. Posádce se podařilo dobrým manévrováním a vlastní statečností nejen předejít zajetí či zničení, ale také uštědřit Osmanům takové škody, že ti radši přerušili boj a odpluli. Za to byl kapitán lodi Kazarskij vyznamenán 4. stupněm Vojenského řádu sv. Jiří a loď dostala, jako teprve druhá v ruském loďstvu, právo vyvěsit svatojiřskou standartu. Obraz malíře námořních bitevních scén Ajvazovského</vt:lpstr>
      <vt:lpstr>Bitva u Varny 1828</vt:lpstr>
      <vt:lpstr>Řecký král Otto I. </vt:lpstr>
      <vt:lpstr>Chrám Božího narození na obrázku ruského malíře Vorobjova z roku 1835</vt:lpstr>
      <vt:lpstr>Miluláš I</vt:lpstr>
      <vt:lpstr>Napoleo III. byl synem Ludvíka Napoleona, třetího ze čtyř bratrů Napoleona Bonaparta </vt:lpstr>
      <vt:lpstr>Kníže Alexandr Sergejevič Menšikov</vt:lpstr>
      <vt:lpstr>Abdulmedžit I</vt:lpstr>
      <vt:lpstr>Prezentace aplikace PowerPoint</vt:lpstr>
      <vt:lpstr>Námořní bitva v Sinopském zálivu</vt:lpstr>
      <vt:lpstr>Skotové v Bitvě na Almě</vt:lpstr>
      <vt:lpstr>Prezentace aplikace PowerPoint</vt:lpstr>
      <vt:lpstr>Eduard Ivanovič Totleben</vt:lpstr>
      <vt:lpstr>Obléhání Sevastopolu</vt:lpstr>
      <vt:lpstr>Útok na redutu Malakov</vt:lpstr>
      <vt:lpstr>Řečtí dobrovolníci na Krymu</vt:lpstr>
      <vt:lpstr>Pařížská mírová konference: Zleva stojící Camillo Cavour, Henry Wellesley 1 hrabě Cowley, Karl Ferdinand von Buol-Schauenstein, Francois-Adolphe de Bourqueney, Alexander von Hübner, Mehmed Džemil Bej, Vincenc Benedetti, Filip Ivanovič hrabě Brunnow, Maxmilian von Hatzfeldt-Trachenberg, Napoleon III.; Sedící zleva: Alexej Fjodorović kníže Orlov, Otto Theodor von Manteuffel, Alexandre Colonna-Walewski, George Villiers 4. hrabě Clarendon, velký vezír Mehmed Emin Ali Paša</vt:lpstr>
      <vt:lpstr>Pařížská mírová smlouva</vt:lpstr>
      <vt:lpstr>Car Alexandr II. v roce 1860</vt:lpstr>
      <vt:lpstr>Velký vezír Mehmed Emin Paša</vt:lpstr>
      <vt:lpstr>Sultán Abdulaziz</vt:lpstr>
      <vt:lpstr>Prezentace aplikace PowerPoint</vt:lpstr>
      <vt:lpstr>Prezentace aplikace PowerPoint</vt:lpstr>
      <vt:lpstr>Omer paša Latas</vt:lpstr>
      <vt:lpstr>Bojar Alexandru Ioan Cuza</vt:lpstr>
      <vt:lpstr>Kníže Michal Obrenović v roce 1856 vyjednával v Londýně s Lájosem Kossútem  plán na společnou akci proti Rakousku během rakousko-piemonstko-francouzské války</vt:lpstr>
      <vt:lpstr>František Alexandr Zach a Georgi Sava Rakovski: Čech a Bulhar v diplomatických službách srbského knížete Michala Obrenoviće</vt:lpstr>
      <vt:lpstr>Hadži Dimităr</vt:lpstr>
      <vt:lpstr>Prezentace aplikace PowerPoint</vt:lpstr>
      <vt:lpstr>Vasil Levski jako četnik v oddílu vojvody Panajota Chitova v roce 1867 a jako „apoštol“ bulharské nezávislosti v roce 1872</vt:lpstr>
      <vt:lpstr>Bulharští revolucionáři: umírněný spisovatel Ljuben Karavelov a radikální básník Christo Botev</vt:lpstr>
      <vt:lpstr>Konstantinopolští Bulhaři a církevní bulharští hodnostáři v roce 1871</vt:lpstr>
      <vt:lpstr>Prezentace aplikace PowerPoint</vt:lpstr>
      <vt:lpstr>Bulharští vladykové na vysvěcení chrámu sv. Štěpána v Cařihradu  v roce 1897</vt:lpstr>
      <vt:lpstr>Osídlení křesťanů a muslimů na Krétě</vt:lpstr>
      <vt:lpstr>Útok na klášter Arkadion. V popředí Omer paša Latas</vt:lpstr>
      <vt:lpstr>Hrdinná obrana kláštera Arkadion. Když se stalo postavení jeho obránců neudržitelné, vyhodili klášter do vzduchu a většina z nich při tom zahynula. Do prachárny s loučí odchází igumen Gabriel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Východní otázka od řeckého povstání</dc:title>
  <dc:creator>Václav Štěpánek</dc:creator>
  <cp:lastModifiedBy>Václav Štěpánek</cp:lastModifiedBy>
  <cp:revision>25</cp:revision>
  <dcterms:created xsi:type="dcterms:W3CDTF">2021-04-07T09:09:07Z</dcterms:created>
  <dcterms:modified xsi:type="dcterms:W3CDTF">2021-04-21T09:56:35Z</dcterms:modified>
</cp:coreProperties>
</file>