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sldIdLst>
    <p:sldId id="256" r:id="rId3"/>
    <p:sldId id="257" r:id="rId4"/>
    <p:sldId id="33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7256DB-EB6A-4E3A-96C5-60EC2C4447A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F18F156-2EF1-4898-92DB-8E00722D11D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E6619052-1916-4D20-BF6E-3BBED3F44C3C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0C0200-33AA-4DFA-8B6C-29E0185A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75AEF93B-E436-44FA-8FF9-1EB8A82BFF2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FCE293-5242-43DA-8178-00E27623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9A57C6-1C44-4431-97CA-452F1A75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C9CE-9B3F-4A77-B7AE-6B6261B1A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5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8E203-0D53-4BD0-A6E5-DD586A3E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5BB0-DCE6-42CB-B057-2FBE164E972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5E707-014B-4297-9020-CFD66237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9B1C-D7F3-45AD-B375-9928B4C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0BA5-E081-45F1-B69F-482A61CA6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D2C4732-EB65-46C8-92F5-889030BE0FDE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70DF49-9701-4DBB-A0CC-91D105D4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3BDA1-9215-452A-90AA-BB6FD4777A15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165CC4-567E-4F44-B9B8-0BE7DD0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F7D769-4502-4C22-9600-B8C0FEA8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6504-63ED-4435-AFEF-4F053E45B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2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80A7A1-F65A-407A-B78C-6EDEFAB4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7BC4B3-7909-453F-AB70-332FF83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05C405-31FC-467E-AF55-8BB9A1B2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D0DD9-28E7-47C6-B4C0-0CAA50157AD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0884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13DEE5-73BB-4278-A16D-FF79167D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FF1D13-13FA-46B7-99EC-49CCC683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56EB31-3B98-4FA7-9393-B85EFB35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9EB0-55DE-4B95-BB35-69F1F44DD37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108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F6A9AF-2A58-4F29-A83C-E0A27472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F18F03-081A-43FC-849D-9EF6872F9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55BCD-3B9E-42C9-9231-94013990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9D6A0-2EA4-484C-87F6-BF9F4C7CCF8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23980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C3A4238-E5AD-4E9B-9993-AB785D2B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09EC7B8-B7CC-4ED1-A4A1-BCB9C533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F0B53E4-3461-409C-B8C8-4BD7C8D5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1DA4-04F6-4E5F-A7F0-162ECDDA69A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4571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7A36F0D-892F-470F-B925-7EF9FF12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2D91F95-062A-433E-BDE5-3B274A87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FDA60B3-B5D3-45BC-A5D6-E0F369E5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071BE-6D7D-4137-B4BD-A4EEC9D83FC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9204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1ADA631-5E8F-4CF8-9066-A43FBACA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E8E2F46B-C706-4E8A-A511-6E715DE3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6278603-826B-4CE9-93B6-050B9DBE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4E31-EFC0-404A-A19E-E733AFA1405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0874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3687E85-BDC4-40C2-981E-6DEE11C6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D1CF48D-EC0C-437B-BB9D-C13B8411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4169E85-1B4B-467B-AA80-1F823DEB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002E2-E087-4B31-8705-13415D91611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75756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8915D91-683A-47D1-8C95-09C18A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BA81269-8E9B-4948-9FB6-BE4B32AE0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CDC559E-6CEA-4DAB-BF3F-54E141D4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D148E-289C-4E65-B633-E2FA70B9C2A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635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7F61-A8C6-4C14-8AC3-480F62EC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E728-ECC7-4C1E-A354-97CEC7514D1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B938-A9E5-4E90-A9D2-4390BFBC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2EC8-CB41-40F8-81A4-D077EDE9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38841-11A3-4E39-BBA4-94A1CA782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9210ECA-B611-4DD5-A3B3-B45D7503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B0D6973-6DDA-42B5-A57B-4D82CF9B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AB41461-A333-4986-A591-0593ADA1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59A38-46B9-446E-95AB-B6E4F28A15C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94739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1E70C-7F8D-43A9-A3E6-20F787AA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5668AC-0162-44C2-ADCF-3AB651549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CEB489-8BE1-4A7D-B7F0-F6473DDE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C8F4-C1AF-4703-A699-A764A90B6F8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7432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6C3A5-C1CA-4832-8DD8-CD4F67B0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BBEDC9-1594-4FBD-9038-682E281B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54B9A0-0437-4CB8-87D4-D00C15F1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F9A9A-645F-4E92-A103-FA777F7F168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0785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52FAD3B-2679-42D3-9800-4C295758BB3A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6B044A7C-B674-4035-B83A-BCE7340CA5B0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171B265-955A-4F23-A890-A5229AD2A8AD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4D1575-F420-4512-ADB6-4D02E592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7FC26-210A-49BB-9EA3-457B2D5D9D7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B1306B-DA30-4293-AB76-1E041343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D0CC4D-DCFC-44F2-BA0E-D5FD70AA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0E16-A62C-4CA7-80C5-C642D0EA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B02CE6-BA28-4E1E-9D8D-8553AE0C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59A4-DF44-4927-93E2-F28C92DF920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5382BF-D8F4-416B-B8E0-43072C58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D10FFD-F910-4C75-8C3D-B3895E6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5AE65-9600-4C76-8001-F7C0DB464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F19BA7-12EA-4ACD-864C-71DFBC07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D13AF-FD6E-4CFC-9F43-26331F7C4F6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66289B-0545-46A6-8AEA-75CF595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EB2A2D-325B-4131-8C46-C325C7D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BA0A-6854-4CA2-8D1C-183638F5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22E8BD-CFEF-4706-907E-09300734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D64F-7D6A-4B67-B467-07D955EBEA5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D9B082-A32E-4430-95FA-8B7EBAC6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E3D556-36B0-4A62-AEC2-84F5532A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70E2-5F60-498E-9CF6-99E2467CF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F070A-7C41-4DE2-B593-21756556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A1D1-040F-4F80-903C-E038410A9E4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963E9-116A-49BF-911E-D68EF6AE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3ABC-A85E-46BE-9F00-0D21C323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D121-A299-4B55-876C-3BD1127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E0A83-7147-4102-BB1D-3EFBE127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9D4E-0E7C-47EC-AD9F-E1A9BEF2161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C6F9C9-BBA8-4333-814F-FC44EFFA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8934B-8622-4EA9-B57E-403F226B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53CA-4E93-4A5F-8310-8AE6CAAB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2ACD521-DF0B-4972-B418-025E9CDA5F69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185C183-21D7-4048-B18B-54AB1E95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8D15-A9DB-4093-A111-D03F42FE311C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6AE2575-BDD5-4217-B7F0-A6DA4792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1B3273F-B8FD-43A4-9AC9-14ECF1A3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44477-3BB2-4095-B668-74E2D70D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29629-EA93-40EB-ABBA-001D5180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0600EE7-124E-4A41-8AEF-B263CDA6B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212A-3250-40CB-A7D2-3EDEFE34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8F2644B-653A-40B7-AE5D-44427F97DAEE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982E-DA8D-402F-B4DC-8AF39ABF2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0E08-0D84-4F1D-BBE1-6A6884737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F506CC9-6581-4DCC-9EEC-4FD555590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76CFB5-1FE7-4EC2-8E2D-AD865F89AE55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68" r:id="rId5"/>
    <p:sldLayoutId id="2147483669" r:id="rId6"/>
    <p:sldLayoutId id="2147483674" r:id="rId7"/>
    <p:sldLayoutId id="2147483670" r:id="rId8"/>
    <p:sldLayoutId id="2147483675" r:id="rId9"/>
    <p:sldLayoutId id="2147483671" r:id="rId10"/>
    <p:sldLayoutId id="2147483676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-18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B15AF4BA-5F56-4688-AC65-5CAD71D7BD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619F5BCF-CD32-4496-9C65-09E4E10CB2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B3FDDA-03CA-47A3-B373-773A928E2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530F6-8F7B-4950-8E3D-479C04B02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EED6C-6407-44D2-B6D9-100B399AD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8AC8B5-02D3-4676-86C0-321AB63FA2C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627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cYbYqbFyT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JY-ajPNQMh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LU2hIV7n_I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b70AIflmz0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nvWwlZSXaR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awvQp1TdBq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subiSt2Mf4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aronshome.com/aaron/index.html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notnot.home.xs4all.nl/E-volverLUMC/E-volverLUMC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engrosser.com/projects/computers-watching-movi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n8TJx8n9Us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dienkunstnetz.de/exhibitions/serendipit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9ceKSQirFv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12A71-5C4D-42DD-8D40-157F5E3C7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Generativní umění, počítačové umění, algoritmické umění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310E3-B2F8-41C0-AC6A-76170E7C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59350"/>
            <a:ext cx="3200400" cy="1463675"/>
          </a:xfrm>
        </p:spPr>
        <p:txBody>
          <a:bodyPr rtlCol="0"/>
          <a:lstStyle/>
          <a:p>
            <a:pPr fontAlgn="auto">
              <a:buFont typeface="Tw Cen MT" panose="020B0602020104020603" pitchFamily="34" charset="0"/>
              <a:buNone/>
              <a:defRPr/>
            </a:pP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F0D05-9A71-4454-B019-D1C64489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Předchůdce - Jordan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Belson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Allures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(1961)</a:t>
            </a:r>
          </a:p>
        </p:txBody>
      </p:sp>
      <p:pic>
        <p:nvPicPr>
          <p:cNvPr id="15363" name="Zástupný obsah 3">
            <a:hlinkClick r:id="rId2"/>
            <a:extLst>
              <a:ext uri="{FF2B5EF4-FFF2-40B4-BE49-F238E27FC236}">
                <a16:creationId xmlns:a16="http://schemas.microsoft.com/office/drawing/2014/main" id="{DA2465D2-1EE4-401C-8360-469E772FF7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2084388"/>
            <a:ext cx="5178425" cy="4022725"/>
          </a:xfrm>
        </p:spPr>
      </p:pic>
      <p:pic>
        <p:nvPicPr>
          <p:cNvPr id="15364" name="Obrázek 4">
            <a:hlinkClick r:id="rId4"/>
            <a:extLst>
              <a:ext uri="{FF2B5EF4-FFF2-40B4-BE49-F238E27FC236}">
                <a16:creationId xmlns:a16="http://schemas.microsoft.com/office/drawing/2014/main" id="{95C768DC-62F1-4ED5-8E14-5C631838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495550"/>
            <a:ext cx="5638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>
            <a:hlinkClick r:id="rId4"/>
            <a:extLst>
              <a:ext uri="{FF2B5EF4-FFF2-40B4-BE49-F238E27FC236}">
                <a16:creationId xmlns:a16="http://schemas.microsoft.com/office/drawing/2014/main" id="{88CD1E39-ECF4-4A7F-A9B4-101EA57A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511425"/>
            <a:ext cx="5638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8EA1E-C194-47A1-9A1B-AD18F01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Michael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Noll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B8354-097F-4521-AD3F-442C6A72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1093450" cy="4452938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en-US" dirty="0"/>
              <a:t>Computer Composition with Lines (1964)</a:t>
            </a:r>
            <a:r>
              <a:rPr lang="cs-CZ" dirty="0"/>
              <a:t>                                </a:t>
            </a:r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Generated</a:t>
            </a:r>
            <a:r>
              <a:rPr lang="cs-CZ" dirty="0"/>
              <a:t> </a:t>
            </a:r>
            <a:r>
              <a:rPr lang="cs-CZ" dirty="0" err="1"/>
              <a:t>Ballet</a:t>
            </a:r>
            <a:r>
              <a:rPr lang="cs-CZ" dirty="0"/>
              <a:t> (1965)</a:t>
            </a:r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A46F26D5-E433-4412-8E03-277FC93A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1897063"/>
            <a:ext cx="75485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4">
            <a:hlinkClick r:id="rId3"/>
            <a:extLst>
              <a:ext uri="{FF2B5EF4-FFF2-40B4-BE49-F238E27FC236}">
                <a16:creationId xmlns:a16="http://schemas.microsoft.com/office/drawing/2014/main" id="{8706DA8E-E0BB-47D1-A4D7-940962A5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2916238"/>
            <a:ext cx="39973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34CC1-8431-4606-AACB-BE3F36A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563563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Frieder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Nake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CBDCB-0A37-491B-A159-40008EC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2286000"/>
            <a:ext cx="12011025" cy="4492625"/>
          </a:xfrm>
        </p:spPr>
        <p:txBody>
          <a:bodyPr rtlCol="0">
            <a:normAutofit fontScale="925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en-US" dirty="0"/>
              <a:t>Paul Klee </a:t>
            </a:r>
            <a:r>
              <a:rPr lang="cs-CZ" dirty="0"/>
              <a:t>-</a:t>
            </a:r>
            <a:r>
              <a:rPr lang="en-US" dirty="0"/>
              <a:t>Highroads and Byroads</a:t>
            </a:r>
            <a:r>
              <a:rPr lang="cs-CZ" dirty="0"/>
              <a:t> (1929)  </a:t>
            </a:r>
            <a:r>
              <a:rPr lang="fr-FR" dirty="0"/>
              <a:t>Hommage à Paul Klee 13/9/65 Nr.2</a:t>
            </a:r>
            <a:r>
              <a:rPr lang="cs-CZ" dirty="0"/>
              <a:t>             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Polygons</a:t>
            </a:r>
            <a:r>
              <a:rPr lang="cs-CZ" dirty="0"/>
              <a:t> (1965)  </a:t>
            </a:r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cs-CZ" dirty="0"/>
              <a:t>               </a:t>
            </a:r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A6EE5C01-3700-4220-B1D5-44E2EF250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1314450"/>
            <a:ext cx="33559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4">
            <a:extLst>
              <a:ext uri="{FF2B5EF4-FFF2-40B4-BE49-F238E27FC236}">
                <a16:creationId xmlns:a16="http://schemas.microsoft.com/office/drawing/2014/main" id="{C89D8694-3E10-4081-9DA1-E21A2016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738313"/>
            <a:ext cx="3771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5">
            <a:extLst>
              <a:ext uri="{FF2B5EF4-FFF2-40B4-BE49-F238E27FC236}">
                <a16:creationId xmlns:a16="http://schemas.microsoft.com/office/drawing/2014/main" id="{83EFC83A-3A81-48B2-A77A-16227F6D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728788"/>
            <a:ext cx="326548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FC35E-DDAD-4594-A638-35DCC657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John a James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Whitney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35" name="Zástupný obsah 3">
            <a:hlinkClick r:id="rId2"/>
            <a:extLst>
              <a:ext uri="{FF2B5EF4-FFF2-40B4-BE49-F238E27FC236}">
                <a16:creationId xmlns:a16="http://schemas.microsoft.com/office/drawing/2014/main" id="{F27A25EC-1597-4609-8A19-0F55CC13C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838" y="1827213"/>
            <a:ext cx="5665787" cy="4022725"/>
          </a:xfrm>
        </p:spPr>
      </p:pic>
      <p:pic>
        <p:nvPicPr>
          <p:cNvPr id="18436" name="Obrázek 4">
            <a:hlinkClick r:id="rId4"/>
            <a:extLst>
              <a:ext uri="{FF2B5EF4-FFF2-40B4-BE49-F238E27FC236}">
                <a16:creationId xmlns:a16="http://schemas.microsoft.com/office/drawing/2014/main" id="{293328BA-C670-49D7-ADA6-5CA9834F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2374900"/>
            <a:ext cx="528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5">
            <a:extLst>
              <a:ext uri="{FF2B5EF4-FFF2-40B4-BE49-F238E27FC236}">
                <a16:creationId xmlns:a16="http://schemas.microsoft.com/office/drawing/2014/main" id="{03344E0B-9332-41B9-821E-7C9E87B15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910263"/>
            <a:ext cx="116332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 dirty="0"/>
              <a:t>                      </a:t>
            </a:r>
            <a:r>
              <a:rPr lang="cs-CZ" altLang="cs-CZ" sz="2400" dirty="0" err="1"/>
              <a:t>Permutations</a:t>
            </a:r>
            <a:r>
              <a:rPr lang="cs-CZ" altLang="cs-CZ" sz="2400" dirty="0"/>
              <a:t> (1968)                                        </a:t>
            </a:r>
            <a:r>
              <a:rPr lang="cs-CZ" altLang="cs-CZ" sz="2400" dirty="0" err="1"/>
              <a:t>Yantra</a:t>
            </a:r>
            <a:r>
              <a:rPr lang="cs-CZ" altLang="cs-CZ" sz="2400" dirty="0"/>
              <a:t> (1957)</a:t>
            </a:r>
          </a:p>
          <a:p>
            <a:pPr eaLnBrk="1" hangingPunct="1"/>
            <a:endParaRPr lang="cs-CZ" altLang="cs-CZ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895CD-0407-4678-B779-93E227C1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Charles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Csuri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Hummingbird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1967</a:t>
            </a:r>
          </a:p>
        </p:txBody>
      </p:sp>
      <p:pic>
        <p:nvPicPr>
          <p:cNvPr id="19459" name="Zástupný obsah 3">
            <a:hlinkClick r:id="rId2"/>
            <a:extLst>
              <a:ext uri="{FF2B5EF4-FFF2-40B4-BE49-F238E27FC236}">
                <a16:creationId xmlns:a16="http://schemas.microsoft.com/office/drawing/2014/main" id="{E0B04661-CBD1-41FD-9A0E-0A19D1D6B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8" y="2084388"/>
            <a:ext cx="4962525" cy="3733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74702-59DC-48D5-82EF-6423F433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Harold Cohen - Aaron (1973)</a:t>
            </a:r>
          </a:p>
        </p:txBody>
      </p:sp>
      <p:pic>
        <p:nvPicPr>
          <p:cNvPr id="20483" name="Zástupný obsah 3">
            <a:hlinkClick r:id="rId2"/>
            <a:extLst>
              <a:ext uri="{FF2B5EF4-FFF2-40B4-BE49-F238E27FC236}">
                <a16:creationId xmlns:a16="http://schemas.microsoft.com/office/drawing/2014/main" id="{1D72D60B-6407-41B3-82B4-79BD57762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8" y="2249488"/>
            <a:ext cx="5191125" cy="3892550"/>
          </a:xfrm>
        </p:spPr>
      </p:pic>
      <p:pic>
        <p:nvPicPr>
          <p:cNvPr id="20484" name="Obrázek 4">
            <a:extLst>
              <a:ext uri="{FF2B5EF4-FFF2-40B4-BE49-F238E27FC236}">
                <a16:creationId xmlns:a16="http://schemas.microsoft.com/office/drawing/2014/main" id="{3E83CB48-A4CC-4BB2-B9B7-82239901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386013"/>
            <a:ext cx="57165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2">
            <a:extLst>
              <a:ext uri="{FF2B5EF4-FFF2-40B4-BE49-F238E27FC236}">
                <a16:creationId xmlns:a16="http://schemas.microsoft.com/office/drawing/2014/main" id="{E23BF313-B3E8-47E8-A7DB-5D76A189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6308725"/>
            <a:ext cx="5973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>
                <a:hlinkClick r:id="rId5"/>
              </a:rPr>
              <a:t>http://www.aaronshome.com/aaron/index.html</a:t>
            </a:r>
            <a:endParaRPr lang="cs-CZ" altLang="cs-CZ" sz="2400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9B987-F3FF-41E5-ACED-0BDF97DC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Erwin Driessens a Maria Verstappen: E-volver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2006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1507" name="Zástupný obsah 3">
            <a:hlinkClick r:id="rId2"/>
            <a:extLst>
              <a:ext uri="{FF2B5EF4-FFF2-40B4-BE49-F238E27FC236}">
                <a16:creationId xmlns:a16="http://schemas.microsoft.com/office/drawing/2014/main" id="{277A99C7-EBEA-45F1-ABC6-BEDF75AA4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2235200"/>
            <a:ext cx="5857875" cy="39592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31220-BF1C-4D92-9BEF-C2227FF2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 Grosser: Computers Watching Movies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2013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2531" name="Zástupný obsah 3">
            <a:hlinkClick r:id="rId2"/>
            <a:extLst>
              <a:ext uri="{FF2B5EF4-FFF2-40B4-BE49-F238E27FC236}">
                <a16:creationId xmlns:a16="http://schemas.microsoft.com/office/drawing/2014/main" id="{28554BE3-A8FE-45B4-9643-779691670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2286000"/>
            <a:ext cx="7151688" cy="40227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B47AA-9B1F-4DDF-83B2-FBB243A4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Vliv kybernetiky a informační teorie na umění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generativní estetika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E2F5F8-03C8-4E95-852C-934B3F49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Hledání vědeckého symbolického jazyka, který není zaměřen na komunikaci, ale má sloužit jako nástroj k hledání pravdy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myšlenky univerzálního matematického jazyka, s nímž lze popsat svět (</a:t>
            </a:r>
            <a:r>
              <a:rPr lang="cs-CZ" dirty="0" err="1"/>
              <a:t>Leibnitz</a:t>
            </a:r>
            <a:r>
              <a:rPr lang="cs-CZ" dirty="0"/>
              <a:t>, </a:t>
            </a:r>
            <a:r>
              <a:rPr lang="cs-CZ" dirty="0" err="1"/>
              <a:t>Babbage</a:t>
            </a:r>
            <a:r>
              <a:rPr lang="cs-CZ" dirty="0"/>
              <a:t>, </a:t>
            </a:r>
            <a:r>
              <a:rPr lang="cs-CZ" dirty="0" err="1"/>
              <a:t>Turing</a:t>
            </a:r>
            <a:r>
              <a:rPr lang="cs-CZ" dirty="0"/>
              <a:t>)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Informace jako klíčový koncept prostřednictvím kterého porozumíme estetickým procesům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B33C312E-EC2C-4C94-9D27-4CF78CB2E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6544" y="333375"/>
            <a:ext cx="9234256" cy="1143000"/>
          </a:xfrm>
        </p:spPr>
        <p:txBody>
          <a:bodyPr/>
          <a:lstStyle/>
          <a:p>
            <a:pPr algn="just"/>
            <a:br>
              <a:rPr lang="cs-CZ" altLang="cs-CZ" sz="3200" dirty="0"/>
            </a:br>
            <a:br>
              <a:rPr lang="cs-CZ" altLang="cs-CZ" sz="3200" dirty="0"/>
            </a:br>
            <a:r>
              <a:rPr lang="cs-CZ" altLang="cs-CZ" sz="3200" dirty="0"/>
              <a:t>Nový pohled na informaci v oblasti kybernetiky: </a:t>
            </a:r>
            <a:r>
              <a:rPr lang="cs-CZ" altLang="cs-CZ" sz="3200" dirty="0" err="1"/>
              <a:t>Shannonův</a:t>
            </a:r>
            <a:r>
              <a:rPr lang="cs-CZ" altLang="cs-CZ" sz="3200" dirty="0"/>
              <a:t> koncept informace</a:t>
            </a:r>
          </a:p>
        </p:txBody>
      </p:sp>
      <p:sp>
        <p:nvSpPr>
          <p:cNvPr id="24579" name="Zástupný obsah 2">
            <a:extLst>
              <a:ext uri="{FF2B5EF4-FFF2-40B4-BE49-F238E27FC236}">
                <a16:creationId xmlns:a16="http://schemas.microsoft.com/office/drawing/2014/main" id="{C153C0BC-1552-494D-9BBE-3A5526AC68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06733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Dvě</a:t>
            </a:r>
            <a:r>
              <a:rPr lang="en-US" altLang="cs-CZ" dirty="0"/>
              <a:t> </a:t>
            </a:r>
            <a:r>
              <a:rPr lang="cs-CZ" altLang="cs-CZ" dirty="0"/>
              <a:t>možnosti</a:t>
            </a:r>
            <a:r>
              <a:rPr lang="en-US" altLang="cs-CZ" dirty="0"/>
              <a:t>:</a:t>
            </a:r>
            <a:r>
              <a:rPr lang="cs-CZ" altLang="cs-CZ" dirty="0"/>
              <a:t> </a:t>
            </a:r>
            <a:r>
              <a:rPr lang="en-US" altLang="cs-CZ" dirty="0"/>
              <a:t>0, 1</a:t>
            </a:r>
            <a:r>
              <a:rPr lang="cs-CZ" altLang="cs-CZ" dirty="0"/>
              <a:t> – jednobitová informace</a:t>
            </a:r>
            <a:endParaRPr lang="en-US" altLang="cs-CZ" dirty="0"/>
          </a:p>
          <a:p>
            <a:r>
              <a:rPr lang="cs-CZ" altLang="cs-CZ" dirty="0"/>
              <a:t>Čtyři</a:t>
            </a:r>
            <a:r>
              <a:rPr lang="en-US" altLang="cs-CZ" dirty="0"/>
              <a:t> </a:t>
            </a:r>
            <a:r>
              <a:rPr lang="cs-CZ" altLang="cs-CZ" dirty="0"/>
              <a:t>možnosti</a:t>
            </a:r>
            <a:r>
              <a:rPr lang="en-US" altLang="cs-CZ" dirty="0"/>
              <a:t>:</a:t>
            </a:r>
            <a:r>
              <a:rPr lang="cs-CZ" altLang="cs-CZ" dirty="0"/>
              <a:t> </a:t>
            </a:r>
            <a:r>
              <a:rPr lang="en-US" altLang="cs-CZ" dirty="0"/>
              <a:t>00, 01, 10, 11</a:t>
            </a:r>
            <a:r>
              <a:rPr lang="cs-CZ" altLang="cs-CZ" dirty="0"/>
              <a:t> – dvoubitová informace</a:t>
            </a:r>
            <a:endParaRPr lang="en-US" altLang="cs-CZ" dirty="0"/>
          </a:p>
          <a:p>
            <a:r>
              <a:rPr lang="cs-CZ" altLang="cs-CZ" dirty="0"/>
              <a:t>256 možností – osmibitová informace</a:t>
            </a:r>
          </a:p>
          <a:p>
            <a:endParaRPr lang="cs-CZ" altLang="cs-CZ" dirty="0"/>
          </a:p>
          <a:p>
            <a:r>
              <a:rPr lang="cs-CZ" altLang="cs-CZ" dirty="0"/>
              <a:t>Počet potencionálních kombinací kódu = počet vzkazů, které lze vytvořit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E5A3D-967E-4898-81B5-659443E5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219" name="Zástupný obsah 2">
            <a:extLst>
              <a:ext uri="{FF2B5EF4-FFF2-40B4-BE49-F238E27FC236}">
                <a16:creationId xmlns:a16="http://schemas.microsoft.com/office/drawing/2014/main" id="{2734B18A-EC50-45F0-8145-D00C06062A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dílo nahlíženo jako informace, která prochází komunikačním systémem</a:t>
            </a:r>
          </a:p>
          <a:p>
            <a:endParaRPr lang="cs-CZ" altLang="cs-CZ" dirty="0"/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F012D56C-C94B-413C-9085-CF69A2B7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013075"/>
            <a:ext cx="8096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8291F-A30F-44CC-9346-FC703B20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Racionální estetika, Informační teorie, Kybernetická estetika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E1941-5427-44E7-8ABF-31F87E00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výzkum zaměřený na hledání objektivních (měřitelných) estetických vlastností uměleckého díla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pokus o kvantifikaci estetické hodnoty díla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Max </a:t>
            </a:r>
            <a:r>
              <a:rPr lang="cs-CZ" dirty="0" err="1"/>
              <a:t>bense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Abraham </a:t>
            </a:r>
            <a:r>
              <a:rPr lang="cs-CZ" dirty="0" err="1"/>
              <a:t>Moles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Herbert W. </a:t>
            </a:r>
            <a:r>
              <a:rPr lang="cs-CZ" dirty="0" err="1"/>
              <a:t>Franke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F1D9E-930C-45D8-8E11-895ED65F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Praktické realizace teorií - Participativní a generativní estetika – hlavní znaky a strategie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5ABB76C3-6F75-4F6B-A3EC-8A4FB7A78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Vytváření děl podle určitých pravidel</a:t>
            </a:r>
          </a:p>
          <a:p>
            <a:r>
              <a:rPr lang="pl-PL" altLang="cs-CZ"/>
              <a:t>Důraz na procesy opakování, variace a kombinace </a:t>
            </a:r>
          </a:p>
          <a:p>
            <a:r>
              <a:rPr lang="pl-PL" altLang="cs-CZ"/>
              <a:t>Tvorba estetických situací</a:t>
            </a:r>
            <a:endParaRPr lang="cs-CZ" altLang="cs-CZ"/>
          </a:p>
          <a:p>
            <a:r>
              <a:rPr lang="cs-CZ" altLang="cs-CZ"/>
              <a:t>Práce s koncepty redundance a komplexity </a:t>
            </a:r>
          </a:p>
          <a:p>
            <a:r>
              <a:rPr lang="cs-CZ" altLang="cs-CZ"/>
              <a:t>D</a:t>
            </a:r>
            <a:r>
              <a:rPr lang="pt-BR" altLang="cs-CZ"/>
              <a:t>o popředí</a:t>
            </a:r>
            <a:r>
              <a:rPr lang="cs-CZ" altLang="cs-CZ"/>
              <a:t> se dostává</a:t>
            </a:r>
            <a:r>
              <a:rPr lang="pt-BR" altLang="cs-CZ"/>
              <a:t> komunikativní dimenze umění </a:t>
            </a:r>
            <a:endParaRPr lang="cs-CZ" altLang="cs-CZ"/>
          </a:p>
          <a:p>
            <a:r>
              <a:rPr lang="cs-CZ" altLang="cs-CZ"/>
              <a:t>Spojení vědeckých otázek a tvorby umění – realizace experimentů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AE509-E236-44EB-BB25-907CCF2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28638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 vlivu kybernetiky na umění – 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49BE5C-0107-4B90-B2C4-F6995945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0979150" cy="4022725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    Peter </a:t>
            </a:r>
            <a:r>
              <a:rPr lang="cs-CZ" dirty="0" err="1"/>
              <a:t>Zinovieff</a:t>
            </a:r>
            <a:r>
              <a:rPr lang="cs-CZ" dirty="0"/>
              <a:t>                   </a:t>
            </a:r>
            <a:r>
              <a:rPr lang="cs-CZ" dirty="0" err="1"/>
              <a:t>Gordon</a:t>
            </a:r>
            <a:r>
              <a:rPr lang="cs-CZ" dirty="0"/>
              <a:t> </a:t>
            </a:r>
            <a:r>
              <a:rPr lang="cs-CZ" dirty="0" err="1"/>
              <a:t>Pask</a:t>
            </a:r>
            <a:r>
              <a:rPr lang="cs-CZ" dirty="0"/>
              <a:t>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Colloquy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Mobiles</a:t>
            </a:r>
            <a:r>
              <a:rPr lang="cs-CZ" dirty="0"/>
              <a:t>        Edward </a:t>
            </a:r>
            <a:r>
              <a:rPr lang="cs-CZ" dirty="0" err="1"/>
              <a:t>Ihnatowicz</a:t>
            </a:r>
            <a:endParaRPr lang="cs-CZ" dirty="0"/>
          </a:p>
        </p:txBody>
      </p:sp>
      <p:pic>
        <p:nvPicPr>
          <p:cNvPr id="12292" name="Obrázek 6">
            <a:extLst>
              <a:ext uri="{FF2B5EF4-FFF2-40B4-BE49-F238E27FC236}">
                <a16:creationId xmlns:a16="http://schemas.microsoft.com/office/drawing/2014/main" id="{5B376BEF-E576-43C2-B3C2-1708CC3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20875"/>
            <a:ext cx="39449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7">
            <a:extLst>
              <a:ext uri="{FF2B5EF4-FFF2-40B4-BE49-F238E27FC236}">
                <a16:creationId xmlns:a16="http://schemas.microsoft.com/office/drawing/2014/main" id="{10106E17-33AF-4E49-B017-7505CDB6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920875"/>
            <a:ext cx="317023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8">
            <a:extLst>
              <a:ext uri="{FF2B5EF4-FFF2-40B4-BE49-F238E27FC236}">
                <a16:creationId xmlns:a16="http://schemas.microsoft.com/office/drawing/2014/main" id="{44443693-5531-4910-ADC7-ED4E5610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1927225"/>
            <a:ext cx="26209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1DFF-9015-4180-A2F2-FAA150CC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 vlivu kybernetiky na umění – 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pic>
        <p:nvPicPr>
          <p:cNvPr id="13315" name="Zástupný obsah 3">
            <a:hlinkClick r:id="rId2"/>
            <a:extLst>
              <a:ext uri="{FF2B5EF4-FFF2-40B4-BE49-F238E27FC236}">
                <a16:creationId xmlns:a16="http://schemas.microsoft.com/office/drawing/2014/main" id="{6D0BC28D-638D-448B-9426-D897EED58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4213" y="2043113"/>
            <a:ext cx="7150100" cy="4022725"/>
          </a:xfrm>
        </p:spPr>
      </p:pic>
      <p:sp>
        <p:nvSpPr>
          <p:cNvPr id="13316" name="TextovéPole 2">
            <a:extLst>
              <a:ext uri="{FF2B5EF4-FFF2-40B4-BE49-F238E27FC236}">
                <a16:creationId xmlns:a16="http://schemas.microsoft.com/office/drawing/2014/main" id="{19CD29D8-77B1-4D49-B7F6-04885831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272213"/>
            <a:ext cx="5997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000">
                <a:hlinkClick r:id="rId4"/>
              </a:rPr>
              <a:t>http://www.medienkunstnetz.de/exhibitions/serendipity/</a:t>
            </a:r>
            <a:endParaRPr lang="cs-CZ" altLang="cs-CZ" sz="2000"/>
          </a:p>
          <a:p>
            <a:pPr eaLnBrk="1" hangingPunct="1"/>
            <a:endParaRPr lang="cs-CZ" altLang="cs-CZ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C1E81-D1AD-42F3-B0BB-2DB18285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Computer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Art - díla</a:t>
            </a:r>
          </a:p>
        </p:txBody>
      </p:sp>
      <p:pic>
        <p:nvPicPr>
          <p:cNvPr id="14339" name="Zástupný obsah 3">
            <a:hlinkClick r:id="rId2"/>
            <a:extLst>
              <a:ext uri="{FF2B5EF4-FFF2-40B4-BE49-F238E27FC236}">
                <a16:creationId xmlns:a16="http://schemas.microsoft.com/office/drawing/2014/main" id="{C7DFF7E3-DD9C-480D-8EF9-ABC29F206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533" y="2249487"/>
            <a:ext cx="6040438" cy="4022725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00391EF-00B3-4D8A-8635-15795F3C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55" y="2175030"/>
            <a:ext cx="5489546" cy="411715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300</TotalTime>
  <Words>367</Words>
  <Application>Microsoft Office PowerPoint</Application>
  <PresentationFormat>Širokoúhlá obrazovka</PresentationFormat>
  <Paragraphs>73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Tw Cen MT</vt:lpstr>
      <vt:lpstr>Tw Cen MT Condensed</vt:lpstr>
      <vt:lpstr>Wingdings 3</vt:lpstr>
      <vt:lpstr>Integrál</vt:lpstr>
      <vt:lpstr>Motiv systému Office</vt:lpstr>
      <vt:lpstr>Generativní umění, počítačové umění, algoritmické umění</vt:lpstr>
      <vt:lpstr>Vliv kybernetiky a informační teorie na umění – generativní estetika</vt:lpstr>
      <vt:lpstr>  Nový pohled na informaci v oblasti kybernetiky: Shannonův koncept informace</vt:lpstr>
      <vt:lpstr>Prezentace aplikace PowerPoint</vt:lpstr>
      <vt:lpstr>Racionální estetika, Informační teorie, Kybernetická estetika </vt:lpstr>
      <vt:lpstr>Praktické realizace teorií - Participativní a generativní estetika – hlavní znaky a strategie</vt:lpstr>
      <vt:lpstr>Příklad vlivu kybernetiky na umění – výstava Cybernetic Serendipidity (1968)</vt:lpstr>
      <vt:lpstr>Příklad vlivu kybernetiky na umění – výstava Cybernetic Serendipidity (1968)</vt:lpstr>
      <vt:lpstr>Computer Art - díla</vt:lpstr>
      <vt:lpstr>Předchůdce - Jordan Belson – Allures (1961)</vt:lpstr>
      <vt:lpstr>Michael Noll</vt:lpstr>
      <vt:lpstr>Frieder Nake</vt:lpstr>
      <vt:lpstr>John a James Whitney</vt:lpstr>
      <vt:lpstr>Charles Csuri: Hummingbird 1967</vt:lpstr>
      <vt:lpstr>Harold Cohen - Aaron (1973)</vt:lpstr>
      <vt:lpstr>Erwin Driessens a Maria Verstappen: E-volver (2006)</vt:lpstr>
      <vt:lpstr>Ben Grosser: Computers Watching Movies (2013)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Generativní umění, počítačové umění, algoritmické umění</dc:title>
  <dc:creator>Adam Franc</dc:creator>
  <cp:lastModifiedBy>Adam Franc</cp:lastModifiedBy>
  <cp:revision>21</cp:revision>
  <dcterms:created xsi:type="dcterms:W3CDTF">2020-03-09T11:06:48Z</dcterms:created>
  <dcterms:modified xsi:type="dcterms:W3CDTF">2021-04-06T09:19:19Z</dcterms:modified>
</cp:coreProperties>
</file>