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2" r:id="rId3"/>
    <p:sldId id="263" r:id="rId4"/>
    <p:sldId id="279" r:id="rId5"/>
    <p:sldId id="280" r:id="rId6"/>
    <p:sldId id="264" r:id="rId7"/>
    <p:sldId id="265" r:id="rId8"/>
    <p:sldId id="266" r:id="rId9"/>
    <p:sldId id="267" r:id="rId10"/>
    <p:sldId id="268" r:id="rId11"/>
    <p:sldId id="269" r:id="rId12"/>
    <p:sldId id="281" r:id="rId13"/>
    <p:sldId id="283" r:id="rId14"/>
    <p:sldId id="284" r:id="rId15"/>
    <p:sldId id="285" r:id="rId16"/>
    <p:sldId id="282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60" r:id="rId25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11.05.2021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D239E7-27CF-40C7-8F0A-BFE4D4394C35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9535A-A064-470E-AB26-E7F9E0FAA2CE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97A77-74DD-4E76-8172-DB6859F6630F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B81F3-DDE0-4DA4-BA3D-DCA17B514D85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4E29C-9478-40CB-B885-8083C7A499E9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D01282-382C-4BEC-BF1E-B43C436AE95C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FA001-1288-4B91-8F38-F652FDAD1948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F52B-EF36-4385-B68C-26B683FC6FB0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E82B159-E07C-4CB9-92A4-E7A9600AB687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3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ller.cz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ruller.cz/interview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media-archiv.ffa.vutbr.cz/artwork.php?id=30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dia-archiv.ffa.vutbr.cz/artwork.php?id=289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bankova.cz/marketa/prace/Marketa.html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hyperlink" Target="https://www.bankova.cz/mesto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cmap.com/" TargetMode="External"/><Relationship Id="rId2" Type="http://schemas.openxmlformats.org/officeDocument/2006/relationships/hyperlink" Target="http://www.bankova.cz/marketa/prace/Marketa.html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_kJ9XdUG9I" TargetMode="External"/><Relationship Id="rId2" Type="http://schemas.openxmlformats.org/officeDocument/2006/relationships/hyperlink" Target="https://federicodiaz.net/sakur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_2RsXX5cnKY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deneksykora.cz/?s=texty_o_z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talk.cz/2017/02/20/supermedia-ve-veku-raseliny/" TargetMode="External"/><Relationship Id="rId5" Type="http://schemas.openxmlformats.org/officeDocument/2006/relationships/hyperlink" Target="https://vimeo.com/254463004" TargetMode="Externa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artantiques.cz/martin-kohout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0DVN4m41QC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s://www.youtube.com/watch?v=WvmmzZRVOr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oxGxtocLr0&amp;feature=emb_logo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tlist.cz/klicova-slova/nova-media-149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kmalina.com/umelecka-tvorb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50241797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0E7ED197-40C5-443F-A0B4-4FB58782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22" y="0"/>
            <a:ext cx="10287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7387" y="396952"/>
            <a:ext cx="10367424" cy="1765604"/>
          </a:xfrm>
        </p:spPr>
        <p:txBody>
          <a:bodyPr rtlCol="0">
            <a:normAutofit/>
          </a:bodyPr>
          <a:lstStyle/>
          <a:p>
            <a:r>
              <a:rPr lang="cs-CZ" sz="6000" dirty="0"/>
              <a:t>Umění nových médií v česko-slovenském kontextu </a:t>
            </a:r>
            <a:endParaRPr lang="cs" sz="6000" dirty="0"/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6BD17D8-38F3-4F23-A331-725CA0D117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090" b="140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39507C46-E4E1-459B-B655-2A4A6510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Tomáš </a:t>
            </a:r>
            <a:r>
              <a:rPr lang="cs-CZ" dirty="0" err="1"/>
              <a:t>Ruller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9EFD99C-64A5-4980-981B-DE0B33D43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4999"/>
            <a:ext cx="10113264" cy="881109"/>
          </a:xfrm>
        </p:spPr>
        <p:txBody>
          <a:bodyPr>
            <a:normAutofit/>
          </a:bodyPr>
          <a:lstStyle/>
          <a:p>
            <a:r>
              <a:rPr lang="cs-CZ" dirty="0">
                <a:hlinkClick r:id="rId3"/>
              </a:rPr>
              <a:t>http://www.ruller.cz/</a:t>
            </a:r>
            <a:endParaRPr lang="cs-CZ" dirty="0"/>
          </a:p>
          <a:p>
            <a:r>
              <a:rPr lang="cs-CZ" dirty="0">
                <a:hlinkClick r:id="rId4"/>
              </a:rPr>
              <a:t>http://www.ruller.cz/interview.pdf</a:t>
            </a:r>
            <a:endParaRPr lang="cs-CZ" dirty="0"/>
          </a:p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D6B855-F135-44B4-9DBC-A09A59AAF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F2F52B-EF36-4385-B68C-26B683FC6FB0}" type="datetime1">
              <a:rPr lang="cs-CZ" smtClean="0"/>
              <a:t>11.05.2021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7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3F71D6-D217-439A-8370-E864C784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3E5857E-2521-45CA-933B-626BBE131BA4}"/>
              </a:ext>
            </a:extLst>
          </p:cNvPr>
          <p:cNvSpPr txBox="1"/>
          <p:nvPr/>
        </p:nvSpPr>
        <p:spPr>
          <a:xfrm>
            <a:off x="1232561" y="4921402"/>
            <a:ext cx="173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Pakulení</a:t>
            </a:r>
            <a:r>
              <a:rPr lang="cs-CZ" dirty="0"/>
              <a:t> (1987)</a:t>
            </a:r>
          </a:p>
          <a:p>
            <a:endParaRPr lang="cs-CZ" dirty="0"/>
          </a:p>
        </p:txBody>
      </p:sp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id="{75E6CA01-8BDD-4615-9BBA-84DB32C0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39" y="1836573"/>
            <a:ext cx="4008818" cy="27825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B866D14-81B9-4BAE-8329-79F5CBB5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117" y="1800668"/>
            <a:ext cx="3814843" cy="28184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1ABDEEE-7FF0-47E2-9067-270FBFDF3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956" y="1836573"/>
            <a:ext cx="3814843" cy="2782591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F56020C5-70F2-4772-A66D-88715B229DB8}"/>
              </a:ext>
            </a:extLst>
          </p:cNvPr>
          <p:cNvSpPr txBox="1"/>
          <p:nvPr/>
        </p:nvSpPr>
        <p:spPr>
          <a:xfrm>
            <a:off x="7020572" y="4875236"/>
            <a:ext cx="306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MEZI TÍM / BE-TWEEN (1983)</a:t>
            </a:r>
          </a:p>
        </p:txBody>
      </p:sp>
    </p:spTree>
    <p:extLst>
      <p:ext uri="{BB962C8B-B14F-4D97-AF65-F5344CB8AC3E}">
        <p14:creationId xmlns:p14="http://schemas.microsoft.com/office/powerpoint/2010/main" val="146630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3F71D6-D217-439A-8370-E864C784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9212E52-3B10-4C7F-82A9-853CFC50F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332" y="198816"/>
            <a:ext cx="2722725" cy="20180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0508FFF-A0C3-48E3-8CD4-40A5A5F3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782" y="2403974"/>
            <a:ext cx="2766638" cy="20180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4F6C421-6F44-42F6-ADBF-3F08B592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351" y="4609131"/>
            <a:ext cx="2722725" cy="200200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CE359F3-E02A-4146-AC79-54BD3066E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331" y="2403974"/>
            <a:ext cx="2722725" cy="205005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637A1B5-5007-4318-A191-118358611B77}"/>
              </a:ext>
            </a:extLst>
          </p:cNvPr>
          <p:cNvSpPr txBox="1"/>
          <p:nvPr/>
        </p:nvSpPr>
        <p:spPr>
          <a:xfrm>
            <a:off x="2196887" y="5425466"/>
            <a:ext cx="347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- PERFORMANCE </a:t>
            </a:r>
            <a:r>
              <a:rPr lang="cs-CZ" dirty="0"/>
              <a:t> (1992)</a:t>
            </a:r>
          </a:p>
        </p:txBody>
      </p:sp>
      <p:pic>
        <p:nvPicPr>
          <p:cNvPr id="19" name="Obrázek 18">
            <a:hlinkClick r:id="rId6"/>
            <a:extLst>
              <a:ext uri="{FF2B5EF4-FFF2-40B4-BE49-F238E27FC236}">
                <a16:creationId xmlns:a16="http://schemas.microsoft.com/office/drawing/2014/main" id="{9982FB6F-3587-4F5E-BA3D-7FA65F394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39" y="198816"/>
            <a:ext cx="2722725" cy="2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3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9507C46-E4E1-459B-B655-2A4A6510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Petra Vargová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9EFD99C-64A5-4980-981B-DE0B33D43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4999"/>
            <a:ext cx="10113264" cy="881109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D6B855-F135-44B4-9DBC-A09A59AAF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F2F52B-EF36-4385-B68C-26B683FC6FB0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167E781B-8C92-4FBC-902F-1B387F61D1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862" b="2386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93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8139C8C-1BF3-47A3-8355-BA0AB5F3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CF5893B-7A35-4C0D-A3EA-EC14B001D3F9}"/>
              </a:ext>
            </a:extLst>
          </p:cNvPr>
          <p:cNvSpPr txBox="1"/>
          <p:nvPr/>
        </p:nvSpPr>
        <p:spPr>
          <a:xfrm>
            <a:off x="1933575" y="5276850"/>
            <a:ext cx="172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Pets</a:t>
            </a:r>
            <a:r>
              <a:rPr lang="cs-CZ" sz="2400" dirty="0"/>
              <a:t> (1996)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3CEA311-9453-4022-A7BC-547CACDB4946}"/>
              </a:ext>
            </a:extLst>
          </p:cNvPr>
          <p:cNvSpPr txBox="1"/>
          <p:nvPr/>
        </p:nvSpPr>
        <p:spPr>
          <a:xfrm>
            <a:off x="7864809" y="5276850"/>
            <a:ext cx="1988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Pahýly (1998)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3F26D8-2ED0-466C-B3C7-17241339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657225"/>
            <a:ext cx="5664868" cy="43053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46408E-5044-440B-9299-2C952BFB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6" y="657224"/>
            <a:ext cx="6093808" cy="43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82AA143-45FE-428C-9415-0E9403F1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2365B41-B82A-46A8-97B6-638A3F66C812}"/>
              </a:ext>
            </a:extLst>
          </p:cNvPr>
          <p:cNvSpPr txBox="1"/>
          <p:nvPr/>
        </p:nvSpPr>
        <p:spPr>
          <a:xfrm>
            <a:off x="1524000" y="5314950"/>
            <a:ext cx="319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Dead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Alive</a:t>
            </a:r>
            <a:r>
              <a:rPr lang="cs-CZ" sz="2400" dirty="0"/>
              <a:t> 2 (2001)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744D90-6DA9-4D9D-B1B5-3F0D983E8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1162050"/>
            <a:ext cx="5429250" cy="381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A584684-D59E-4048-BEB1-B17C2A45D933}"/>
              </a:ext>
            </a:extLst>
          </p:cNvPr>
          <p:cNvSpPr txBox="1"/>
          <p:nvPr/>
        </p:nvSpPr>
        <p:spPr>
          <a:xfrm>
            <a:off x="7718329" y="5314949"/>
            <a:ext cx="308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Sound</a:t>
            </a:r>
            <a:r>
              <a:rPr lang="cs-CZ" sz="2400" dirty="0"/>
              <a:t> </a:t>
            </a:r>
            <a:r>
              <a:rPr lang="cs-CZ" sz="2400" dirty="0" err="1"/>
              <a:t>Flowers</a:t>
            </a:r>
            <a:r>
              <a:rPr lang="cs-CZ" sz="2400" dirty="0"/>
              <a:t> (2007)</a:t>
            </a:r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AF89A7-EC96-4665-9ADA-8831968DE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2" y="1162050"/>
            <a:ext cx="5715000" cy="3810000"/>
          </a:xfrm>
          <a:prstGeom prst="rect">
            <a:avLst/>
          </a:prstGeom>
        </p:spPr>
      </p:pic>
      <p:pic>
        <p:nvPicPr>
          <p:cNvPr id="9" name="Dead_or_alive_Vargova">
            <a:hlinkClick r:id="" action="ppaction://media"/>
            <a:extLst>
              <a:ext uri="{FF2B5EF4-FFF2-40B4-BE49-F238E27FC236}">
                <a16:creationId xmlns:a16="http://schemas.microsoft.com/office/drawing/2014/main" id="{DDE30E93-AE08-4216-86CD-DA63B381B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14363"/>
            <a:ext cx="5810250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D58BD46-5232-4AE6-B8BB-FBE8ABFD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Markéta</a:t>
            </a:r>
            <a:r>
              <a:rPr lang="en-US" dirty="0"/>
              <a:t> </a:t>
            </a:r>
            <a:r>
              <a:rPr lang="en-US" dirty="0" err="1"/>
              <a:t>Baňková</a:t>
            </a:r>
            <a:r>
              <a:rPr lang="cs-CZ" dirty="0"/>
              <a:t> –</a:t>
            </a:r>
            <a:r>
              <a:rPr lang="en-US" dirty="0"/>
              <a:t> </a:t>
            </a:r>
            <a:r>
              <a:rPr lang="cs-CZ" dirty="0"/>
              <a:t>Město (</a:t>
            </a:r>
            <a:r>
              <a:rPr lang="en-US" dirty="0"/>
              <a:t>199</a:t>
            </a:r>
            <a:r>
              <a:rPr lang="cs-CZ" dirty="0"/>
              <a:t>7)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E585C5-8861-44F5-9ACE-84BC3CD23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943252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http://www.bankova.cz/marketa/prace/Marketa.html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43301A-2700-4FE0-8F5B-C6E834EF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A35C931-9009-4406-813A-3CBA6938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436"/>
            <a:ext cx="5413991" cy="4487914"/>
          </a:xfrm>
          <a:prstGeom prst="rect">
            <a:avLst/>
          </a:prstGeom>
        </p:spPr>
      </p:pic>
      <p:pic>
        <p:nvPicPr>
          <p:cNvPr id="2" name="Zástupný symbol obrázku 1">
            <a:hlinkClick r:id="rId4"/>
            <a:extLst>
              <a:ext uri="{FF2B5EF4-FFF2-40B4-BE49-F238E27FC236}">
                <a16:creationId xmlns:a16="http://schemas.microsoft.com/office/drawing/2014/main" id="{BE6A7B5F-E77D-44CC-BBD2-B4D4A90CF0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31664" b="3166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08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D58BD46-5232-4AE6-B8BB-FBE8ABFD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York City Map</a:t>
            </a:r>
            <a:r>
              <a:rPr lang="cs-CZ" dirty="0"/>
              <a:t> (</a:t>
            </a:r>
            <a:r>
              <a:rPr lang="en-US" dirty="0"/>
              <a:t>1999</a:t>
            </a:r>
            <a:r>
              <a:rPr lang="cs-CZ" dirty="0"/>
              <a:t>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E585C5-8861-44F5-9ACE-84BC3CD23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943252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http://www.bankova.cz/marketa/prace/Marketa.html</a:t>
            </a:r>
            <a:endParaRPr lang="cs-CZ" dirty="0"/>
          </a:p>
          <a:p>
            <a:r>
              <a:rPr lang="cs-CZ" dirty="0">
                <a:hlinkClick r:id="rId3"/>
              </a:rPr>
              <a:t>http://www.nycmap.com/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43301A-2700-4FE0-8F5B-C6E834EF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A35C931-9009-4406-813A-3CBA6938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436"/>
            <a:ext cx="5413991" cy="4487914"/>
          </a:xfrm>
          <a:prstGeom prst="rect">
            <a:avLst/>
          </a:prstGeom>
        </p:spPr>
      </p:pic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6FA7A4BC-B038-4370-A839-3A2CFD1A280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1722FCF-370C-49D4-A770-0BF3DE464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779" y="121410"/>
            <a:ext cx="6439206" cy="4456940"/>
          </a:xfrm>
          <a:prstGeom prst="rect">
            <a:avLst/>
          </a:prstGeom>
        </p:spPr>
      </p:pic>
      <p:pic>
        <p:nvPicPr>
          <p:cNvPr id="15" name="Obrázek 14">
            <a:hlinkClick r:id="rId3"/>
            <a:extLst>
              <a:ext uri="{FF2B5EF4-FFF2-40B4-BE49-F238E27FC236}">
                <a16:creationId xmlns:a16="http://schemas.microsoft.com/office/drawing/2014/main" id="{6E332EAF-A462-4623-867C-6080C917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752764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35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9AD0DC4-2098-4BD4-8ACF-DB783C27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Federico </a:t>
            </a:r>
            <a:r>
              <a:rPr lang="cs-CZ" dirty="0" err="1"/>
              <a:t>Diaz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CDBD20-A9EF-4287-A98F-29C4D24BC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F70B63-874E-4442-BB7C-9A25B990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62915098-A6FD-4B02-B27F-28CDD5B713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36" b="218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862F09-15EA-4F00-A9DD-14574B70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EB061D-63A6-46E7-A2F3-4E0A30E51A85}"/>
              </a:ext>
            </a:extLst>
          </p:cNvPr>
          <p:cNvSpPr txBox="1"/>
          <p:nvPr/>
        </p:nvSpPr>
        <p:spPr>
          <a:xfrm>
            <a:off x="887767" y="5033638"/>
            <a:ext cx="50440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Sakura (2005)</a:t>
            </a:r>
          </a:p>
          <a:p>
            <a:r>
              <a:rPr lang="cs-CZ" dirty="0">
                <a:hlinkClick r:id="rId2"/>
              </a:rPr>
              <a:t>https://federicodiaz.net/sakura/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https://www.youtube.com/watch?v=X_kJ9XdUG9I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D2FC83-70F4-4491-A683-EDF6B4FF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67" y="834076"/>
            <a:ext cx="5519616" cy="39154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2694499-FD65-4967-BD00-6D66AC7E8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261" y="1196055"/>
            <a:ext cx="5330249" cy="35534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021667B-2F24-453A-96EA-3857B226E602}"/>
              </a:ext>
            </a:extLst>
          </p:cNvPr>
          <p:cNvSpPr txBox="1"/>
          <p:nvPr/>
        </p:nvSpPr>
        <p:spPr>
          <a:xfrm>
            <a:off x="6613865" y="5033638"/>
            <a:ext cx="5664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Outside </a:t>
            </a:r>
            <a:r>
              <a:rPr lang="cs-CZ" sz="2000" dirty="0" err="1"/>
              <a:t>itself</a:t>
            </a:r>
            <a:r>
              <a:rPr lang="cs-CZ" sz="2000" dirty="0"/>
              <a:t> (2011)</a:t>
            </a:r>
          </a:p>
          <a:p>
            <a:r>
              <a:rPr lang="cs-CZ" sz="2000" dirty="0">
                <a:hlinkClick r:id="rId6"/>
              </a:rPr>
              <a:t>https://www.youtube.com/watch?v=_2RsXX5cnKY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0040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209BF742-3B49-423E-83F6-35B3CE2941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302" b="3130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4115B6E-5706-4BA1-B954-47E6702C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Zdeněk Sýkora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2490FB-AFF8-414C-89F5-2FBFC8F7F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http://www.zdeneksykora.cz/?s=texty_o_zs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40F0BC-9694-4242-BBE1-0BADF3BB3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86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1880D5-3C52-4136-90F0-7F1A4E6E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D7908B-4D29-46E4-BD30-081F5552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51" y="665826"/>
            <a:ext cx="5784681" cy="38528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67709D4-EDCE-4CB1-B5CA-F89DBB51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575" y="665826"/>
            <a:ext cx="5038557" cy="33557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C41EBE-F1F7-4847-8952-A2C9B363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92" y="4133110"/>
            <a:ext cx="3660559" cy="20590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EB1A33-C13E-41D6-8CAA-65F852C1F5CD}"/>
              </a:ext>
            </a:extLst>
          </p:cNvPr>
          <p:cNvSpPr txBox="1"/>
          <p:nvPr/>
        </p:nvSpPr>
        <p:spPr>
          <a:xfrm>
            <a:off x="612559" y="5068012"/>
            <a:ext cx="61423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Big </a:t>
            </a:r>
            <a:r>
              <a:rPr lang="cs-CZ" sz="2400" dirty="0" err="1"/>
              <a:t>Light</a:t>
            </a:r>
            <a:r>
              <a:rPr lang="cs-CZ" sz="2400" dirty="0"/>
              <a:t> (2017)</a:t>
            </a:r>
          </a:p>
          <a:p>
            <a:r>
              <a:rPr lang="cs-CZ" dirty="0">
                <a:hlinkClick r:id="rId5"/>
              </a:rPr>
              <a:t>https://vimeo.com/254463004</a:t>
            </a:r>
            <a:endParaRPr lang="cs-CZ" dirty="0"/>
          </a:p>
          <a:p>
            <a:r>
              <a:rPr lang="cs-CZ" dirty="0">
                <a:hlinkClick r:id="rId6"/>
              </a:rPr>
              <a:t>https://artalk.cz/2017/02/20/supermedia-ve-veku-raseliny</a:t>
            </a:r>
            <a:r>
              <a:rPr lang="cs-CZ" sz="2400" dirty="0">
                <a:hlinkClick r:id="rId6"/>
              </a:rPr>
              <a:t>/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92234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68021BA-8A29-4F8A-8765-09160D49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Martin Kohout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74C8D4-DEF2-4E80-8973-ADE6F5F8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https://www.artantiques.cz/martin-kohout</a:t>
            </a:r>
            <a:endParaRPr lang="cs-CZ" dirty="0"/>
          </a:p>
          <a:p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DCE62E3-3F55-4197-95C7-60AB5D1A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CAC8E70D-6433-4128-B539-7E07C02B04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620" b="1662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2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B8896C-BBA2-4FBD-9081-AE8C78C9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D5FB280-73FD-4227-B246-7AA0B3D3E89B}"/>
              </a:ext>
            </a:extLst>
          </p:cNvPr>
          <p:cNvSpPr/>
          <p:nvPr/>
        </p:nvSpPr>
        <p:spPr>
          <a:xfrm>
            <a:off x="250146" y="5108645"/>
            <a:ext cx="52813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Moonwalk (2008)</a:t>
            </a:r>
          </a:p>
          <a:p>
            <a:r>
              <a:rPr lang="cs-CZ" dirty="0">
                <a:hlinkClick r:id="rId2"/>
              </a:rPr>
              <a:t>https://www.youtube.com/watch?v=0DVN4m41QCE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94F1039-05B1-4C93-B245-ED0F67BF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1624197"/>
            <a:ext cx="5334000" cy="33432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4FE25-0D64-4A5F-820A-4272ADCD8D7B}"/>
              </a:ext>
            </a:extLst>
          </p:cNvPr>
          <p:cNvSpPr txBox="1"/>
          <p:nvPr/>
        </p:nvSpPr>
        <p:spPr>
          <a:xfrm>
            <a:off x="6255093" y="5108645"/>
            <a:ext cx="5774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Watching Martin Kohout (2010-2011)</a:t>
            </a:r>
          </a:p>
          <a:p>
            <a:r>
              <a:rPr lang="cs-CZ" sz="2000" dirty="0">
                <a:hlinkClick r:id="rId4"/>
              </a:rPr>
              <a:t>https://www.youtube.com/watch?v=WvmmzZRVOrc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C2815C9-332C-4307-8EAF-D393713F1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225" y="1249416"/>
            <a:ext cx="5587938" cy="37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75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7EA34E-21CD-492F-BD0A-0514CB13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EEEF86-19CB-49E1-BFA5-C13EB14F2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75" y="258701"/>
            <a:ext cx="8526262" cy="479602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9A9781-2681-4137-A486-FEBA218E73EA}"/>
              </a:ext>
            </a:extLst>
          </p:cNvPr>
          <p:cNvSpPr txBox="1"/>
          <p:nvPr/>
        </p:nvSpPr>
        <p:spPr>
          <a:xfrm>
            <a:off x="1993392" y="5148072"/>
            <a:ext cx="762535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Slides</a:t>
            </a:r>
            <a:r>
              <a:rPr lang="cs-CZ" sz="2400" dirty="0"/>
              <a:t> (2017)</a:t>
            </a:r>
          </a:p>
          <a:p>
            <a:r>
              <a:rPr lang="cs-CZ" sz="2000" dirty="0">
                <a:hlinkClick r:id="rId3"/>
              </a:rPr>
              <a:t>https://www.youtube.com/watch?v=LoxGxtocLr0&amp;feature=emb_logo</a:t>
            </a:r>
            <a:endParaRPr 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6316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B584D-A879-4859-8F3B-19EB40C5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k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FE30B-CF3D-40BA-A3F1-900AC1C0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108201"/>
            <a:ext cx="10230627" cy="3760891"/>
          </a:xfrm>
        </p:spPr>
        <p:txBody>
          <a:bodyPr/>
          <a:lstStyle/>
          <a:p>
            <a:r>
              <a:rPr lang="pt-BR" dirty="0"/>
              <a:t>Edith Jeřábková </a:t>
            </a:r>
            <a:r>
              <a:rPr lang="cs-CZ" dirty="0"/>
              <a:t>-</a:t>
            </a:r>
            <a:r>
              <a:rPr lang="pt-BR" dirty="0"/>
              <a:t> Jiří Ševčík (ed</a:t>
            </a:r>
            <a:r>
              <a:rPr lang="cs-CZ" dirty="0"/>
              <a:t>s</a:t>
            </a:r>
            <a:r>
              <a:rPr lang="pt-BR" dirty="0"/>
              <a:t>.) Mezi první a druhou moderností 1985–2012</a:t>
            </a:r>
            <a:r>
              <a:rPr lang="cs-CZ" dirty="0"/>
              <a:t>. Praha: AVU, 2011. Kapitola: Pavel sedlák – Denisa </a:t>
            </a:r>
            <a:r>
              <a:rPr lang="cs-CZ" dirty="0" err="1"/>
              <a:t>Kera</a:t>
            </a:r>
            <a:r>
              <a:rPr lang="cs-CZ" dirty="0"/>
              <a:t>: Golem, nebo </a:t>
            </a:r>
            <a:r>
              <a:rPr lang="cs-CZ" dirty="0" err="1"/>
              <a:t>vertumnus</a:t>
            </a:r>
            <a:r>
              <a:rPr lang="cs-CZ" dirty="0"/>
              <a:t>. </a:t>
            </a:r>
            <a:r>
              <a:rPr lang="cs-CZ" dirty="0" err="1"/>
              <a:t>Novomediální</a:t>
            </a:r>
            <a:r>
              <a:rPr lang="cs-CZ" dirty="0"/>
              <a:t> experimenty v českém umění</a:t>
            </a:r>
          </a:p>
          <a:p>
            <a:r>
              <a:rPr lang="cs-CZ" dirty="0"/>
              <a:t>Katarína Rusnáková, </a:t>
            </a:r>
            <a:r>
              <a:rPr lang="cs-CZ" dirty="0" err="1"/>
              <a:t>História</a:t>
            </a:r>
            <a:r>
              <a:rPr lang="cs-CZ" dirty="0"/>
              <a:t> a </a:t>
            </a:r>
            <a:r>
              <a:rPr lang="cs-CZ" dirty="0" err="1"/>
              <a:t>teória</a:t>
            </a:r>
            <a:r>
              <a:rPr lang="cs-CZ" dirty="0"/>
              <a:t> </a:t>
            </a:r>
            <a:r>
              <a:rPr lang="cs-CZ" dirty="0" err="1"/>
              <a:t>mediálneho</a:t>
            </a:r>
            <a:r>
              <a:rPr lang="cs-CZ" dirty="0"/>
              <a:t> </a:t>
            </a:r>
            <a:r>
              <a:rPr lang="cs-CZ" dirty="0" err="1"/>
              <a:t>umenia</a:t>
            </a:r>
            <a:r>
              <a:rPr lang="cs-CZ" dirty="0"/>
              <a:t> na Slovensku. Bratislava: AFAD </a:t>
            </a:r>
            <a:r>
              <a:rPr lang="cs-CZ" dirty="0" err="1"/>
              <a:t>Press</a:t>
            </a:r>
            <a:r>
              <a:rPr lang="cs-CZ" dirty="0"/>
              <a:t>, 2006.</a:t>
            </a:r>
          </a:p>
          <a:p>
            <a:r>
              <a:rPr lang="cs-CZ" dirty="0"/>
              <a:t>Artlist.cz - </a:t>
            </a:r>
            <a:r>
              <a:rPr lang="cs-CZ" dirty="0">
                <a:hlinkClick r:id="rId2"/>
              </a:rPr>
              <a:t>https://www.artlist.cz/klicova-slova/</a:t>
            </a:r>
            <a:r>
              <a:rPr lang="cs-CZ">
                <a:hlinkClick r:id="rId2"/>
              </a:rPr>
              <a:t>nova-media-149/</a:t>
            </a:r>
            <a:endParaRPr lang="cs-CZ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2A4CB5-ED12-40BF-88FE-FEF0BCDA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11.05.2021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32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93E6A3-794D-4285-B6FD-B244A389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5D2976C-DFDC-4FBC-A60F-84FE85DC2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07" y="654513"/>
            <a:ext cx="4248150" cy="42862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C8116F6-CA3A-40D7-9794-A5585D984A9F}"/>
              </a:ext>
            </a:extLst>
          </p:cNvPr>
          <p:cNvSpPr txBox="1"/>
          <p:nvPr/>
        </p:nvSpPr>
        <p:spPr>
          <a:xfrm>
            <a:off x="7356281" y="5309418"/>
            <a:ext cx="3149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Černo-bílá struktura (1964)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7B2DA6-B00E-47B9-90D9-32D363A7FDBD}"/>
              </a:ext>
            </a:extLst>
          </p:cNvPr>
          <p:cNvSpPr txBox="1"/>
          <p:nvPr/>
        </p:nvSpPr>
        <p:spPr>
          <a:xfrm>
            <a:off x="1232439" y="4999856"/>
            <a:ext cx="3010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Šedá struktura (1962)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0F13340-5ECD-41AB-941C-33ED2498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87" y="713606"/>
            <a:ext cx="34385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9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F76AD13-240D-4019-83EF-41427D99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2C7C95-03A7-43F6-93AC-99546060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824" y="0"/>
            <a:ext cx="8338511" cy="633984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DC7919-B241-492C-8777-EBCBF6228AAE}"/>
              </a:ext>
            </a:extLst>
          </p:cNvPr>
          <p:cNvSpPr txBox="1"/>
          <p:nvPr/>
        </p:nvSpPr>
        <p:spPr>
          <a:xfrm>
            <a:off x="0" y="6442631"/>
            <a:ext cx="1024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Zdroj: Hora, Jiří. Zdeněk Sýkora: Struktury. Diplomová práce. Fakulta elektrotechniky a informatiky, 2017.</a:t>
            </a:r>
          </a:p>
        </p:txBody>
      </p:sp>
    </p:spTree>
    <p:extLst>
      <p:ext uri="{BB962C8B-B14F-4D97-AF65-F5344CB8AC3E}">
        <p14:creationId xmlns:p14="http://schemas.microsoft.com/office/powerpoint/2010/main" val="367472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D94C035-4051-4B5B-BB12-1A7E9F20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1745C1-C72C-4633-883B-362074ED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442"/>
            <a:ext cx="10297036" cy="4999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4E4D3C-4760-41E6-B1DE-6636E7B75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4" y="89354"/>
            <a:ext cx="7266411" cy="62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8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56CDBF-7EF6-4EB7-978E-AF2983CB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1715AE-C2FA-4C42-A8AD-4C28C4A5A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51" y="557906"/>
            <a:ext cx="4324350" cy="4286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974C20-54EB-4703-96AD-7433B2C97E45}"/>
              </a:ext>
            </a:extLst>
          </p:cNvPr>
          <p:cNvSpPr txBox="1"/>
          <p:nvPr/>
        </p:nvSpPr>
        <p:spPr>
          <a:xfrm>
            <a:off x="949910" y="5015883"/>
            <a:ext cx="402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Linie č. 5 – 200 </a:t>
            </a:r>
            <a:r>
              <a:rPr lang="de-DE" sz="2000" dirty="0" err="1"/>
              <a:t>modrých</a:t>
            </a:r>
            <a:r>
              <a:rPr lang="de-DE" sz="2000" dirty="0"/>
              <a:t> </a:t>
            </a:r>
            <a:r>
              <a:rPr lang="de-DE" sz="2000" dirty="0" err="1"/>
              <a:t>linií</a:t>
            </a:r>
            <a:r>
              <a:rPr lang="de-DE" sz="2000" dirty="0"/>
              <a:t>, 1976</a:t>
            </a: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AB6243-3114-4764-9F54-EC09479F9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500" y="557906"/>
            <a:ext cx="4286250" cy="42862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717859-CA44-4383-92D1-964CB48643E1}"/>
              </a:ext>
            </a:extLst>
          </p:cNvPr>
          <p:cNvSpPr txBox="1"/>
          <p:nvPr/>
        </p:nvSpPr>
        <p:spPr>
          <a:xfrm>
            <a:off x="6495500" y="5015883"/>
            <a:ext cx="4190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Linie č. 24 – Poslední soud, 1983-84</a:t>
            </a:r>
          </a:p>
        </p:txBody>
      </p:sp>
    </p:spTree>
    <p:extLst>
      <p:ext uri="{BB962C8B-B14F-4D97-AF65-F5344CB8AC3E}">
        <p14:creationId xmlns:p14="http://schemas.microsoft.com/office/powerpoint/2010/main" val="153401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AFA77A0-977D-4BE6-89F8-F13A6D3014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478" b="234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D5EAAEF-8181-48B6-B694-F75A4B1B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Frank Malina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291D63E-9ADB-4693-86EB-C8BBBA9BD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https://www.frankmalina.com/umelecka-tvorba</a:t>
            </a:r>
            <a:endParaRPr lang="cs-CZ" dirty="0"/>
          </a:p>
          <a:p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0E9D85F-E1DD-4BA7-AF96-87BBEE05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CBDEF2-07D7-47EB-A53B-07592ACE8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690" y="-161925"/>
            <a:ext cx="3626310" cy="47402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73906BE-2353-42E0-9EA3-BA78CCBA0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274" y="-305942"/>
            <a:ext cx="4079415" cy="48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5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1C6FCAEF-0705-4E34-BDC7-13FFFDCB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0070"/>
            <a:ext cx="10058400" cy="1450757"/>
          </a:xfrm>
        </p:spPr>
        <p:txBody>
          <a:bodyPr/>
          <a:lstStyle/>
          <a:p>
            <a:r>
              <a:rPr lang="cs-CZ" dirty="0"/>
              <a:t>ELEKTROOBRAZY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2604BF-CDC6-46BE-9B98-183BDD89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6C07441-DAF1-4251-A363-01F40914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38" y="2100874"/>
            <a:ext cx="5652115" cy="36738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83D7217-6257-4266-B061-9FC24F15B6DB}"/>
              </a:ext>
            </a:extLst>
          </p:cNvPr>
          <p:cNvSpPr txBox="1"/>
          <p:nvPr/>
        </p:nvSpPr>
        <p:spPr>
          <a:xfrm>
            <a:off x="2283041" y="5844686"/>
            <a:ext cx="2019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Horizonts</a:t>
            </a:r>
            <a:r>
              <a:rPr lang="cs-CZ" sz="2000" dirty="0"/>
              <a:t> (1955)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E7857D2-0E7F-4E1C-B8E1-BE1A2A1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645" y="2100874"/>
            <a:ext cx="5463011" cy="367387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A64E388-F017-44CC-9F87-D3538D590838}"/>
              </a:ext>
            </a:extLst>
          </p:cNvPr>
          <p:cNvSpPr txBox="1"/>
          <p:nvPr/>
        </p:nvSpPr>
        <p:spPr>
          <a:xfrm>
            <a:off x="7430610" y="5860075"/>
            <a:ext cx="3385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One plus two triangles (1955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524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503CF-906D-44A0-BA02-70EA7898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LUMIDYNE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D9FA17-B6E8-405E-9C96-6050DB5A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F2F52B-EF36-4385-B68C-26B683FC6FB0}" type="datetime1">
              <a:rPr lang="cs-CZ" smtClean="0"/>
              <a:t>11.05.2021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111731-1BF3-490F-AB2A-B3FDC8D5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71862"/>
            <a:ext cx="2603192" cy="35660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7904ED-18B5-4FC4-B7EA-AE15B3138569}"/>
              </a:ext>
            </a:extLst>
          </p:cNvPr>
          <p:cNvSpPr txBox="1"/>
          <p:nvPr/>
        </p:nvSpPr>
        <p:spPr>
          <a:xfrm>
            <a:off x="958788" y="5646279"/>
            <a:ext cx="452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Molecules</a:t>
            </a:r>
            <a:r>
              <a:rPr lang="cs-CZ" dirty="0"/>
              <a:t> (1967)</a:t>
            </a:r>
          </a:p>
          <a:p>
            <a:r>
              <a:rPr lang="cs-CZ" dirty="0">
                <a:hlinkClick r:id="rId3"/>
              </a:rPr>
              <a:t>https://vimeo.com/150241797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89DAF40-DC0C-4133-856B-7F45520F4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184" y="1971862"/>
            <a:ext cx="3503610" cy="356601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8ECF7F1-8692-40F1-AE97-258E257B7992}"/>
              </a:ext>
            </a:extLst>
          </p:cNvPr>
          <p:cNvSpPr txBox="1"/>
          <p:nvPr/>
        </p:nvSpPr>
        <p:spPr>
          <a:xfrm>
            <a:off x="5423688" y="5584161"/>
            <a:ext cx="243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Kinetic Optagon (1971)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8938F4F-41B5-4949-B9FA-8A38E2AAF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447" y="1971862"/>
            <a:ext cx="2728002" cy="35660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1328DB-2600-4237-8B65-BE5076966695}"/>
              </a:ext>
            </a:extLst>
          </p:cNvPr>
          <p:cNvSpPr txBox="1"/>
          <p:nvPr/>
        </p:nvSpPr>
        <p:spPr>
          <a:xfrm>
            <a:off x="9060977" y="5609136"/>
            <a:ext cx="250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Sink and Source (1966)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376185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5_TF56160789" id="{8AF6F0AA-8C72-4967-968E-D4393B06EDB9}" vid="{ACB952D6-6656-4F55-89C5-890C0D27D2F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Urbanistický monochromatický</Template>
  <TotalTime>0</TotalTime>
  <Words>472</Words>
  <Application>Microsoft Office PowerPoint</Application>
  <PresentationFormat>Širokoúhlá obrazovka</PresentationFormat>
  <Paragraphs>78</Paragraphs>
  <Slides>24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Bookman Old Style</vt:lpstr>
      <vt:lpstr>Calibri</vt:lpstr>
      <vt:lpstr>Franklin Gothic Book</vt:lpstr>
      <vt:lpstr>1_RetrospectVTI</vt:lpstr>
      <vt:lpstr>Umění nových médií v česko-slovenském kontextu </vt:lpstr>
      <vt:lpstr>Zdeněk Sýkora</vt:lpstr>
      <vt:lpstr>Prezentace aplikace PowerPoint</vt:lpstr>
      <vt:lpstr>Prezentace aplikace PowerPoint</vt:lpstr>
      <vt:lpstr>Prezentace aplikace PowerPoint</vt:lpstr>
      <vt:lpstr>Prezentace aplikace PowerPoint</vt:lpstr>
      <vt:lpstr>Frank Malina</vt:lpstr>
      <vt:lpstr>ELEKTROOBRAZY</vt:lpstr>
      <vt:lpstr>SYSTÉM LUMIDYNE</vt:lpstr>
      <vt:lpstr>Tomáš Ruller</vt:lpstr>
      <vt:lpstr>Prezentace aplikace PowerPoint</vt:lpstr>
      <vt:lpstr>Prezentace aplikace PowerPoint</vt:lpstr>
      <vt:lpstr>Petra Vargová</vt:lpstr>
      <vt:lpstr>Prezentace aplikace PowerPoint</vt:lpstr>
      <vt:lpstr>Prezentace aplikace PowerPoint</vt:lpstr>
      <vt:lpstr>Markéta Baňková – Město (1997)</vt:lpstr>
      <vt:lpstr>New York City Map (1999)</vt:lpstr>
      <vt:lpstr>Federico Diaz</vt:lpstr>
      <vt:lpstr>Prezentace aplikace PowerPoint</vt:lpstr>
      <vt:lpstr>Prezentace aplikace PowerPoint</vt:lpstr>
      <vt:lpstr>Martin Kohout</vt:lpstr>
      <vt:lpstr>Prezentace aplikace PowerPoint</vt:lpstr>
      <vt:lpstr>Prezentace aplikace PowerPoint</vt:lpstr>
      <vt:lpstr>Zdroje k tématu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2020-03-18T09:57:41Z</dcterms:created>
  <dcterms:modified xsi:type="dcterms:W3CDTF">2021-05-11T07:40:33Z</dcterms:modified>
</cp:coreProperties>
</file>