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handoutMasterIdLst>
    <p:handoutMasterId r:id="rId88"/>
  </p:handoutMasterIdLst>
  <p:sldIdLst>
    <p:sldId id="402" r:id="rId2"/>
    <p:sldId id="353" r:id="rId3"/>
    <p:sldId id="354" r:id="rId4"/>
    <p:sldId id="470" r:id="rId5"/>
    <p:sldId id="516" r:id="rId6"/>
    <p:sldId id="469" r:id="rId7"/>
    <p:sldId id="475" r:id="rId8"/>
    <p:sldId id="471" r:id="rId9"/>
    <p:sldId id="515" r:id="rId10"/>
    <p:sldId id="476" r:id="rId11"/>
    <p:sldId id="478" r:id="rId12"/>
    <p:sldId id="479" r:id="rId13"/>
    <p:sldId id="477" r:id="rId14"/>
    <p:sldId id="473" r:id="rId15"/>
    <p:sldId id="480" r:id="rId16"/>
    <p:sldId id="474" r:id="rId17"/>
    <p:sldId id="481" r:id="rId18"/>
    <p:sldId id="472" r:id="rId19"/>
    <p:sldId id="580" r:id="rId20"/>
    <p:sldId id="582" r:id="rId21"/>
    <p:sldId id="581" r:id="rId22"/>
    <p:sldId id="585" r:id="rId23"/>
    <p:sldId id="518" r:id="rId24"/>
    <p:sldId id="517" r:id="rId25"/>
    <p:sldId id="561" r:id="rId26"/>
    <p:sldId id="519" r:id="rId27"/>
    <p:sldId id="520" r:id="rId28"/>
    <p:sldId id="549" r:id="rId29"/>
    <p:sldId id="562" r:id="rId30"/>
    <p:sldId id="563" r:id="rId31"/>
    <p:sldId id="564" r:id="rId32"/>
    <p:sldId id="521" r:id="rId33"/>
    <p:sldId id="565" r:id="rId34"/>
    <p:sldId id="530" r:id="rId35"/>
    <p:sldId id="566" r:id="rId36"/>
    <p:sldId id="522" r:id="rId37"/>
    <p:sldId id="524" r:id="rId38"/>
    <p:sldId id="523" r:id="rId39"/>
    <p:sldId id="526" r:id="rId40"/>
    <p:sldId id="527" r:id="rId41"/>
    <p:sldId id="567" r:id="rId42"/>
    <p:sldId id="528" r:id="rId43"/>
    <p:sldId id="529" r:id="rId44"/>
    <p:sldId id="568" r:id="rId45"/>
    <p:sldId id="569" r:id="rId46"/>
    <p:sldId id="545" r:id="rId47"/>
    <p:sldId id="546" r:id="rId48"/>
    <p:sldId id="586" r:id="rId49"/>
    <p:sldId id="548" r:id="rId50"/>
    <p:sldId id="547" r:id="rId51"/>
    <p:sldId id="550" r:id="rId52"/>
    <p:sldId id="551" r:id="rId53"/>
    <p:sldId id="552" r:id="rId54"/>
    <p:sldId id="532" r:id="rId55"/>
    <p:sldId id="570" r:id="rId56"/>
    <p:sldId id="571" r:id="rId57"/>
    <p:sldId id="587" r:id="rId58"/>
    <p:sldId id="533" r:id="rId59"/>
    <p:sldId id="553" r:id="rId60"/>
    <p:sldId id="554" r:id="rId61"/>
    <p:sldId id="555" r:id="rId62"/>
    <p:sldId id="556" r:id="rId63"/>
    <p:sldId id="557" r:id="rId64"/>
    <p:sldId id="558" r:id="rId65"/>
    <p:sldId id="534" r:id="rId66"/>
    <p:sldId id="559" r:id="rId67"/>
    <p:sldId id="560" r:id="rId68"/>
    <p:sldId id="482" r:id="rId69"/>
    <p:sldId id="483" r:id="rId70"/>
    <p:sldId id="485" r:id="rId71"/>
    <p:sldId id="487" r:id="rId72"/>
    <p:sldId id="486" r:id="rId73"/>
    <p:sldId id="484" r:id="rId74"/>
    <p:sldId id="538" r:id="rId75"/>
    <p:sldId id="584" r:id="rId76"/>
    <p:sldId id="583" r:id="rId77"/>
    <p:sldId id="540" r:id="rId78"/>
    <p:sldId id="573" r:id="rId79"/>
    <p:sldId id="572" r:id="rId80"/>
    <p:sldId id="541" r:id="rId81"/>
    <p:sldId id="575" r:id="rId82"/>
    <p:sldId id="542" r:id="rId83"/>
    <p:sldId id="578" r:id="rId84"/>
    <p:sldId id="579" r:id="rId85"/>
    <p:sldId id="258" r:id="rId86"/>
  </p:sldIdLst>
  <p:sldSz cx="9144000" cy="6858000" type="screen4x3"/>
  <p:notesSz cx="6858000" cy="9144000"/>
  <p:custDataLst>
    <p:tags r:id="rId8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82" d="100"/>
          <a:sy n="82" d="100"/>
        </p:scale>
        <p:origin x="149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85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4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6651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23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1588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36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9765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39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4140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58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4449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68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3934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77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87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archives.org/pmh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oai2?verb=ListMetadataFormats" TargetMode="External"/><Relationship Id="rId7" Type="http://schemas.openxmlformats.org/officeDocument/2006/relationships/hyperlink" Target="http://arxiv.org/oai2?verb=GetRecord&amp;metadataPrefix=oai_dc&amp;identifier=oai:arXiv.org:adap-org/9311003" TargetMode="External"/><Relationship Id="rId2" Type="http://schemas.openxmlformats.org/officeDocument/2006/relationships/hyperlink" Target="http://arxiv.org/oai2?verb=Identif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xport.arxiv.org/oai2?verb=ListRecords&amp;metadataPrefix=oai_dc&amp;set=stat" TargetMode="External"/><Relationship Id="rId5" Type="http://schemas.openxmlformats.org/officeDocument/2006/relationships/hyperlink" Target="http://arxiv.org/oai2?verb=ListIdentifiers&amp;metadataPrefix=oai_dc" TargetMode="External"/><Relationship Id="rId4" Type="http://schemas.openxmlformats.org/officeDocument/2006/relationships/hyperlink" Target="http://arxiv.org/oai2?verb=ListSet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standards/sru/specs/cql.html" TargetMode="External"/><Relationship Id="rId2" Type="http://schemas.openxmlformats.org/officeDocument/2006/relationships/hyperlink" Target="http://www.loc.gov/standards/s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mol.phil.muni.cz/adssru?version=1.1&amp;operation=searchRetrieve&amp;query=dinosaur&amp;maximumRecords=10" TargetMode="External"/><Relationship Id="rId2" Type="http://schemas.openxmlformats.org/officeDocument/2006/relationships/hyperlink" Target="http://www.loc.gov/standards/s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oc.gov/standards/sru/misc/simple.html" TargetMode="External"/><Relationship Id="rId4" Type="http://schemas.openxmlformats.org/officeDocument/2006/relationships/hyperlink" Target="http://opencontent.indexdata.com/wikipedia?version=1.1&amp;operation=searchRetrieve&amp;query=Einstein&amp;maximumRecords=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2QrCqzRhWo" TargetMode="External"/><Relationship Id="rId2" Type="http://schemas.openxmlformats.org/officeDocument/2006/relationships/hyperlink" Target="http://www.w3.org/TR/soap12-part0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google.com/p/php-sip2/wiki/UsageExample" TargetMode="External"/><Relationship Id="rId2" Type="http://schemas.openxmlformats.org/officeDocument/2006/relationships/hyperlink" Target="http://multimedia.3m.com/mws/media/355361O/sip2-protocol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ip.info/introduction-to-ncip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eses.cz/id/h7yk7n/Diplomova_prace-Jan__ime_ek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c.gov/marc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standards/marcxml" TargetMode="External"/><Relationship Id="rId2" Type="http://schemas.openxmlformats.org/officeDocument/2006/relationships/hyperlink" Target="http://www.loc.gov/standards/marcxm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nihomol.phil.muni.cz/adssru?version=1.1&amp;operation=searchRetrieve&amp;maximumRecords=1&amp;query=RSS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bibframe/docs/bibframe2-model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low.cz/model-frbr-jeho-aplikace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low.cz/model-frbr-jeho-aplikace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archive.org/web/20120526103719/http:/refman.com/support/risformat_intro.asp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.gov/standards/mods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nsteffel.github.io/dublin_core_generator/generator_nq.html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uni.cz/" TargetMode="External"/><Relationship Id="rId2" Type="http://schemas.openxmlformats.org/officeDocument/2006/relationships/hyperlink" Target="https://www.databazeknih.cz/knihy/m-b-m-masin-balaban-moravek-459918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sQ1tFLwldY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.muni.cz/dublin_core" TargetMode="External"/><Relationship Id="rId2" Type="http://schemas.openxmlformats.org/officeDocument/2006/relationships/hyperlink" Target="http://www.dublincor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koln.ac.uk/cgi-bin/dcdot.pl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ournaltocs.ac.uk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kvs.cz/akce/akce-2020/ba-2020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.gov/z3950/agency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bn-international.org/" TargetMode="External"/><Relationship Id="rId2" Type="http://schemas.openxmlformats.org/officeDocument/2006/relationships/hyperlink" Target="http://www.nkp.cz/pages/page.php3?nazev=ISBN,_ISMN,_ISSN&amp;submenu3=17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n.org/" TargetMode="External"/><Relationship Id="rId2" Type="http://schemas.openxmlformats.org/officeDocument/2006/relationships/hyperlink" Target="http://www.issn.cz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danielmiessler.com/study/url-uri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ossref.org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z3950" TargetMode="External"/><Relationship Id="rId2" Type="http://schemas.openxmlformats.org/officeDocument/2006/relationships/hyperlink" Target="https://www.youtube.com/watch?v=bjGKwvHbMl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dexdata.com/resources/software/yaz/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iYvVAigBWw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iYvVAigBWw" TargetMode="Externa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archives.org/pmh/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archives.org/ore/1.0/toc" TargetMode="External"/><Relationship Id="rId2" Type="http://schemas.openxmlformats.org/officeDocument/2006/relationships/hyperlink" Target="http://www.openarchive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Martin Krčál</a:t>
            </a:r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KSS - 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17. </a:t>
            </a:r>
            <a:r>
              <a:rPr lang="cs-CZ" b="1">
                <a:latin typeface="Tahoma" panose="020B0604030504040204" pitchFamily="34" charset="0"/>
              </a:rPr>
              <a:t>března 2021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2.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Standardy používané v knihovnách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OAI-PMH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využití v praxi:</a:t>
            </a:r>
          </a:p>
          <a:p>
            <a:pPr lvl="1"/>
            <a:r>
              <a:rPr lang="cs-CZ" dirty="0"/>
              <a:t>digitální knihovny</a:t>
            </a:r>
          </a:p>
          <a:p>
            <a:pPr lvl="1"/>
            <a:r>
              <a:rPr lang="cs-CZ" dirty="0" err="1"/>
              <a:t>repozitáře</a:t>
            </a:r>
            <a:r>
              <a:rPr lang="cs-CZ" dirty="0"/>
              <a:t> a archivy</a:t>
            </a:r>
          </a:p>
          <a:p>
            <a:pPr lvl="1"/>
            <a:r>
              <a:rPr lang="cs-CZ" dirty="0"/>
              <a:t>Thesis.cz</a:t>
            </a:r>
          </a:p>
          <a:p>
            <a:pPr lvl="1"/>
            <a:r>
              <a:rPr lang="cs-CZ" dirty="0" err="1"/>
              <a:t>discovery</a:t>
            </a:r>
            <a:r>
              <a:rPr lang="cs-CZ" dirty="0"/>
              <a:t> služby</a:t>
            </a:r>
          </a:p>
          <a:p>
            <a:pPr lvl="1"/>
            <a:r>
              <a:rPr lang="cs-CZ" dirty="0"/>
              <a:t>Knihovny.cz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0064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Fungování OAI-PMH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://www.jbi.hio.no/bibin/dill/summer_school/2010/oai_archite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975"/>
            <a:ext cx="67151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059832" y="6309320"/>
            <a:ext cx="5688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http://www.jbi.hio.no/bibin/dill/summer_school/2011/xml-making_use.html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0520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/>
              <a:t>Identify</a:t>
            </a:r>
            <a:r>
              <a:rPr lang="cs-CZ" sz="2000" dirty="0"/>
              <a:t> = popis služby</a:t>
            </a:r>
          </a:p>
          <a:p>
            <a:pPr lvl="1"/>
            <a:r>
              <a:rPr lang="en-US" sz="1600" dirty="0">
                <a:hlinkClick r:id="rId2"/>
              </a:rPr>
              <a:t>http://arxiv.org/oai2?verb=Identify</a:t>
            </a:r>
            <a:endParaRPr lang="en-US" sz="1600" dirty="0"/>
          </a:p>
          <a:p>
            <a:r>
              <a:rPr lang="cs-CZ" sz="2000" dirty="0" err="1"/>
              <a:t>ListMetadataFormats</a:t>
            </a:r>
            <a:r>
              <a:rPr lang="cs-CZ" sz="2000" dirty="0"/>
              <a:t> = seznam formátů</a:t>
            </a:r>
          </a:p>
          <a:p>
            <a:pPr lvl="1"/>
            <a:r>
              <a:rPr lang="en-US" sz="1600" dirty="0">
                <a:hlinkClick r:id="rId3"/>
              </a:rPr>
              <a:t>http://arxiv.org/oai2?verb=ListMetadataFormats</a:t>
            </a:r>
            <a:endParaRPr lang="cs-CZ" sz="1600" dirty="0"/>
          </a:p>
          <a:p>
            <a:r>
              <a:rPr lang="cs-CZ" sz="2000" dirty="0" err="1"/>
              <a:t>ListSets</a:t>
            </a:r>
            <a:r>
              <a:rPr lang="cs-CZ" sz="2000" dirty="0"/>
              <a:t> = seznam sestav (dle fakulty, oborů)</a:t>
            </a:r>
          </a:p>
          <a:p>
            <a:pPr lvl="1"/>
            <a:r>
              <a:rPr lang="en-US" sz="1600" dirty="0">
                <a:hlinkClick r:id="rId4"/>
              </a:rPr>
              <a:t>http://arxiv.org/oai2?verb=ListSets</a:t>
            </a:r>
            <a:endParaRPr lang="en-US" sz="1600" dirty="0"/>
          </a:p>
          <a:p>
            <a:r>
              <a:rPr lang="cs-CZ" sz="2000" dirty="0" err="1"/>
              <a:t>ListIdentifiers</a:t>
            </a:r>
            <a:r>
              <a:rPr lang="cs-CZ" sz="2000" dirty="0"/>
              <a:t> = seznam všech identifikátorů</a:t>
            </a:r>
          </a:p>
          <a:p>
            <a:pPr lvl="1"/>
            <a:r>
              <a:rPr lang="en-US" sz="1600" dirty="0">
                <a:hlinkClick r:id="rId5"/>
              </a:rPr>
              <a:t>http://arxiv.org/oai2?verb=ListIdentifiers&amp;metadataPrefix=oai_dc</a:t>
            </a:r>
            <a:endParaRPr lang="cs-CZ" sz="1600" dirty="0"/>
          </a:p>
          <a:p>
            <a:r>
              <a:rPr lang="cs-CZ" sz="2000" dirty="0" err="1"/>
              <a:t>ListRecords</a:t>
            </a:r>
            <a:r>
              <a:rPr lang="cs-CZ" sz="2000" dirty="0"/>
              <a:t> = seznam všech záznamů</a:t>
            </a:r>
          </a:p>
          <a:p>
            <a:pPr lvl="1"/>
            <a:r>
              <a:rPr lang="en-US" sz="1600" dirty="0">
                <a:hlinkClick r:id="rId6"/>
              </a:rPr>
              <a:t>http://export.arxiv.org/oai2?verb=ListRecords&amp;metadataPrefix=oai_dc&amp;set=stat</a:t>
            </a:r>
            <a:endParaRPr lang="cs-CZ" sz="1600" dirty="0"/>
          </a:p>
          <a:p>
            <a:r>
              <a:rPr lang="cs-CZ" sz="2000" dirty="0" err="1"/>
              <a:t>GetRecord</a:t>
            </a:r>
            <a:r>
              <a:rPr lang="cs-CZ" sz="2000" dirty="0"/>
              <a:t> = získat záznam</a:t>
            </a:r>
          </a:p>
          <a:p>
            <a:pPr lvl="1"/>
            <a:r>
              <a:rPr lang="en-US" sz="1600" dirty="0">
                <a:hlinkClick r:id="rId7"/>
              </a:rPr>
              <a:t>http://arxiv.org/oai2?verb=GetRecord&amp;metadataPrefix=oai_dc&amp;identifier=oai:arXiv.org:adap-org/9311003</a:t>
            </a:r>
            <a:endParaRPr lang="en-US" sz="1600" dirty="0"/>
          </a:p>
          <a:p>
            <a:pPr lvl="1"/>
            <a:endParaRPr lang="en-US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6900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 v DC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00" y="1196752"/>
            <a:ext cx="840105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59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SRU/SRW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LoC</a:t>
            </a:r>
            <a:endParaRPr lang="cs-CZ" dirty="0"/>
          </a:p>
          <a:p>
            <a:r>
              <a:rPr lang="cs-CZ" dirty="0"/>
              <a:t>standard založený na XML</a:t>
            </a:r>
          </a:p>
          <a:p>
            <a:r>
              <a:rPr lang="cs-CZ" dirty="0"/>
              <a:t>pro vyhledávání záznamů ve vzdálených systémech přes URL</a:t>
            </a:r>
          </a:p>
          <a:p>
            <a:r>
              <a:rPr lang="cs-CZ" dirty="0"/>
              <a:t>jazyk </a:t>
            </a:r>
            <a:r>
              <a:rPr lang="cs-CZ" dirty="0">
                <a:hlinkClick r:id="rId3"/>
              </a:rPr>
              <a:t>CQL</a:t>
            </a:r>
            <a:endParaRPr lang="cs-CZ" dirty="0"/>
          </a:p>
          <a:p>
            <a:r>
              <a:rPr lang="cs-CZ" dirty="0"/>
              <a:t>server/</a:t>
            </a:r>
            <a:r>
              <a:rPr lang="cs-CZ" dirty="0" err="1"/>
              <a:t>báze?parametry</a:t>
            </a:r>
            <a:endParaRPr lang="cs-CZ" dirty="0"/>
          </a:p>
          <a:p>
            <a:pPr lvl="1"/>
            <a:r>
              <a:rPr lang="cs-CZ" dirty="0" err="1"/>
              <a:t>version</a:t>
            </a:r>
            <a:r>
              <a:rPr lang="cs-CZ" dirty="0"/>
              <a:t>, </a:t>
            </a:r>
            <a:r>
              <a:rPr lang="cs-CZ" dirty="0" err="1"/>
              <a:t>operation</a:t>
            </a:r>
            <a:r>
              <a:rPr lang="cs-CZ" dirty="0"/>
              <a:t>, </a:t>
            </a:r>
            <a:r>
              <a:rPr lang="cs-CZ" dirty="0" err="1"/>
              <a:t>query</a:t>
            </a:r>
            <a:r>
              <a:rPr lang="cs-CZ" dirty="0"/>
              <a:t>, </a:t>
            </a:r>
            <a:r>
              <a:rPr lang="cs-CZ" dirty="0" err="1"/>
              <a:t>maximumRecords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9093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SRU/SRW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příklady:</a:t>
            </a:r>
          </a:p>
          <a:p>
            <a:pPr lvl="1"/>
            <a:r>
              <a:rPr lang="cs-CZ" sz="1600" dirty="0">
                <a:hlinkClick r:id="rId3"/>
              </a:rPr>
              <a:t>http://knihomol.phil.muni.cz/adssru?version=1.1&amp;operation=explain</a:t>
            </a:r>
          </a:p>
          <a:p>
            <a:pPr lvl="1"/>
            <a:r>
              <a:rPr lang="cs-CZ" sz="1600" dirty="0">
                <a:hlinkClick r:id="rId3"/>
              </a:rPr>
              <a:t>http://knihomol.phil.muni.cz/adssru?version=1.1&amp;operation=searchRetrieve&amp;query=dc.identifier=1904271189&amp;maximumRecords=1</a:t>
            </a:r>
          </a:p>
          <a:p>
            <a:pPr lvl="1"/>
            <a:r>
              <a:rPr lang="cs-CZ" sz="1600" dirty="0">
                <a:hlinkClick r:id="rId3"/>
              </a:rPr>
              <a:t>http://knihomol.phil.muni.cz/adssru?version=1.1&amp;operation=searchRetrieve&amp;query=dinosaur&amp;maximumRecords=10</a:t>
            </a:r>
            <a:endParaRPr lang="cs-CZ" sz="1600" dirty="0"/>
          </a:p>
          <a:p>
            <a:pPr lvl="1"/>
            <a:r>
              <a:rPr lang="cs-CZ" sz="1600" dirty="0">
                <a:hlinkClick r:id="rId4"/>
              </a:rPr>
              <a:t>http://opencontent.indexdata.com/wikipedia?version=1.1&amp;operation=searchRetrieve&amp;query=Einstein&amp;maximumRecords=3</a:t>
            </a:r>
            <a:endParaRPr lang="cs-CZ" sz="1600" dirty="0"/>
          </a:p>
          <a:p>
            <a:pPr lvl="1"/>
            <a:r>
              <a:rPr lang="cs-CZ" sz="1600" dirty="0"/>
              <a:t>další: </a:t>
            </a:r>
            <a:r>
              <a:rPr lang="cs-CZ" sz="1600" dirty="0">
                <a:hlinkClick r:id="rId5"/>
              </a:rPr>
              <a:t>http://www.loc.gov/standards/sru/misc/simple.html</a:t>
            </a:r>
            <a:endParaRPr lang="en-US" sz="1600" dirty="0"/>
          </a:p>
          <a:p>
            <a:pPr lvl="1"/>
            <a:endParaRPr lang="en-US" sz="1600" dirty="0"/>
          </a:p>
          <a:p>
            <a:pPr marL="709613" lvl="1" indent="0">
              <a:buNone/>
            </a:pPr>
            <a:endParaRPr lang="cs-CZ" sz="1600" dirty="0"/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54835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SOAP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Simple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 Access </a:t>
            </a:r>
            <a:r>
              <a:rPr lang="cs-CZ" dirty="0" err="1"/>
              <a:t>Protocol</a:t>
            </a:r>
            <a:endParaRPr lang="cs-CZ" dirty="0"/>
          </a:p>
          <a:p>
            <a:r>
              <a:rPr lang="cs-CZ" dirty="0"/>
              <a:t>výměna zpráv po internetu přes http</a:t>
            </a:r>
          </a:p>
          <a:p>
            <a:r>
              <a:rPr lang="cs-CZ" dirty="0"/>
              <a:t>dotazování i výstup v XML</a:t>
            </a:r>
          </a:p>
          <a:p>
            <a:r>
              <a:rPr lang="cs-CZ" dirty="0"/>
              <a:t>využití pro přenos dat mezi webovými službami</a:t>
            </a:r>
          </a:p>
          <a:p>
            <a:r>
              <a:rPr lang="cs-CZ" dirty="0"/>
              <a:t>univerzální (na jazyku a platformě)</a:t>
            </a:r>
          </a:p>
          <a:p>
            <a:r>
              <a:rPr lang="cs-CZ" dirty="0"/>
              <a:t>poměrně složitý</a:t>
            </a:r>
          </a:p>
          <a:p>
            <a:r>
              <a:rPr lang="cs-CZ" dirty="0" err="1"/>
              <a:t>envelope</a:t>
            </a:r>
            <a:r>
              <a:rPr lang="cs-CZ" dirty="0"/>
              <a:t>, </a:t>
            </a:r>
            <a:r>
              <a:rPr lang="cs-CZ" dirty="0" err="1"/>
              <a:t>header</a:t>
            </a:r>
            <a:r>
              <a:rPr lang="cs-CZ" dirty="0"/>
              <a:t>, body</a:t>
            </a:r>
          </a:p>
          <a:p>
            <a:pPr algn="just"/>
            <a:r>
              <a:rPr lang="cs-CZ" dirty="0">
                <a:hlinkClick r:id="rId3"/>
              </a:rPr>
              <a:t>video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1447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ukázka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772816"/>
            <a:ext cx="6029325" cy="466725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220072" y="6525344"/>
            <a:ext cx="3600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http://cs.wikipedia.org/wiki/SOAP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60660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SIP2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Standard </a:t>
            </a:r>
            <a:r>
              <a:rPr lang="cs-CZ" dirty="0" err="1"/>
              <a:t>Interchange</a:t>
            </a:r>
            <a:r>
              <a:rPr lang="cs-CZ" dirty="0"/>
              <a:t> </a:t>
            </a:r>
            <a:r>
              <a:rPr lang="cs-CZ" dirty="0" err="1"/>
              <a:t>Protocol</a:t>
            </a:r>
            <a:r>
              <a:rPr lang="cs-CZ" dirty="0"/>
              <a:t> 2</a:t>
            </a:r>
          </a:p>
          <a:p>
            <a:r>
              <a:rPr lang="cs-CZ" dirty="0"/>
              <a:t>vyvinuto 3M</a:t>
            </a:r>
          </a:p>
          <a:p>
            <a:r>
              <a:rPr lang="cs-CZ" dirty="0"/>
              <a:t>komunikace mezi knihovními systémy a výpůjčními zařízeními</a:t>
            </a:r>
          </a:p>
          <a:p>
            <a:r>
              <a:rPr lang="cs-CZ" dirty="0"/>
              <a:t>využití</a:t>
            </a:r>
          </a:p>
          <a:p>
            <a:pPr lvl="1"/>
            <a:r>
              <a:rPr lang="cs-CZ" dirty="0" err="1"/>
              <a:t>selfcheck</a:t>
            </a:r>
            <a:endParaRPr lang="cs-CZ" dirty="0"/>
          </a:p>
          <a:p>
            <a:r>
              <a:rPr lang="cs-CZ" dirty="0"/>
              <a:t>ukázka použití:</a:t>
            </a:r>
          </a:p>
          <a:p>
            <a:pPr lvl="1"/>
            <a:r>
              <a:rPr lang="cs-CZ" dirty="0">
                <a:hlinkClick r:id="rId3"/>
              </a:rPr>
              <a:t>https://code.google.com/p/php-sip2/wiki/UsageExample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6311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B8D177-B185-43E1-8108-C1AE536E4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NCIP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B801D7-58A9-4DA4-84BB-5082C1EF2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Circulation</a:t>
            </a:r>
            <a:r>
              <a:rPr lang="cs-CZ" dirty="0"/>
              <a:t> </a:t>
            </a:r>
            <a:r>
              <a:rPr lang="cs-CZ" dirty="0" err="1"/>
              <a:t>Interchange</a:t>
            </a:r>
            <a:r>
              <a:rPr lang="cs-CZ" dirty="0"/>
              <a:t> </a:t>
            </a:r>
            <a:r>
              <a:rPr lang="cs-CZ" dirty="0" err="1"/>
              <a:t>Protocol</a:t>
            </a:r>
            <a:r>
              <a:rPr lang="cs-CZ" dirty="0"/>
              <a:t> (Z39.83 – NISO standard)</a:t>
            </a:r>
          </a:p>
          <a:p>
            <a:r>
              <a:rPr lang="cs-CZ" dirty="0"/>
              <a:t>využívá http a XML</a:t>
            </a:r>
          </a:p>
          <a:p>
            <a:r>
              <a:rPr lang="cs-CZ" dirty="0"/>
              <a:t>podpora výpůjčních služeb napříč různými systémy</a:t>
            </a:r>
          </a:p>
          <a:p>
            <a:pPr lvl="1"/>
            <a:r>
              <a:rPr lang="cs-CZ" dirty="0"/>
              <a:t>např. informace o výpůjčkách se posílají na vyžádání do jiných systémů</a:t>
            </a:r>
          </a:p>
          <a:p>
            <a:pPr lvl="1"/>
            <a:r>
              <a:rPr lang="cs-CZ" dirty="0"/>
              <a:t>samoobslužná zařízení</a:t>
            </a:r>
          </a:p>
          <a:p>
            <a:pPr lvl="1"/>
            <a:r>
              <a:rPr lang="cs-CZ" dirty="0"/>
              <a:t>online platby</a:t>
            </a:r>
          </a:p>
          <a:p>
            <a:r>
              <a:rPr lang="cs-CZ" dirty="0"/>
              <a:t>přes 40 služeb</a:t>
            </a:r>
          </a:p>
        </p:txBody>
      </p:sp>
    </p:spTree>
    <p:extLst>
      <p:ext uri="{BB962C8B-B14F-4D97-AF65-F5344CB8AC3E}">
        <p14:creationId xmlns:p14="http://schemas.microsoft.com/office/powerpoint/2010/main" val="244643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Kategorie standardů</a:t>
            </a:r>
            <a:endParaRPr lang="uk-UA" altLang="cs-CZ" sz="7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9F9B1-594F-421A-A51D-E955B146E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podporované služby NCIP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D5212C-1120-4E87-AE2D-574E97413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In Item</a:t>
            </a:r>
            <a:endParaRPr lang="cs-CZ" dirty="0"/>
          </a:p>
          <a:p>
            <a:pPr lvl="1"/>
            <a:r>
              <a:rPr lang="cs-CZ" dirty="0"/>
              <a:t>připojení jednotky k uživateli</a:t>
            </a:r>
          </a:p>
          <a:p>
            <a:r>
              <a:rPr lang="en-US" dirty="0"/>
              <a:t>Check Out Item</a:t>
            </a:r>
            <a:endParaRPr lang="cs-CZ" dirty="0"/>
          </a:p>
          <a:p>
            <a:pPr lvl="1"/>
            <a:r>
              <a:rPr lang="cs-CZ" dirty="0"/>
              <a:t>odpojení jednotky od uživatele</a:t>
            </a:r>
            <a:endParaRPr lang="en-US" dirty="0"/>
          </a:p>
          <a:p>
            <a:r>
              <a:rPr lang="en-US" dirty="0"/>
              <a:t>Lookup Item</a:t>
            </a:r>
            <a:endParaRPr lang="cs-CZ" dirty="0"/>
          </a:p>
          <a:p>
            <a:pPr lvl="1"/>
            <a:r>
              <a:rPr lang="cs-CZ" dirty="0"/>
              <a:t>náhled na jednotku</a:t>
            </a:r>
            <a:endParaRPr lang="en-US" dirty="0"/>
          </a:p>
          <a:p>
            <a:r>
              <a:rPr lang="en-US" dirty="0"/>
              <a:t>Lookup User</a:t>
            </a:r>
            <a:endParaRPr lang="cs-CZ" dirty="0"/>
          </a:p>
          <a:p>
            <a:pPr lvl="1"/>
            <a:r>
              <a:rPr lang="cs-CZ" dirty="0"/>
              <a:t>náhled na uživatele</a:t>
            </a:r>
            <a:endParaRPr lang="en-US" dirty="0"/>
          </a:p>
          <a:p>
            <a:r>
              <a:rPr lang="en-US" dirty="0"/>
              <a:t>Renew Item</a:t>
            </a:r>
            <a:endParaRPr lang="cs-CZ" dirty="0"/>
          </a:p>
          <a:p>
            <a:pPr lvl="1"/>
            <a:r>
              <a:rPr lang="cs-CZ" dirty="0"/>
              <a:t>prodloužení jednotky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5198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AEC8E4-E192-4BAD-A968-5F3D6133A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NCIP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698BA3-5BAE-4A34-91F9-B52763EDD1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7" t="48415" r="30313" b="32345"/>
          <a:stretch/>
        </p:blipFill>
        <p:spPr bwMode="auto">
          <a:xfrm>
            <a:off x="1261660" y="4564644"/>
            <a:ext cx="720079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78560E6-1F91-48A3-B691-CDC715F7E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1" t="32380" r="29525" b="35552"/>
          <a:stretch/>
        </p:blipFill>
        <p:spPr bwMode="auto">
          <a:xfrm>
            <a:off x="1115616" y="1646740"/>
            <a:ext cx="6121300" cy="24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718AB67-EEC5-4F99-8F45-C15BB31C521B}"/>
              </a:ext>
            </a:extLst>
          </p:cNvPr>
          <p:cNvSpPr txBox="1"/>
          <p:nvPr/>
        </p:nvSpPr>
        <p:spPr>
          <a:xfrm>
            <a:off x="1259632" y="1305563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Dotaz na uživatele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48A42F2-332E-464B-A31E-2270D50A5D5D}"/>
              </a:ext>
            </a:extLst>
          </p:cNvPr>
          <p:cNvSpPr txBox="1"/>
          <p:nvPr/>
        </p:nvSpPr>
        <p:spPr>
          <a:xfrm>
            <a:off x="1331640" y="422108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Část odpovědi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FA4DB5B-56B5-4BD8-B1A9-96685D406B5F}"/>
              </a:ext>
            </a:extLst>
          </p:cNvPr>
          <p:cNvSpPr txBox="1"/>
          <p:nvPr/>
        </p:nvSpPr>
        <p:spPr>
          <a:xfrm>
            <a:off x="5148064" y="6565898"/>
            <a:ext cx="3888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Zdroj: </a:t>
            </a:r>
            <a:r>
              <a:rPr lang="cs-CZ" sz="1000" dirty="0">
                <a:hlinkClick r:id="rId4"/>
              </a:rPr>
              <a:t>ŠIMEČEK, Jan. Implementace protokolu NCIP do IS, 2016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422465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/>
              <a:t>Application</a:t>
            </a:r>
            <a:r>
              <a:rPr lang="cs-CZ" sz="2400" dirty="0"/>
              <a:t> </a:t>
            </a:r>
            <a:r>
              <a:rPr lang="cs-CZ" sz="2400" dirty="0" err="1"/>
              <a:t>Programming</a:t>
            </a:r>
            <a:r>
              <a:rPr lang="cs-CZ" sz="2400" dirty="0"/>
              <a:t> Interface</a:t>
            </a:r>
          </a:p>
          <a:p>
            <a:r>
              <a:rPr lang="cs-CZ" sz="2400" dirty="0"/>
              <a:t>Rozhraní pro komunikaci dvou aplikací mezi sebou</a:t>
            </a:r>
          </a:p>
          <a:p>
            <a:r>
              <a:rPr lang="cs-CZ" sz="2400" dirty="0"/>
              <a:t>Rozdíl API a protokol</a:t>
            </a:r>
          </a:p>
          <a:p>
            <a:pPr lvl="1"/>
            <a:r>
              <a:rPr lang="cs-CZ" sz="1800" dirty="0"/>
              <a:t>protokoly nezávislé na programovacím jazyku</a:t>
            </a:r>
          </a:p>
          <a:p>
            <a:pPr lvl="1"/>
            <a:r>
              <a:rPr lang="cs-CZ" sz="1800" dirty="0"/>
              <a:t>Protokoly jsou součástí API</a:t>
            </a:r>
          </a:p>
          <a:p>
            <a:r>
              <a:rPr lang="cs-CZ" sz="2400" dirty="0"/>
              <a:t>Příklady API</a:t>
            </a:r>
          </a:p>
          <a:p>
            <a:pPr lvl="1"/>
            <a:r>
              <a:rPr lang="en-US" sz="1800" dirty="0"/>
              <a:t>Wiki</a:t>
            </a:r>
            <a:r>
              <a:rPr lang="cs-CZ" sz="1800" dirty="0" err="1"/>
              <a:t>pedia</a:t>
            </a:r>
            <a:endParaRPr lang="en-US" sz="1800" dirty="0"/>
          </a:p>
          <a:p>
            <a:pPr lvl="2"/>
            <a:r>
              <a:rPr lang="en-US" sz="1200" dirty="0"/>
              <a:t>http://en.wikipedia.org/w/api.php</a:t>
            </a:r>
            <a:r>
              <a:rPr lang="cs-CZ" sz="1200" dirty="0"/>
              <a:t>?</a:t>
            </a:r>
            <a:r>
              <a:rPr lang="en-US" sz="1200" dirty="0"/>
              <a:t>action=</a:t>
            </a:r>
            <a:r>
              <a:rPr lang="en-US" sz="1200" dirty="0" err="1"/>
              <a:t>query&amp;list</a:t>
            </a:r>
            <a:r>
              <a:rPr lang="en-US" sz="1200" dirty="0"/>
              <a:t>=</a:t>
            </a:r>
            <a:r>
              <a:rPr lang="en-US" sz="1200" dirty="0" err="1"/>
              <a:t>search&amp;srsearch</a:t>
            </a:r>
            <a:r>
              <a:rPr lang="en-US" sz="1200" dirty="0"/>
              <a:t>=Craig%20Noone&amp;format=</a:t>
            </a:r>
            <a:r>
              <a:rPr lang="en-US" sz="1200" dirty="0" err="1"/>
              <a:t>jsonfm</a:t>
            </a:r>
            <a:endParaRPr lang="cs-CZ" sz="1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80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Formáty pro popis zdrojů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2706162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D106E-F24C-4978-8288-D62FD0BBD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MARC21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9E6A34-5880-4FC1-8580-4E8B155B3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vyvinut v 60. </a:t>
            </a:r>
            <a:r>
              <a:rPr lang="cs-CZ" sz="2400" dirty="0"/>
              <a:t>letech (</a:t>
            </a:r>
            <a:r>
              <a:rPr lang="cs-CZ" sz="2400" dirty="0" err="1"/>
              <a:t>Henriette</a:t>
            </a:r>
            <a:r>
              <a:rPr lang="cs-CZ" sz="2400" dirty="0"/>
              <a:t> </a:t>
            </a:r>
            <a:r>
              <a:rPr lang="cs-CZ" sz="2400" dirty="0" err="1"/>
              <a:t>Avram</a:t>
            </a:r>
            <a:r>
              <a:rPr lang="cs-CZ" sz="2400" dirty="0"/>
              <a:t>)</a:t>
            </a:r>
          </a:p>
          <a:p>
            <a:pPr lvl="1"/>
            <a:r>
              <a:rPr lang="cs-CZ" sz="1800" dirty="0"/>
              <a:t>1970 – standard v USA, 1973 . mezinárodní</a:t>
            </a:r>
          </a:p>
          <a:p>
            <a:r>
              <a:rPr lang="cs-CZ" sz="2800" dirty="0" err="1"/>
              <a:t>Machine</a:t>
            </a:r>
            <a:r>
              <a:rPr lang="cs-CZ" sz="2800" dirty="0"/>
              <a:t> </a:t>
            </a:r>
            <a:r>
              <a:rPr lang="cs-CZ" sz="2800" dirty="0" err="1"/>
              <a:t>Readable</a:t>
            </a:r>
            <a:r>
              <a:rPr lang="cs-CZ" sz="2800" dirty="0"/>
              <a:t> </a:t>
            </a:r>
            <a:r>
              <a:rPr lang="cs-CZ" sz="2800" dirty="0" err="1"/>
              <a:t>Catalogue</a:t>
            </a:r>
            <a:endParaRPr lang="cs-CZ" sz="2800" dirty="0"/>
          </a:p>
          <a:p>
            <a:r>
              <a:rPr lang="cs-CZ" sz="2800" dirty="0"/>
              <a:t>formát pro popis dokumentů</a:t>
            </a:r>
          </a:p>
          <a:p>
            <a:r>
              <a:rPr lang="cs-CZ" sz="2800" dirty="0"/>
              <a:t>v ČR podporovaný formát</a:t>
            </a:r>
          </a:p>
          <a:p>
            <a:r>
              <a:rPr lang="cs-CZ" sz="2800" dirty="0"/>
              <a:t>definuje pole záznamu</a:t>
            </a:r>
          </a:p>
          <a:p>
            <a:pPr lvl="1"/>
            <a:r>
              <a:rPr lang="cs-CZ" sz="1800" dirty="0"/>
              <a:t>jaké údaje do nich zapíšeme</a:t>
            </a:r>
          </a:p>
          <a:p>
            <a:pPr lvl="1"/>
            <a:r>
              <a:rPr lang="cs-CZ" sz="1800" dirty="0"/>
              <a:t>100 – jmenné záhlaví</a:t>
            </a:r>
          </a:p>
          <a:p>
            <a:pPr lvl="1"/>
            <a:r>
              <a:rPr lang="cs-CZ" sz="1800" dirty="0"/>
              <a:t>245 – názvové údaje</a:t>
            </a:r>
          </a:p>
          <a:p>
            <a:pPr lvl="1"/>
            <a:r>
              <a:rPr lang="cs-CZ" sz="1800" dirty="0"/>
              <a:t>jak údaje zapisujeme a interpunkci řeší katalogizační pravidla!!!</a:t>
            </a:r>
          </a:p>
          <a:p>
            <a:r>
              <a:rPr lang="cs-CZ" sz="2800" dirty="0"/>
              <a:t>vyvíjí </a:t>
            </a:r>
            <a:r>
              <a:rPr lang="cs-CZ" sz="2800" dirty="0" err="1"/>
              <a:t>LoC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42024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8ED7DA-7676-4836-B62E-C03A324F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druhy </a:t>
            </a:r>
            <a:r>
              <a:rPr lang="cs-CZ" dirty="0" err="1"/>
              <a:t>MARCů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972A8B-B949-4BC2-8E60-F1759FBCA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anglo-saské</a:t>
            </a:r>
          </a:p>
          <a:p>
            <a:pPr lvl="1"/>
            <a:r>
              <a:rPr lang="cs-CZ" dirty="0"/>
              <a:t>USMARC</a:t>
            </a:r>
          </a:p>
          <a:p>
            <a:pPr lvl="1"/>
            <a:r>
              <a:rPr lang="cs-CZ" dirty="0"/>
              <a:t>UKMARC</a:t>
            </a:r>
          </a:p>
          <a:p>
            <a:pPr lvl="1"/>
            <a:r>
              <a:rPr lang="cs-CZ" dirty="0"/>
              <a:t>CANMARC</a:t>
            </a:r>
          </a:p>
          <a:p>
            <a:pPr lvl="1"/>
            <a:r>
              <a:rPr lang="cs-CZ" dirty="0"/>
              <a:t>OCLC-MARC</a:t>
            </a:r>
          </a:p>
          <a:p>
            <a:r>
              <a:rPr lang="cs-CZ" dirty="0"/>
              <a:t>franko-italské</a:t>
            </a:r>
          </a:p>
          <a:p>
            <a:pPr lvl="1"/>
            <a:r>
              <a:rPr lang="cs-CZ" dirty="0"/>
              <a:t>INTERMARC</a:t>
            </a:r>
          </a:p>
          <a:p>
            <a:pPr lvl="1"/>
            <a:r>
              <a:rPr lang="cs-CZ" dirty="0"/>
              <a:t>PICAMARK</a:t>
            </a:r>
          </a:p>
          <a:p>
            <a:r>
              <a:rPr lang="cs-CZ" dirty="0"/>
              <a:t>mezinárodní</a:t>
            </a:r>
          </a:p>
          <a:p>
            <a:pPr lvl="1"/>
            <a:r>
              <a:rPr lang="cs-CZ" dirty="0"/>
              <a:t>UNIMARC</a:t>
            </a:r>
          </a:p>
        </p:txBody>
      </p:sp>
    </p:spTree>
    <p:extLst>
      <p:ext uri="{BB962C8B-B14F-4D97-AF65-F5344CB8AC3E}">
        <p14:creationId xmlns:p14="http://schemas.microsoft.com/office/powerpoint/2010/main" val="1889123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1CEFC5-EBF3-4C41-9B8C-09F34A3AF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MARC21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D97FB5-37CD-410F-B8EA-3D0713D2C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0782F2E-9B0F-4831-9F50-8CA2B1261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11386"/>
            <a:ext cx="7664609" cy="524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55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C98C98-0A77-4DF3-AF30-16801647D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MARCXML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7B9D06-AB65-4B1D-B648-106DEBBF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LoC</a:t>
            </a:r>
            <a:endParaRPr lang="cs-CZ" dirty="0"/>
          </a:p>
          <a:p>
            <a:r>
              <a:rPr lang="cs-CZ" dirty="0"/>
              <a:t>MARC21 převedený do XML</a:t>
            </a:r>
          </a:p>
          <a:p>
            <a:r>
              <a:rPr lang="cs-CZ" dirty="0"/>
              <a:t>pro výměnu a uchovávání dat</a:t>
            </a:r>
          </a:p>
          <a:p>
            <a:r>
              <a:rPr lang="cs-CZ" dirty="0"/>
              <a:t>původně pro záznamy z KS, ale lze použít i pro DL</a:t>
            </a:r>
          </a:p>
          <a:p>
            <a:pPr eaLnBrk="1" hangingPunct="1"/>
            <a:r>
              <a:rPr lang="cs-CZ" dirty="0"/>
              <a:t>původně pouze pro potřeby knihoven</a:t>
            </a:r>
          </a:p>
          <a:p>
            <a:pPr eaLnBrk="1" hangingPunct="1"/>
            <a:r>
              <a:rPr lang="cs-CZ" sz="2600" dirty="0"/>
              <a:t>více </a:t>
            </a:r>
            <a:r>
              <a:rPr lang="cs-CZ" sz="2600" dirty="0" err="1"/>
              <a:t>info</a:t>
            </a:r>
            <a:endParaRPr lang="cs-CZ" sz="2600" dirty="0"/>
          </a:p>
          <a:p>
            <a:pPr lvl="1" eaLnBrk="1" hangingPunct="1"/>
            <a:r>
              <a:rPr lang="cs-CZ" sz="2000" dirty="0">
                <a:hlinkClick r:id="rId3"/>
              </a:rPr>
              <a:t>http://www.loc.gov/standards/marcxml</a:t>
            </a:r>
            <a:endParaRPr lang="cs-CZ" sz="2000" dirty="0"/>
          </a:p>
          <a:p>
            <a:pPr lvl="1" eaLnBrk="1" hangingPunct="1"/>
            <a:r>
              <a:rPr lang="cs-CZ" sz="2000" dirty="0">
                <a:hlinkClick r:id="rId4"/>
              </a:rPr>
              <a:t>ukázka XML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4088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42F44-026A-4D2F-8877-7B1146D53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BIBFRAME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914B85-205B-4F95-9C6B-E81946D09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7561460" cy="5472113"/>
          </a:xfrm>
        </p:spPr>
        <p:txBody>
          <a:bodyPr/>
          <a:lstStyle/>
          <a:p>
            <a:r>
              <a:rPr lang="cs-CZ" dirty="0"/>
              <a:t>navržen jako nástupce </a:t>
            </a:r>
            <a:r>
              <a:rPr lang="cs-CZ" dirty="0" err="1"/>
              <a:t>MARCu</a:t>
            </a:r>
            <a:endParaRPr lang="cs-CZ" dirty="0"/>
          </a:p>
          <a:p>
            <a:r>
              <a:rPr lang="cs-CZ" dirty="0"/>
              <a:t>založen na XML</a:t>
            </a:r>
          </a:p>
          <a:p>
            <a:r>
              <a:rPr lang="cs-CZ" dirty="0"/>
              <a:t>využívá strukturu RDF</a:t>
            </a:r>
          </a:p>
          <a:p>
            <a:r>
              <a:rPr lang="cs-CZ" dirty="0"/>
              <a:t>3 kategorie vyjádření díla</a:t>
            </a:r>
          </a:p>
          <a:p>
            <a:pPr lvl="1"/>
            <a:r>
              <a:rPr lang="cs-CZ" dirty="0"/>
              <a:t>dílo, vyjádření, jednotka</a:t>
            </a:r>
          </a:p>
          <a:p>
            <a:r>
              <a:rPr lang="cs-CZ" dirty="0"/>
              <a:t>univerzální</a:t>
            </a:r>
            <a:endParaRPr lang="en-US" dirty="0"/>
          </a:p>
          <a:p>
            <a:pPr lvl="1"/>
            <a:r>
              <a:rPr lang="cs-CZ" dirty="0"/>
              <a:t>vhodné nejen pro texty, ale i pro audio a video, objekty, akce,…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3040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DFE307-EB2C-4864-9A5F-6AE6DD308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 BIBFRAME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65D341-81C6-4DBF-9488-C09013861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BIBFRAME 2.0 Model">
            <a:extLst>
              <a:ext uri="{FF2B5EF4-FFF2-40B4-BE49-F238E27FC236}">
                <a16:creationId xmlns:a16="http://schemas.microsoft.com/office/drawing/2014/main" id="{8F94ADE0-3BBF-4C4B-AAD0-52BD7F390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56550"/>
            <a:ext cx="4133139" cy="515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38BE7A3-C1F6-41D1-88F8-5AF12E1AF715}"/>
              </a:ext>
            </a:extLst>
          </p:cNvPr>
          <p:cNvSpPr txBox="1"/>
          <p:nvPr/>
        </p:nvSpPr>
        <p:spPr>
          <a:xfrm>
            <a:off x="6948264" y="6351453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</a:t>
            </a:r>
            <a:r>
              <a:rPr lang="cs-CZ" sz="1200" dirty="0">
                <a:hlinkClick r:id="rId3"/>
              </a:rPr>
              <a:t>Loc.gov</a:t>
            </a:r>
            <a:endParaRPr lang="cs-CZ" sz="12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FC0689F-C0B8-42F7-A908-C6536A9A7EEC}"/>
              </a:ext>
            </a:extLst>
          </p:cNvPr>
          <p:cNvSpPr txBox="1"/>
          <p:nvPr/>
        </p:nvSpPr>
        <p:spPr>
          <a:xfrm>
            <a:off x="1475656" y="213285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Němcová, Božena. Babička.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7E0960A-C81E-4C2C-B2C7-853F113549F5}"/>
              </a:ext>
            </a:extLst>
          </p:cNvPr>
          <p:cNvSpPr txBox="1"/>
          <p:nvPr/>
        </p:nvSpPr>
        <p:spPr>
          <a:xfrm>
            <a:off x="1475656" y="3195300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5. vydání. </a:t>
            </a:r>
          </a:p>
          <a:p>
            <a:r>
              <a:rPr lang="cs-CZ" dirty="0"/>
              <a:t>Bratislava</a:t>
            </a:r>
          </a:p>
          <a:p>
            <a:r>
              <a:rPr lang="cs-CZ" dirty="0"/>
              <a:t>Mladé letá</a:t>
            </a:r>
          </a:p>
          <a:p>
            <a:r>
              <a:rPr lang="cs-CZ" dirty="0"/>
              <a:t>1965 </a:t>
            </a:r>
          </a:p>
          <a:p>
            <a:r>
              <a:rPr lang="cs-CZ" dirty="0"/>
              <a:t>tištěné/PDF/e-</a:t>
            </a:r>
            <a:r>
              <a:rPr lang="cs-CZ" dirty="0" err="1"/>
              <a:t>pub</a:t>
            </a:r>
            <a:r>
              <a:rPr lang="cs-CZ" dirty="0"/>
              <a:t>/…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DFA213F-C396-49D1-8362-7B28AEF3B1F7}"/>
              </a:ext>
            </a:extLst>
          </p:cNvPr>
          <p:cNvSpPr txBox="1"/>
          <p:nvPr/>
        </p:nvSpPr>
        <p:spPr>
          <a:xfrm>
            <a:off x="1475656" y="4975735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Sign.: I 169977</a:t>
            </a:r>
          </a:p>
          <a:p>
            <a:r>
              <a:rPr lang="cs-CZ" dirty="0"/>
              <a:t>Status: absenční</a:t>
            </a:r>
          </a:p>
          <a:p>
            <a:r>
              <a:rPr lang="cs-CZ" dirty="0" err="1"/>
              <a:t>Přír</a:t>
            </a:r>
            <a:r>
              <a:rPr lang="cs-CZ" dirty="0"/>
              <a:t>. č.: 123456789</a:t>
            </a:r>
          </a:p>
          <a:p>
            <a:r>
              <a:rPr lang="cs-CZ" dirty="0"/>
              <a:t>MZK</a:t>
            </a:r>
          </a:p>
        </p:txBody>
      </p:sp>
    </p:spTree>
    <p:extLst>
      <p:ext uri="{BB962C8B-B14F-4D97-AF65-F5344CB8AC3E}">
        <p14:creationId xmlns:p14="http://schemas.microsoft.com/office/powerpoint/2010/main" val="1617378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Standardy v knihovnách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protokoly pro přenos záznamů</a:t>
            </a:r>
          </a:p>
          <a:p>
            <a:pPr eaLnBrk="1" hangingPunct="1"/>
            <a:r>
              <a:rPr lang="cs-CZ" altLang="cs-CZ" dirty="0"/>
              <a:t>formáty pro popis zdrojů</a:t>
            </a:r>
          </a:p>
          <a:p>
            <a:pPr eaLnBrk="1" hangingPunct="1"/>
            <a:r>
              <a:rPr lang="cs-CZ" altLang="cs-CZ" dirty="0"/>
              <a:t>katalogizační pravidla</a:t>
            </a:r>
          </a:p>
          <a:p>
            <a:pPr eaLnBrk="1" hangingPunct="1"/>
            <a:r>
              <a:rPr lang="cs-CZ" altLang="cs-CZ" dirty="0"/>
              <a:t>metadata a další standardy v digitálních knihovnách</a:t>
            </a:r>
          </a:p>
          <a:p>
            <a:pPr eaLnBrk="1" hangingPunct="1"/>
            <a:r>
              <a:rPr lang="cs-CZ" altLang="cs-CZ" dirty="0"/>
              <a:t>ochrana a identifikace dokumentů</a:t>
            </a:r>
          </a:p>
          <a:p>
            <a:pPr eaLnBrk="1" hangingPunct="1"/>
            <a:r>
              <a:rPr lang="cs-CZ" altLang="cs-CZ" dirty="0"/>
              <a:t>klasifikace zdrojů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72512D-4C16-44EC-9B8E-A168159AD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FRBR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054700-BBC7-4F45-9406-8D2937645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 Requirements for Bibliographic Records</a:t>
            </a:r>
            <a:endParaRPr lang="cs-CZ" dirty="0"/>
          </a:p>
          <a:p>
            <a:r>
              <a:rPr lang="cs-CZ" dirty="0"/>
              <a:t>vytvořila IFLA v roce 1998</a:t>
            </a:r>
          </a:p>
          <a:p>
            <a:r>
              <a:rPr lang="cs-CZ" dirty="0"/>
              <a:t>model definuje entity, vztahy mezi nimi a atributy</a:t>
            </a:r>
          </a:p>
          <a:p>
            <a:r>
              <a:rPr lang="cs-CZ" dirty="0"/>
              <a:t>abstraktní - dílo, vyjádření</a:t>
            </a:r>
          </a:p>
          <a:p>
            <a:r>
              <a:rPr lang="cs-CZ" dirty="0"/>
              <a:t>hmotné – provedení, jednotka</a:t>
            </a:r>
          </a:p>
          <a:p>
            <a:r>
              <a:rPr lang="cs-CZ" dirty="0">
                <a:hlinkClick r:id="rId2"/>
              </a:rPr>
              <a:t>článek o FRBR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48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98D217-BE24-48A0-8B65-F835C6EAD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 FRBR</a:t>
            </a:r>
          </a:p>
        </p:txBody>
      </p:sp>
      <p:pic>
        <p:nvPicPr>
          <p:cNvPr id="1026" name="Picture 2" descr="http://www.inflow.cz/files/redakce/sch__ma_1.jpg">
            <a:extLst>
              <a:ext uri="{FF2B5EF4-FFF2-40B4-BE49-F238E27FC236}">
                <a16:creationId xmlns:a16="http://schemas.microsoft.com/office/drawing/2014/main" id="{70901890-B976-443C-9A44-6A7C242C3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86" y="1844824"/>
            <a:ext cx="7977303" cy="36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E253B92-435E-4CC0-AE3A-112847A129D8}"/>
              </a:ext>
            </a:extLst>
          </p:cNvPr>
          <p:cNvSpPr txBox="1"/>
          <p:nvPr/>
        </p:nvSpPr>
        <p:spPr>
          <a:xfrm>
            <a:off x="1187624" y="147906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Němcová, Božena. Babička.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19FCDB9-23D7-40CD-9CA2-A7F994BF14F5}"/>
              </a:ext>
            </a:extLst>
          </p:cNvPr>
          <p:cNvSpPr txBox="1"/>
          <p:nvPr/>
        </p:nvSpPr>
        <p:spPr>
          <a:xfrm>
            <a:off x="1547664" y="3687581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kniha</a:t>
            </a:r>
            <a:br>
              <a:rPr lang="cs-CZ" dirty="0"/>
            </a:br>
            <a:r>
              <a:rPr lang="cs-CZ" dirty="0"/>
              <a:t>film</a:t>
            </a:r>
            <a:br>
              <a:rPr lang="cs-CZ" dirty="0"/>
            </a:br>
            <a:r>
              <a:rPr lang="cs-CZ" dirty="0"/>
              <a:t>scénář</a:t>
            </a:r>
            <a:br>
              <a:rPr lang="cs-CZ" dirty="0"/>
            </a:br>
            <a:r>
              <a:rPr lang="cs-CZ" dirty="0"/>
              <a:t>divadelní hra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7701B65-FF78-4E4B-B732-C1821B4746DA}"/>
              </a:ext>
            </a:extLst>
          </p:cNvPr>
          <p:cNvSpPr txBox="1"/>
          <p:nvPr/>
        </p:nvSpPr>
        <p:spPr>
          <a:xfrm>
            <a:off x="4895969" y="314096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vydání</a:t>
            </a:r>
            <a:br>
              <a:rPr lang="cs-CZ" dirty="0"/>
            </a:br>
            <a:r>
              <a:rPr lang="cs-CZ" dirty="0"/>
              <a:t>forma zveřejnění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BE5422E-D1F5-4F7E-B4CE-042DBF6A1B44}"/>
              </a:ext>
            </a:extLst>
          </p:cNvPr>
          <p:cNvSpPr txBox="1"/>
          <p:nvPr/>
        </p:nvSpPr>
        <p:spPr>
          <a:xfrm>
            <a:off x="6948264" y="6351453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</a:t>
            </a:r>
            <a:r>
              <a:rPr lang="cs-CZ" sz="1200" dirty="0" err="1">
                <a:hlinkClick r:id="rId3"/>
              </a:rPr>
              <a:t>Inflow</a:t>
            </a:r>
            <a:endParaRPr lang="cs-CZ" sz="12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106D7E1-CABE-4D8D-85D4-5A28585011D5}"/>
              </a:ext>
            </a:extLst>
          </p:cNvPr>
          <p:cNvSpPr txBox="1"/>
          <p:nvPr/>
        </p:nvSpPr>
        <p:spPr>
          <a:xfrm>
            <a:off x="6372200" y="44237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konkrétní provedení</a:t>
            </a:r>
          </a:p>
        </p:txBody>
      </p:sp>
    </p:spTree>
    <p:extLst>
      <p:ext uri="{BB962C8B-B14F-4D97-AF65-F5344CB8AC3E}">
        <p14:creationId xmlns:p14="http://schemas.microsoft.com/office/powerpoint/2010/main" val="18928561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ACA1E5-06EF-41A1-B930-F28A7DCDE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RIS</a:t>
            </a:r>
            <a:r>
              <a:rPr lang="cs-CZ" dirty="0"/>
              <a:t> - </a:t>
            </a:r>
            <a:r>
              <a:rPr lang="cs-CZ" sz="2800" dirty="0" err="1"/>
              <a:t>Research</a:t>
            </a:r>
            <a:r>
              <a:rPr lang="cs-CZ" sz="2800" dirty="0"/>
              <a:t> </a:t>
            </a:r>
            <a:r>
              <a:rPr lang="cs-CZ" sz="2800" dirty="0" err="1"/>
              <a:t>Information</a:t>
            </a:r>
            <a:r>
              <a:rPr lang="cs-CZ" sz="2800" dirty="0"/>
              <a:t> Systems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3F0123-9E99-4658-862B-D3F7216B3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výměnný formát pro citace</a:t>
            </a:r>
          </a:p>
          <a:p>
            <a:r>
              <a:rPr lang="cs-CZ" dirty="0"/>
              <a:t>textový formát</a:t>
            </a:r>
          </a:p>
          <a:p>
            <a:r>
              <a:rPr lang="cs-CZ" dirty="0"/>
              <a:t>vyvinul Thomson Reuters pro </a:t>
            </a:r>
            <a:r>
              <a:rPr lang="cs-CZ" dirty="0" err="1"/>
              <a:t>EndNote</a:t>
            </a:r>
            <a:endParaRPr lang="cs-CZ" dirty="0"/>
          </a:p>
          <a:p>
            <a:r>
              <a:rPr lang="cs-CZ" dirty="0"/>
              <a:t>definovaná pole</a:t>
            </a:r>
          </a:p>
        </p:txBody>
      </p:sp>
    </p:spTree>
    <p:extLst>
      <p:ext uri="{BB962C8B-B14F-4D97-AF65-F5344CB8AC3E}">
        <p14:creationId xmlns:p14="http://schemas.microsoft.com/office/powerpoint/2010/main" val="1425308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2EB55-56F5-4BE0-BFB1-66AF61DC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RIS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3FCEAB-7CD6-4255-B357-3D1CCFD34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TY  - JOUR</a:t>
            </a:r>
          </a:p>
          <a:p>
            <a:pPr marL="0" indent="0">
              <a:buNone/>
            </a:pPr>
            <a:r>
              <a:rPr lang="cs-CZ" sz="2400" dirty="0"/>
              <a:t>AU  - Shannon, Claude E.</a:t>
            </a:r>
          </a:p>
          <a:p>
            <a:pPr marL="0" indent="0">
              <a:buNone/>
            </a:pPr>
            <a:r>
              <a:rPr lang="cs-CZ" sz="2400" dirty="0"/>
              <a:t>PY  - 1948/07//</a:t>
            </a:r>
          </a:p>
          <a:p>
            <a:pPr marL="0" indent="0">
              <a:buNone/>
            </a:pPr>
            <a:r>
              <a:rPr lang="cs-CZ" sz="2400" dirty="0"/>
              <a:t>TI  - A </a:t>
            </a:r>
            <a:r>
              <a:rPr lang="cs-CZ" sz="2400" dirty="0" err="1"/>
              <a:t>Mathematical</a:t>
            </a:r>
            <a:r>
              <a:rPr lang="cs-CZ" sz="2400" dirty="0"/>
              <a:t> </a:t>
            </a:r>
            <a:r>
              <a:rPr lang="cs-CZ" sz="2400" dirty="0" err="1"/>
              <a:t>Theory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Communication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T2  - Bell </a:t>
            </a:r>
            <a:r>
              <a:rPr lang="cs-CZ" sz="2400" dirty="0" err="1"/>
              <a:t>System</a:t>
            </a:r>
            <a:r>
              <a:rPr lang="cs-CZ" sz="2400" dirty="0"/>
              <a:t> </a:t>
            </a:r>
            <a:r>
              <a:rPr lang="cs-CZ" sz="2400" dirty="0" err="1"/>
              <a:t>Technical</a:t>
            </a:r>
            <a:r>
              <a:rPr lang="cs-CZ" sz="2400" dirty="0"/>
              <a:t> </a:t>
            </a:r>
            <a:r>
              <a:rPr lang="cs-CZ" sz="2400" dirty="0" err="1"/>
              <a:t>Journal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SP  - 379</a:t>
            </a:r>
          </a:p>
          <a:p>
            <a:pPr marL="0" indent="0">
              <a:buNone/>
            </a:pPr>
            <a:r>
              <a:rPr lang="cs-CZ" sz="2400" dirty="0"/>
              <a:t>EP  - 423</a:t>
            </a:r>
          </a:p>
          <a:p>
            <a:pPr marL="0" indent="0">
              <a:buNone/>
            </a:pPr>
            <a:r>
              <a:rPr lang="cs-CZ" sz="2400" dirty="0"/>
              <a:t>VL  - 27</a:t>
            </a:r>
          </a:p>
          <a:p>
            <a:pPr marL="0" indent="0">
              <a:buNone/>
            </a:pPr>
            <a:r>
              <a:rPr lang="cs-CZ" sz="2400" dirty="0"/>
              <a:t>ER  -</a:t>
            </a:r>
          </a:p>
        </p:txBody>
      </p:sp>
    </p:spTree>
    <p:extLst>
      <p:ext uri="{BB962C8B-B14F-4D97-AF65-F5344CB8AC3E}">
        <p14:creationId xmlns:p14="http://schemas.microsoft.com/office/powerpoint/2010/main" val="874473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E8BD41-0E86-494B-A728-2BEBB80C5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BibTex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3C4C68-C0F7-4673-B53F-8DB6029EA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vznikl v roce 1985</a:t>
            </a:r>
          </a:p>
          <a:p>
            <a:r>
              <a:rPr lang="cs-CZ" dirty="0"/>
              <a:t>textový formát pro vkládání literatury do </a:t>
            </a:r>
            <a:r>
              <a:rPr lang="cs-CZ" dirty="0" err="1"/>
              <a:t>BibTex</a:t>
            </a:r>
            <a:r>
              <a:rPr lang="cs-CZ" dirty="0"/>
              <a:t> (LATEX)</a:t>
            </a:r>
          </a:p>
          <a:p>
            <a:r>
              <a:rPr lang="cs-CZ" dirty="0"/>
              <a:t>jednoduchá struktura</a:t>
            </a:r>
          </a:p>
          <a:p>
            <a:r>
              <a:rPr lang="cs-CZ" dirty="0"/>
              <a:t>lze aplikovat na šablonu citačního stylu</a:t>
            </a:r>
          </a:p>
        </p:txBody>
      </p:sp>
    </p:spTree>
    <p:extLst>
      <p:ext uri="{BB962C8B-B14F-4D97-AF65-F5344CB8AC3E}">
        <p14:creationId xmlns:p14="http://schemas.microsoft.com/office/powerpoint/2010/main" val="29335680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81F399-349D-42C6-B2E8-F6223C7C4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</a:t>
            </a:r>
            <a:r>
              <a:rPr lang="cs-CZ" dirty="0" err="1"/>
              <a:t>BibTex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B58317-AC6D-40E3-B841-BB80DE7AD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/>
              <a:t>@</a:t>
            </a:r>
            <a:r>
              <a:rPr lang="cs-CZ" sz="2000" dirty="0" err="1"/>
              <a:t>Book</a:t>
            </a:r>
            <a:r>
              <a:rPr lang="cs-CZ" sz="2000" dirty="0"/>
              <a:t>{</a:t>
            </a:r>
            <a:r>
              <a:rPr lang="cs-CZ" sz="2000" dirty="0" err="1"/>
              <a:t>nemcova</a:t>
            </a:r>
            <a:r>
              <a:rPr lang="cs-CZ" sz="2000" dirty="0"/>
              <a:t>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err="1"/>
              <a:t>author</a:t>
            </a:r>
            <a:r>
              <a:rPr lang="cs-CZ" sz="2000" dirty="0"/>
              <a:t> = „Božena {Němcová} ",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err="1"/>
              <a:t>title</a:t>
            </a:r>
            <a:r>
              <a:rPr lang="cs-CZ" sz="2000" dirty="0"/>
              <a:t> = „Babička",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err="1"/>
              <a:t>publisher</a:t>
            </a:r>
            <a:r>
              <a:rPr lang="cs-CZ" sz="2000" dirty="0"/>
              <a:t> = „Mladé letá",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err="1"/>
              <a:t>year</a:t>
            </a:r>
            <a:r>
              <a:rPr lang="cs-CZ" sz="2000" dirty="0"/>
              <a:t>      = „ 1956",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err="1"/>
              <a:t>address</a:t>
            </a:r>
            <a:r>
              <a:rPr lang="cs-CZ" sz="2000" dirty="0"/>
              <a:t>   = „Bratislava",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err="1"/>
              <a:t>edition</a:t>
            </a:r>
            <a:r>
              <a:rPr lang="cs-CZ" sz="2000" dirty="0"/>
              <a:t>   = „5. vyd."</a:t>
            </a:r>
          </a:p>
          <a:p>
            <a:pPr marL="0" indent="0">
              <a:buNone/>
            </a:pPr>
            <a:r>
              <a:rPr lang="cs-CZ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25738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Katalogizační pravidla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26522585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5CA738-7CB8-4EAF-8DFD-5451D9D8A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AACR2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AE885D-1204-4A49-98DE-178C29185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angloamerická katalogizační pravidla</a:t>
            </a:r>
          </a:p>
          <a:p>
            <a:r>
              <a:rPr lang="cs-CZ" dirty="0"/>
              <a:t>vznik v 60. letech</a:t>
            </a:r>
          </a:p>
          <a:p>
            <a:r>
              <a:rPr lang="cs-CZ" dirty="0"/>
              <a:t>cíl: snaha sjednotit různá katalogizační pravidla (USA+GB)</a:t>
            </a:r>
          </a:p>
          <a:p>
            <a:r>
              <a:rPr lang="cs-CZ" dirty="0"/>
              <a:t>později mezinárodní standard</a:t>
            </a:r>
          </a:p>
          <a:p>
            <a:r>
              <a:rPr lang="cs-CZ" dirty="0"/>
              <a:t>1978 – revize dokumentu (v.2)</a:t>
            </a:r>
          </a:p>
          <a:p>
            <a:r>
              <a:rPr lang="cs-CZ" dirty="0"/>
              <a:t>další revize 1998, 2002</a:t>
            </a:r>
          </a:p>
          <a:p>
            <a:r>
              <a:rPr lang="cs-CZ" dirty="0"/>
              <a:t>nevyhovuje potřebám katalogizace</a:t>
            </a:r>
          </a:p>
          <a:p>
            <a:pPr lvl="1"/>
            <a:r>
              <a:rPr lang="cs-CZ" dirty="0"/>
              <a:t>nové typy dokumentů, diverzifikace,…</a:t>
            </a:r>
          </a:p>
        </p:txBody>
      </p:sp>
    </p:spTree>
    <p:extLst>
      <p:ext uri="{BB962C8B-B14F-4D97-AF65-F5344CB8AC3E}">
        <p14:creationId xmlns:p14="http://schemas.microsoft.com/office/powerpoint/2010/main" val="7675163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013ABD-54F5-4047-98CE-90B7D974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RDA </a:t>
            </a:r>
            <a:r>
              <a:rPr lang="cs-CZ" sz="2800" dirty="0"/>
              <a:t>(</a:t>
            </a:r>
            <a:r>
              <a:rPr lang="cs-CZ" sz="2800" dirty="0" err="1"/>
              <a:t>Resource</a:t>
            </a:r>
            <a:r>
              <a:rPr lang="cs-CZ" sz="2800" dirty="0"/>
              <a:t> </a:t>
            </a:r>
            <a:r>
              <a:rPr lang="cs-CZ" sz="2800" dirty="0" err="1"/>
              <a:t>Description</a:t>
            </a:r>
            <a:r>
              <a:rPr lang="cs-CZ" sz="2800" dirty="0"/>
              <a:t> and Access)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19B433-3B09-4D68-AF09-8601FDB9A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vyvíjeno od 1997</a:t>
            </a:r>
          </a:p>
          <a:p>
            <a:r>
              <a:rPr lang="cs-CZ" dirty="0"/>
              <a:t>1. vydání v roce 2010</a:t>
            </a:r>
          </a:p>
          <a:p>
            <a:r>
              <a:rPr lang="cs-CZ" dirty="0"/>
              <a:t>nahradila AACR2 (v ČR 2015)</a:t>
            </a:r>
          </a:p>
          <a:p>
            <a:r>
              <a:rPr lang="cs-CZ" dirty="0"/>
              <a:t>i mimo anglo-americké prostředí</a:t>
            </a:r>
          </a:p>
          <a:p>
            <a:r>
              <a:rPr lang="cs-CZ" dirty="0"/>
              <a:t>cíl: usnadnit výměnu dokumentů</a:t>
            </a:r>
          </a:p>
          <a:p>
            <a:r>
              <a:rPr lang="cs-CZ" dirty="0"/>
              <a:t>založeno na FRBR</a:t>
            </a:r>
          </a:p>
          <a:p>
            <a:r>
              <a:rPr lang="cs-CZ" dirty="0"/>
              <a:t>hlavní změny proti AACR2</a:t>
            </a:r>
          </a:p>
          <a:p>
            <a:pPr lvl="1"/>
            <a:r>
              <a:rPr lang="cs-CZ" dirty="0"/>
              <a:t>struktura FRBR, méně zkracování, zdrojem popisu celý dokument</a:t>
            </a:r>
          </a:p>
        </p:txBody>
      </p:sp>
    </p:spTree>
    <p:extLst>
      <p:ext uri="{BB962C8B-B14F-4D97-AF65-F5344CB8AC3E}">
        <p14:creationId xmlns:p14="http://schemas.microsoft.com/office/powerpoint/2010/main" val="2499239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Metadatové formáty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1693896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Protokoly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3300585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4EB5BE-A66A-4524-90DE-2028C6E3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METS </a:t>
            </a:r>
            <a:r>
              <a:rPr lang="cs-CZ" sz="2000" dirty="0"/>
              <a:t>(Metadata </a:t>
            </a:r>
            <a:r>
              <a:rPr lang="cs-CZ" sz="2000" dirty="0" err="1"/>
              <a:t>Encoding</a:t>
            </a:r>
            <a:r>
              <a:rPr lang="cs-CZ" sz="2000" dirty="0"/>
              <a:t> &amp; </a:t>
            </a:r>
            <a:r>
              <a:rPr lang="cs-CZ" sz="2000" dirty="0" err="1"/>
              <a:t>Transmission</a:t>
            </a:r>
            <a:r>
              <a:rPr lang="cs-CZ" sz="2000" dirty="0"/>
              <a:t> Standard)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5B0420-86EF-4441-A642-4B35DE172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r>
              <a:rPr lang="cs-CZ" dirty="0"/>
              <a:t>standard pro metadata, XML</a:t>
            </a:r>
          </a:p>
          <a:p>
            <a:r>
              <a:rPr lang="cs-CZ" dirty="0"/>
              <a:t>využití</a:t>
            </a:r>
          </a:p>
          <a:p>
            <a:pPr lvl="1"/>
            <a:r>
              <a:rPr lang="cs-CZ" dirty="0"/>
              <a:t>v digitálních knihovnách</a:t>
            </a:r>
          </a:p>
          <a:p>
            <a:pPr lvl="1"/>
            <a:r>
              <a:rPr lang="cs-CZ" dirty="0"/>
              <a:t>pro výměnu dokumentů mezi systémy</a:t>
            </a:r>
          </a:p>
          <a:p>
            <a:pPr lvl="1"/>
            <a:r>
              <a:rPr lang="cs-CZ" dirty="0"/>
              <a:t>pro výměnu dat mezi DL a uživateli</a:t>
            </a:r>
          </a:p>
        </p:txBody>
      </p:sp>
    </p:spTree>
    <p:extLst>
      <p:ext uri="{BB962C8B-B14F-4D97-AF65-F5344CB8AC3E}">
        <p14:creationId xmlns:p14="http://schemas.microsoft.com/office/powerpoint/2010/main" val="41898392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5EAFEB-F4A5-42E3-9B3E-5A7D82E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METS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36AE69-90F6-4AA9-9AE0-6CF44C6DE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hlavička</a:t>
            </a:r>
          </a:p>
          <a:p>
            <a:r>
              <a:rPr lang="cs-CZ" sz="2800" dirty="0"/>
              <a:t>popisná metadata</a:t>
            </a:r>
          </a:p>
          <a:p>
            <a:r>
              <a:rPr lang="cs-CZ" sz="2800" dirty="0"/>
              <a:t>administrativní metadata</a:t>
            </a:r>
          </a:p>
          <a:p>
            <a:pPr lvl="1"/>
            <a:r>
              <a:rPr lang="cs-CZ" sz="2000" dirty="0"/>
              <a:t>technická (formát, velikost, datum), legislativní (práva, licence), zdrojová (</a:t>
            </a:r>
            <a:r>
              <a:rPr lang="cs-CZ" sz="2000" dirty="0" err="1"/>
              <a:t>info</a:t>
            </a:r>
            <a:r>
              <a:rPr lang="cs-CZ" sz="2000" dirty="0"/>
              <a:t> o původním dok.)</a:t>
            </a:r>
          </a:p>
          <a:p>
            <a:r>
              <a:rPr lang="cs-CZ" sz="2800" dirty="0"/>
              <a:t>strukturální mapy a odkazy</a:t>
            </a:r>
            <a:endParaRPr lang="cs-CZ" sz="2000" dirty="0"/>
          </a:p>
          <a:p>
            <a:pPr lvl="1"/>
            <a:r>
              <a:rPr lang="cs-CZ" sz="2000" dirty="0"/>
              <a:t>návaznost souborů, uzly (odkazy mezi částmi dokumentů = </a:t>
            </a:r>
            <a:r>
              <a:rPr lang="cs-CZ" sz="2000" dirty="0" err="1"/>
              <a:t>hyperlinky</a:t>
            </a:r>
            <a:r>
              <a:rPr lang="cs-CZ" sz="2000" dirty="0"/>
              <a:t>)</a:t>
            </a:r>
          </a:p>
          <a:p>
            <a:r>
              <a:rPr lang="cs-CZ" sz="2800" dirty="0"/>
              <a:t>sekce souborů</a:t>
            </a:r>
          </a:p>
          <a:p>
            <a:pPr lvl="1"/>
            <a:r>
              <a:rPr lang="cs-CZ" sz="2000" dirty="0"/>
              <a:t>přehled souborů, jak na sebe navazují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67219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413E24-5C38-430E-8059-764728B96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MODS</a:t>
            </a:r>
            <a:r>
              <a:rPr lang="cs-CZ" dirty="0"/>
              <a:t> </a:t>
            </a:r>
            <a:r>
              <a:rPr lang="cs-CZ" sz="2400" dirty="0"/>
              <a:t>(Metadata </a:t>
            </a:r>
            <a:r>
              <a:rPr lang="cs-CZ" sz="2400" dirty="0" err="1"/>
              <a:t>Object</a:t>
            </a:r>
            <a:r>
              <a:rPr lang="cs-CZ" sz="2400" dirty="0"/>
              <a:t> </a:t>
            </a:r>
            <a:r>
              <a:rPr lang="cs-CZ" sz="2400" dirty="0" err="1"/>
              <a:t>Description</a:t>
            </a:r>
            <a:r>
              <a:rPr lang="cs-CZ" sz="2400" dirty="0"/>
              <a:t> </a:t>
            </a:r>
            <a:r>
              <a:rPr lang="cs-CZ" sz="2400" dirty="0" err="1"/>
              <a:t>Schema</a:t>
            </a:r>
            <a:r>
              <a:rPr lang="cs-CZ" sz="2400" dirty="0"/>
              <a:t>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58A22E-EE27-49FD-A92F-9638CE66B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LoC</a:t>
            </a:r>
            <a:r>
              <a:rPr lang="cs-CZ" dirty="0"/>
              <a:t> standard</a:t>
            </a:r>
          </a:p>
          <a:p>
            <a:r>
              <a:rPr lang="cs-CZ" dirty="0"/>
              <a:t>XML metadatový formát</a:t>
            </a:r>
          </a:p>
          <a:p>
            <a:r>
              <a:rPr lang="cs-CZ" dirty="0"/>
              <a:t>kompromis mezi DC (jednoduchý) a MARC (příliš složitý)</a:t>
            </a:r>
          </a:p>
          <a:p>
            <a:r>
              <a:rPr lang="cs-CZ" dirty="0"/>
              <a:t>MODS Lite = 15 prvků</a:t>
            </a:r>
          </a:p>
          <a:p>
            <a:r>
              <a:rPr lang="cs-CZ" dirty="0"/>
              <a:t>využití: </a:t>
            </a:r>
          </a:p>
          <a:p>
            <a:pPr lvl="1"/>
            <a:r>
              <a:rPr lang="cs-CZ" dirty="0"/>
              <a:t>katalogy, archivy, muzea, digitální knihovny, popis webových stránek</a:t>
            </a:r>
          </a:p>
          <a:p>
            <a:r>
              <a:rPr lang="cs-CZ" dirty="0"/>
              <a:t>pro různé druhy dokumentů</a:t>
            </a:r>
          </a:p>
          <a:p>
            <a:pPr lvl="1"/>
            <a:r>
              <a:rPr lang="cs-CZ" dirty="0"/>
              <a:t>tištěné, digitální objekty, obrazy, videa,…</a:t>
            </a:r>
          </a:p>
        </p:txBody>
      </p:sp>
    </p:spTree>
    <p:extLst>
      <p:ext uri="{BB962C8B-B14F-4D97-AF65-F5344CB8AC3E}">
        <p14:creationId xmlns:p14="http://schemas.microsoft.com/office/powerpoint/2010/main" val="15878615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A71FD3-31D3-44DB-88B0-E448A0884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RDF </a:t>
            </a:r>
            <a:r>
              <a:rPr lang="cs-CZ" sz="2800" dirty="0"/>
              <a:t>(</a:t>
            </a:r>
            <a:r>
              <a:rPr lang="cs-CZ" sz="2800" dirty="0" err="1"/>
              <a:t>Resource</a:t>
            </a:r>
            <a:r>
              <a:rPr lang="cs-CZ" sz="2800" dirty="0"/>
              <a:t> </a:t>
            </a:r>
            <a:r>
              <a:rPr lang="cs-CZ" sz="2800" dirty="0" err="1"/>
              <a:t>Description</a:t>
            </a:r>
            <a:r>
              <a:rPr lang="cs-CZ" sz="2800" dirty="0"/>
              <a:t> Framework)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6D7268-5118-4ADC-A873-D5F8E3AA6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vyvíjený W3C</a:t>
            </a:r>
          </a:p>
          <a:p>
            <a:r>
              <a:rPr lang="cs-CZ" dirty="0"/>
              <a:t>metadatový formát, pro popis webových a digitálních objektů</a:t>
            </a:r>
          </a:p>
          <a:p>
            <a:r>
              <a:rPr lang="cs-CZ" dirty="0"/>
              <a:t>využití</a:t>
            </a:r>
          </a:p>
          <a:p>
            <a:pPr lvl="1"/>
            <a:r>
              <a:rPr lang="cs-CZ" dirty="0"/>
              <a:t>popis dokumentů</a:t>
            </a:r>
          </a:p>
          <a:p>
            <a:pPr lvl="1"/>
            <a:r>
              <a:rPr lang="cs-CZ" dirty="0"/>
              <a:t>vyhledávání (sémantický web)</a:t>
            </a:r>
          </a:p>
        </p:txBody>
      </p:sp>
    </p:spTree>
    <p:extLst>
      <p:ext uri="{BB962C8B-B14F-4D97-AF65-F5344CB8AC3E}">
        <p14:creationId xmlns:p14="http://schemas.microsoft.com/office/powerpoint/2010/main" val="17988727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45AE89-79E6-4BED-80FB-2C54C93A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RDF na Wikipedii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C6D1D7-E99F-4C67-864B-CFADF2064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600" dirty="0"/>
              <a:t>@prefix </a:t>
            </a:r>
            <a:r>
              <a:rPr lang="cs-CZ" sz="1600" dirty="0" err="1"/>
              <a:t>rdf</a:t>
            </a:r>
            <a:r>
              <a:rPr lang="cs-CZ" sz="1600" dirty="0"/>
              <a:t>:  &lt;http://www.w3.org/1999/02/22-rdf-syntax-ns#&gt; .</a:t>
            </a:r>
          </a:p>
          <a:p>
            <a:pPr marL="0" indent="0">
              <a:buNone/>
            </a:pPr>
            <a:r>
              <a:rPr lang="cs-CZ" sz="1600" dirty="0"/>
              <a:t>@prefix </a:t>
            </a:r>
            <a:r>
              <a:rPr lang="cs-CZ" sz="1600" dirty="0" err="1"/>
              <a:t>foaf</a:t>
            </a:r>
            <a:r>
              <a:rPr lang="cs-CZ" sz="1600" dirty="0"/>
              <a:t>: &lt;http://xmlns.com/</a:t>
            </a:r>
            <a:r>
              <a:rPr lang="cs-CZ" sz="1600" dirty="0" err="1"/>
              <a:t>foaf</a:t>
            </a:r>
            <a:r>
              <a:rPr lang="cs-CZ" sz="1600" dirty="0"/>
              <a:t>/0.1/&gt; .</a:t>
            </a:r>
          </a:p>
          <a:p>
            <a:pPr marL="0" indent="0">
              <a:buNone/>
            </a:pPr>
            <a:r>
              <a:rPr lang="cs-CZ" sz="1600" dirty="0"/>
              <a:t>@prefix </a:t>
            </a:r>
            <a:r>
              <a:rPr lang="cs-CZ" sz="1600" dirty="0" err="1"/>
              <a:t>dc</a:t>
            </a:r>
            <a:r>
              <a:rPr lang="cs-CZ" sz="1600" dirty="0"/>
              <a:t>:   &lt;http://purl.org/</a:t>
            </a:r>
            <a:r>
              <a:rPr lang="cs-CZ" sz="1600" dirty="0" err="1"/>
              <a:t>dc</a:t>
            </a:r>
            <a:r>
              <a:rPr lang="cs-CZ" sz="1600" dirty="0"/>
              <a:t>/</a:t>
            </a:r>
            <a:r>
              <a:rPr lang="cs-CZ" sz="1600" dirty="0" err="1"/>
              <a:t>elements</a:t>
            </a:r>
            <a:r>
              <a:rPr lang="cs-CZ" sz="1600" dirty="0"/>
              <a:t>/1.1/&gt; .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800" dirty="0"/>
              <a:t>&lt;http://en.wikipedia.org/wiki/</a:t>
            </a:r>
            <a:r>
              <a:rPr lang="cs-CZ" sz="1800" dirty="0" err="1"/>
              <a:t>Albert_Einstein</a:t>
            </a:r>
            <a:r>
              <a:rPr lang="cs-CZ" sz="1800" dirty="0"/>
              <a:t>&gt;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dc:publisher</a:t>
            </a:r>
            <a:r>
              <a:rPr lang="cs-CZ" sz="1800" dirty="0"/>
              <a:t> "</a:t>
            </a:r>
            <a:r>
              <a:rPr lang="cs-CZ" sz="1800" dirty="0" err="1"/>
              <a:t>Wikipedia</a:t>
            </a:r>
            <a:r>
              <a:rPr lang="cs-CZ" sz="1800" dirty="0"/>
              <a:t>" ;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dc:title</a:t>
            </a:r>
            <a:r>
              <a:rPr lang="cs-CZ" sz="1800" dirty="0"/>
              <a:t> „Albert Einstein" ;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foaf:primaryTopic</a:t>
            </a:r>
            <a:r>
              <a:rPr lang="cs-CZ" sz="1800" dirty="0"/>
              <a:t> [</a:t>
            </a:r>
          </a:p>
          <a:p>
            <a:pPr marL="0" indent="0">
              <a:buNone/>
            </a:pPr>
            <a:r>
              <a:rPr lang="cs-CZ" sz="1800" dirty="0"/>
              <a:t>        a </a:t>
            </a:r>
            <a:r>
              <a:rPr lang="cs-CZ" sz="1800" dirty="0" err="1"/>
              <a:t>foaf:Person</a:t>
            </a:r>
            <a:r>
              <a:rPr lang="cs-CZ" sz="1800" dirty="0"/>
              <a:t> ;</a:t>
            </a:r>
          </a:p>
          <a:p>
            <a:pPr marL="0" indent="0">
              <a:buNone/>
            </a:pPr>
            <a:r>
              <a:rPr lang="cs-CZ" sz="1800" dirty="0"/>
              <a:t>        </a:t>
            </a:r>
            <a:r>
              <a:rPr lang="cs-CZ" sz="1800" dirty="0" err="1"/>
              <a:t>foaf:name</a:t>
            </a:r>
            <a:r>
              <a:rPr lang="cs-CZ" sz="1800" dirty="0"/>
              <a:t> „Albert Einstein"</a:t>
            </a:r>
          </a:p>
          <a:p>
            <a:pPr marL="0" indent="0">
              <a:buNone/>
            </a:pPr>
            <a:r>
              <a:rPr lang="cs-CZ" sz="1800" dirty="0"/>
              <a:t>    ] .</a:t>
            </a:r>
          </a:p>
        </p:txBody>
      </p:sp>
    </p:spTree>
    <p:extLst>
      <p:ext uri="{BB962C8B-B14F-4D97-AF65-F5344CB8AC3E}">
        <p14:creationId xmlns:p14="http://schemas.microsoft.com/office/powerpoint/2010/main" val="39084679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6B9C49-4615-4BD7-87AD-D070AD769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RDF – popis webových stránek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622F04-699F-4F4F-8EE3-E8AB9D811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/>
              <a:t>&lt;</a:t>
            </a:r>
            <a:r>
              <a:rPr lang="cs-CZ" sz="1800" dirty="0" err="1"/>
              <a:t>rdf:RDF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xmlns:rdf</a:t>
            </a:r>
            <a:r>
              <a:rPr lang="cs-CZ" sz="1800" dirty="0"/>
              <a:t>="http://www.w3.org/1999/02/22-rdf-syntax-ns#"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xmlns:dc</a:t>
            </a:r>
            <a:r>
              <a:rPr lang="cs-CZ" sz="1800" dirty="0"/>
              <a:t>="http://purl.org/</a:t>
            </a:r>
            <a:r>
              <a:rPr lang="cs-CZ" sz="1800" dirty="0" err="1"/>
              <a:t>dc</a:t>
            </a:r>
            <a:r>
              <a:rPr lang="cs-CZ" sz="1800" dirty="0"/>
              <a:t>/</a:t>
            </a:r>
            <a:r>
              <a:rPr lang="cs-CZ" sz="1800" dirty="0" err="1"/>
              <a:t>elements</a:t>
            </a:r>
            <a:r>
              <a:rPr lang="cs-CZ" sz="1800" dirty="0"/>
              <a:t>/1.1/"&gt;</a:t>
            </a:r>
          </a:p>
          <a:p>
            <a:pPr marL="0" indent="0">
              <a:buNone/>
            </a:pPr>
            <a:r>
              <a:rPr lang="cs-CZ" sz="1800" dirty="0"/>
              <a:t>  &lt;</a:t>
            </a:r>
            <a:r>
              <a:rPr lang="cs-CZ" sz="1800" dirty="0" err="1"/>
              <a:t>rdf:Description</a:t>
            </a:r>
            <a:r>
              <a:rPr lang="cs-CZ" sz="1800" dirty="0"/>
              <a:t> </a:t>
            </a:r>
            <a:r>
              <a:rPr lang="cs-CZ" sz="1800" dirty="0" err="1"/>
              <a:t>rdf:about</a:t>
            </a:r>
            <a:r>
              <a:rPr lang="cs-CZ" sz="1800" dirty="0"/>
              <a:t>="http://www.kafeacigarko.cz/"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dc:creator</a:t>
            </a:r>
            <a:r>
              <a:rPr lang="cs-CZ" sz="1800" dirty="0"/>
              <a:t>=„Marie Doležalová"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dc:title</a:t>
            </a:r>
            <a:r>
              <a:rPr lang="cs-CZ" sz="1800" dirty="0"/>
              <a:t>=„</a:t>
            </a:r>
            <a:r>
              <a:rPr lang="cs-CZ" sz="1800" dirty="0" err="1"/>
              <a:t>Kafe</a:t>
            </a:r>
            <a:r>
              <a:rPr lang="cs-CZ" sz="1800" dirty="0"/>
              <a:t> a cigárko"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dc:description</a:t>
            </a:r>
            <a:r>
              <a:rPr lang="cs-CZ" sz="1800" dirty="0"/>
              <a:t>=„Blog Marie Doležalové"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dc:date</a:t>
            </a:r>
            <a:r>
              <a:rPr lang="cs-CZ" sz="1800" dirty="0"/>
              <a:t>="2016-09-10"/&gt;</a:t>
            </a:r>
          </a:p>
          <a:p>
            <a:pPr marL="0" indent="0">
              <a:buNone/>
            </a:pPr>
            <a:r>
              <a:rPr lang="cs-CZ" sz="1800" dirty="0"/>
              <a:t>&lt;/</a:t>
            </a:r>
            <a:r>
              <a:rPr lang="cs-CZ" sz="1800" dirty="0" err="1"/>
              <a:t>rdf:RDF</a:t>
            </a:r>
            <a:r>
              <a:rPr lang="cs-CZ" sz="18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4635534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Dublin Core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dirty="0"/>
              <a:t>soubor metadatových prvků</a:t>
            </a:r>
          </a:p>
          <a:p>
            <a:pPr eaLnBrk="1" hangingPunct="1"/>
            <a:r>
              <a:rPr lang="cs-CZ" dirty="0"/>
              <a:t>pro popis digitálních objektů (i HTML)</a:t>
            </a:r>
          </a:p>
          <a:p>
            <a:pPr eaLnBrk="1" hangingPunct="1"/>
            <a:r>
              <a:rPr lang="cs-CZ" dirty="0"/>
              <a:t>usnadňuje vyhledávání e-zdrojů</a:t>
            </a:r>
          </a:p>
          <a:p>
            <a:pPr eaLnBrk="1" hangingPunct="1"/>
            <a:r>
              <a:rPr lang="cs-CZ" dirty="0"/>
              <a:t>založen na XML</a:t>
            </a:r>
          </a:p>
          <a:p>
            <a:pPr eaLnBrk="1" hangingPunct="1"/>
            <a:r>
              <a:rPr lang="cs-CZ" dirty="0"/>
              <a:t>název odvozen od města Dublin </a:t>
            </a:r>
            <a:r>
              <a:rPr lang="cs-CZ" sz="2600" dirty="0"/>
              <a:t>(USA)</a:t>
            </a:r>
            <a:r>
              <a:rPr lang="cs-CZ" dirty="0"/>
              <a:t> </a:t>
            </a:r>
          </a:p>
          <a:p>
            <a:pPr eaLnBrk="1" hangingPunct="1"/>
            <a:r>
              <a:rPr lang="cs-CZ" dirty="0">
                <a:hlinkClick r:id="rId2"/>
              </a:rPr>
              <a:t>Generátor metadat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83654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Dublin Core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16 základních prvků</a:t>
            </a:r>
          </a:p>
          <a:p>
            <a:pPr lvl="1" eaLnBrk="1" hangingPunct="1"/>
            <a:r>
              <a:rPr lang="cs-CZ"/>
              <a:t>Title, Creator, Subject, Description, Publisher, Contributor, Date, Type, Format, Identifier, Source, Language, Relation, Coverage, Rights, Audience</a:t>
            </a:r>
          </a:p>
          <a:p>
            <a:pPr eaLnBrk="1" hangingPunct="1"/>
            <a:r>
              <a:rPr lang="cs-CZ"/>
              <a:t>výhody</a:t>
            </a:r>
          </a:p>
          <a:p>
            <a:pPr lvl="1" eaLnBrk="1" hangingPunct="1"/>
            <a:r>
              <a:rPr lang="cs-CZ"/>
              <a:t>jednoduchost</a:t>
            </a:r>
          </a:p>
          <a:p>
            <a:pPr lvl="1" eaLnBrk="1" hangingPunct="1"/>
            <a:r>
              <a:rPr lang="cs-CZ"/>
              <a:t>sémantická interoperabilita</a:t>
            </a:r>
          </a:p>
          <a:p>
            <a:pPr lvl="1" eaLnBrk="1" hangingPunct="1"/>
            <a:r>
              <a:rPr lang="cs-CZ"/>
              <a:t>mezinárodní podpora</a:t>
            </a:r>
          </a:p>
          <a:p>
            <a:pPr lvl="1" eaLnBrk="1" hangingPunct="1"/>
            <a:r>
              <a:rPr lang="cs-CZ"/>
              <a:t>rozšiřitelnost</a:t>
            </a:r>
          </a:p>
          <a:p>
            <a:pPr lvl="1" eaLnBrk="1" hangingPunct="1"/>
            <a:r>
              <a:rPr lang="cs-CZ"/>
              <a:t>modifikovatelnost</a:t>
            </a:r>
          </a:p>
        </p:txBody>
      </p:sp>
    </p:spTree>
    <p:extLst>
      <p:ext uri="{BB962C8B-B14F-4D97-AF65-F5344CB8AC3E}">
        <p14:creationId xmlns:p14="http://schemas.microsoft.com/office/powerpoint/2010/main" val="9657485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54FECB-748A-4CD8-8852-A6E7C1615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3E695C-40D5-4152-81AB-25D1F59AE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popište pomocí Dublin </a:t>
            </a:r>
            <a:r>
              <a:rPr lang="cs-CZ" dirty="0" err="1"/>
              <a:t>Core</a:t>
            </a:r>
            <a:r>
              <a:rPr lang="cs-CZ" dirty="0"/>
              <a:t> web</a:t>
            </a:r>
          </a:p>
          <a:p>
            <a:pPr lvl="1"/>
            <a:r>
              <a:rPr lang="cs-CZ" dirty="0"/>
              <a:t>Kniha: VÁCHA, Dalibor. M+B+M: </a:t>
            </a:r>
            <a:r>
              <a:rPr lang="cs-CZ" i="0" dirty="0">
                <a:solidFill>
                  <a:srgbClr val="333333"/>
                </a:solidFill>
                <a:effectLst/>
              </a:rPr>
              <a:t>M+B+M: Mašín, Balabán, Morávek…</a:t>
            </a:r>
          </a:p>
          <a:p>
            <a:pPr lvl="2"/>
            <a:r>
              <a:rPr lang="cs-CZ" dirty="0">
                <a:hlinkClick r:id="rId2"/>
              </a:rPr>
              <a:t>https://www.databazeknih.cz/knihy/m-b-m-masin-balaban-moravek-459918</a:t>
            </a:r>
            <a:endParaRPr lang="cs-CZ" dirty="0"/>
          </a:p>
          <a:p>
            <a:pPr lvl="1"/>
            <a:r>
              <a:rPr lang="cs-CZ" dirty="0"/>
              <a:t>Web: Masarykova univerzita</a:t>
            </a:r>
          </a:p>
          <a:p>
            <a:pPr lvl="2"/>
            <a:r>
              <a:rPr lang="cs-CZ" dirty="0">
                <a:hlinkClick r:id="rId3"/>
              </a:rPr>
              <a:t>https://www.muni.cz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0448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06DD7E-DC32-4459-8681-4ED9D9E1B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Dublin </a:t>
            </a:r>
            <a:r>
              <a:rPr lang="cs-CZ" dirty="0" err="1"/>
              <a:t>Core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6FB512-DB5B-4C21-BD44-21AAE40DA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516" y="1196975"/>
            <a:ext cx="7777162" cy="5472113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&lt;link </a:t>
            </a:r>
            <a:r>
              <a:rPr lang="cs-CZ" sz="1800" dirty="0" err="1"/>
              <a:t>rel</a:t>
            </a:r>
            <a:r>
              <a:rPr lang="cs-CZ" sz="1800" dirty="0"/>
              <a:t>="</a:t>
            </a:r>
            <a:r>
              <a:rPr lang="cs-CZ" sz="1800" dirty="0" err="1"/>
              <a:t>schema.DC</a:t>
            </a:r>
            <a:r>
              <a:rPr lang="cs-CZ" sz="1800" dirty="0"/>
              <a:t>" </a:t>
            </a:r>
            <a:r>
              <a:rPr lang="cs-CZ" sz="1800" dirty="0" err="1"/>
              <a:t>href</a:t>
            </a:r>
            <a:r>
              <a:rPr lang="cs-CZ" sz="1800" dirty="0"/>
              <a:t>="http://purl.org/</a:t>
            </a:r>
            <a:r>
              <a:rPr lang="cs-CZ" sz="1800" dirty="0" err="1"/>
              <a:t>dc</a:t>
            </a:r>
            <a:r>
              <a:rPr lang="cs-CZ" sz="1800" dirty="0"/>
              <a:t>/</a:t>
            </a:r>
            <a:r>
              <a:rPr lang="cs-CZ" sz="1800" dirty="0" err="1"/>
              <a:t>elements</a:t>
            </a:r>
            <a:r>
              <a:rPr lang="cs-CZ" sz="1800" dirty="0"/>
              <a:t>/1.1/"&gt;</a:t>
            </a:r>
          </a:p>
          <a:p>
            <a:pPr marL="0" indent="0">
              <a:buNone/>
            </a:pPr>
            <a:r>
              <a:rPr lang="cs-CZ" sz="1800" dirty="0"/>
              <a:t>&lt;meta </a:t>
            </a:r>
            <a:r>
              <a:rPr lang="cs-CZ" sz="1800" dirty="0" err="1"/>
              <a:t>name</a:t>
            </a:r>
            <a:r>
              <a:rPr lang="cs-CZ" sz="1800" dirty="0"/>
              <a:t>="</a:t>
            </a:r>
            <a:r>
              <a:rPr lang="cs-CZ" sz="1800" dirty="0" err="1"/>
              <a:t>DC.title</a:t>
            </a:r>
            <a:r>
              <a:rPr lang="cs-CZ" sz="1800" dirty="0"/>
              <a:t>" </a:t>
            </a:r>
            <a:r>
              <a:rPr lang="cs-CZ" sz="1800" dirty="0" err="1"/>
              <a:t>content</a:t>
            </a:r>
            <a:r>
              <a:rPr lang="cs-CZ" sz="1800" dirty="0"/>
              <a:t>=„Babička"&gt;</a:t>
            </a:r>
          </a:p>
          <a:p>
            <a:pPr marL="0" indent="0">
              <a:buNone/>
            </a:pPr>
            <a:r>
              <a:rPr lang="cs-CZ" sz="1800" dirty="0"/>
              <a:t>&lt;meta </a:t>
            </a:r>
            <a:r>
              <a:rPr lang="cs-CZ" sz="1800" dirty="0" err="1"/>
              <a:t>name</a:t>
            </a:r>
            <a:r>
              <a:rPr lang="cs-CZ" sz="1800" dirty="0"/>
              <a:t>="</a:t>
            </a:r>
            <a:r>
              <a:rPr lang="cs-CZ" sz="1800" dirty="0" err="1"/>
              <a:t>DC.creator</a:t>
            </a:r>
            <a:r>
              <a:rPr lang="cs-CZ" sz="1800" dirty="0"/>
              <a:t>" </a:t>
            </a:r>
            <a:r>
              <a:rPr lang="cs-CZ" sz="1800" dirty="0" err="1"/>
              <a:t>content</a:t>
            </a:r>
            <a:r>
              <a:rPr lang="cs-CZ" sz="1800" dirty="0"/>
              <a:t>=„Božena Němcová"&gt;</a:t>
            </a:r>
          </a:p>
          <a:p>
            <a:pPr marL="0" indent="0">
              <a:buNone/>
            </a:pPr>
            <a:r>
              <a:rPr lang="cs-CZ" sz="1800" dirty="0"/>
              <a:t>&lt;meta </a:t>
            </a:r>
            <a:r>
              <a:rPr lang="cs-CZ" sz="1800" dirty="0" err="1"/>
              <a:t>name</a:t>
            </a:r>
            <a:r>
              <a:rPr lang="cs-CZ" sz="1800" dirty="0"/>
              <a:t>="</a:t>
            </a:r>
            <a:r>
              <a:rPr lang="cs-CZ" sz="1800" dirty="0" err="1"/>
              <a:t>DC.subject</a:t>
            </a:r>
            <a:r>
              <a:rPr lang="cs-CZ" sz="1800" dirty="0"/>
              <a:t>" </a:t>
            </a:r>
            <a:r>
              <a:rPr lang="cs-CZ" sz="1800" dirty="0" err="1"/>
              <a:t>content</a:t>
            </a:r>
            <a:r>
              <a:rPr lang="cs-CZ" sz="1800" dirty="0"/>
              <a:t>=„vesnický román, povinná četba"&gt;</a:t>
            </a:r>
          </a:p>
          <a:p>
            <a:pPr marL="0" indent="0">
              <a:buNone/>
            </a:pPr>
            <a:r>
              <a:rPr lang="cs-CZ" sz="1800" dirty="0"/>
              <a:t>&lt;meta </a:t>
            </a:r>
            <a:r>
              <a:rPr lang="cs-CZ" sz="1800" dirty="0" err="1"/>
              <a:t>name</a:t>
            </a:r>
            <a:r>
              <a:rPr lang="cs-CZ" sz="1800" dirty="0"/>
              <a:t>="</a:t>
            </a:r>
            <a:r>
              <a:rPr lang="cs-CZ" sz="1800" dirty="0" err="1"/>
              <a:t>DC.description</a:t>
            </a:r>
            <a:r>
              <a:rPr lang="cs-CZ" sz="1800" dirty="0"/>
              <a:t>" </a:t>
            </a:r>
            <a:r>
              <a:rPr lang="cs-CZ" sz="1800" dirty="0" err="1"/>
              <a:t>content</a:t>
            </a:r>
            <a:r>
              <a:rPr lang="cs-CZ" sz="1800" dirty="0"/>
              <a:t>=„Nejslavnější klasické dílo spisovatelky Boženy Němcové není třeba dlouze představovat. Malebný příběh z venkova 19. století nám vypráví o životě a hodnotách prostých lidí i vrchnosti. Kdo by mohl zapomenout na babičku a její nejoblíbenější vnučku Barunku, paní kněžnu a její schovanku Hortensii či Viktorku a černého vojáka. Babička by neměla chybět ani ve vaší knihovně."&gt;</a:t>
            </a:r>
          </a:p>
          <a:p>
            <a:pPr marL="0" indent="0">
              <a:buNone/>
            </a:pPr>
            <a:r>
              <a:rPr lang="cs-CZ" sz="1800" dirty="0"/>
              <a:t>&lt;meta </a:t>
            </a:r>
            <a:r>
              <a:rPr lang="cs-CZ" sz="1800" dirty="0" err="1"/>
              <a:t>name</a:t>
            </a:r>
            <a:r>
              <a:rPr lang="cs-CZ" sz="1800" dirty="0"/>
              <a:t>="</a:t>
            </a:r>
            <a:r>
              <a:rPr lang="cs-CZ" sz="1800" dirty="0" err="1"/>
              <a:t>DC.language</a:t>
            </a:r>
            <a:r>
              <a:rPr lang="cs-CZ" sz="1800" dirty="0"/>
              <a:t>" </a:t>
            </a:r>
            <a:r>
              <a:rPr lang="cs-CZ" sz="1800" dirty="0" err="1"/>
              <a:t>content</a:t>
            </a:r>
            <a:r>
              <a:rPr lang="cs-CZ" sz="1800" dirty="0"/>
              <a:t>="</a:t>
            </a:r>
            <a:r>
              <a:rPr lang="cs-CZ" sz="1800" dirty="0" err="1"/>
              <a:t>cs</a:t>
            </a:r>
            <a:r>
              <a:rPr lang="cs-CZ" sz="1800" dirty="0"/>
              <a:t>-CZ"&gt;</a:t>
            </a:r>
          </a:p>
          <a:p>
            <a:pPr marL="0" indent="0">
              <a:buNone/>
            </a:pPr>
            <a:r>
              <a:rPr lang="cs-CZ" sz="1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46933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AFFD7-5088-469A-8F86-C9F741E85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Protokoly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780A0C-508E-4B08-ABD6-34091FBE0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 čemu slouží protokoly</a:t>
            </a:r>
          </a:p>
          <a:p>
            <a:pPr lvl="1"/>
            <a:r>
              <a:rPr lang="cs-CZ" dirty="0"/>
              <a:t>pro přenos dat mezi prohlížečem a serverem (http, </a:t>
            </a:r>
            <a:r>
              <a:rPr lang="cs-CZ" dirty="0" err="1"/>
              <a:t>ftp</a:t>
            </a:r>
            <a:r>
              <a:rPr lang="cs-CZ" dirty="0"/>
              <a:t>,…)</a:t>
            </a:r>
          </a:p>
          <a:p>
            <a:pPr lvl="1"/>
            <a:r>
              <a:rPr lang="cs-CZ" dirty="0"/>
              <a:t>pro přenos dat mezi službami (Z39.50, OAI-PMH, NCIP)</a:t>
            </a:r>
          </a:p>
          <a:p>
            <a:r>
              <a:rPr lang="cs-CZ" dirty="0"/>
              <a:t>jak </a:t>
            </a:r>
            <a:r>
              <a:rPr lang="cs-CZ" dirty="0">
                <a:hlinkClick r:id="rId2"/>
              </a:rPr>
              <a:t>protokoly fungují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44079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Další info o DC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 dirty="0">
                <a:hlinkClick r:id="rId2"/>
              </a:rPr>
              <a:t>http://www.dublincore.org</a:t>
            </a:r>
            <a:endParaRPr lang="cs-CZ" sz="2400" dirty="0"/>
          </a:p>
          <a:p>
            <a:pPr eaLnBrk="1" hangingPunct="1"/>
            <a:r>
              <a:rPr lang="cs-CZ" sz="2400" dirty="0">
                <a:hlinkClick r:id="rId3"/>
              </a:rPr>
              <a:t>http://www.ics.muni.cz/dublin_core</a:t>
            </a:r>
            <a:endParaRPr lang="cs-CZ" sz="2400" dirty="0"/>
          </a:p>
          <a:p>
            <a:pPr eaLnBrk="1" hangingPunct="1"/>
            <a:r>
              <a:rPr lang="cs-CZ" sz="2400" dirty="0">
                <a:hlinkClick r:id="rId4"/>
              </a:rPr>
              <a:t>http://www.ukoln.ac.uk/cgi-bin/dcdot.pl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23460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RSS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/>
              <a:t>slouží ke sdílení obsahu</a:t>
            </a:r>
          </a:p>
          <a:p>
            <a:pPr eaLnBrk="1" hangingPunct="1"/>
            <a:r>
              <a:rPr lang="cs-CZ"/>
              <a:t>standardizovaný formát (XML)</a:t>
            </a:r>
          </a:p>
          <a:p>
            <a:pPr eaLnBrk="1" hangingPunct="1"/>
            <a:r>
              <a:rPr lang="cs-CZ"/>
              <a:t>pro weby s častou aktualizací</a:t>
            </a:r>
          </a:p>
          <a:p>
            <a:pPr eaLnBrk="1" hangingPunct="1"/>
            <a:r>
              <a:rPr lang="cs-CZ"/>
              <a:t>nejčastější uplatnění:</a:t>
            </a:r>
          </a:p>
          <a:p>
            <a:pPr lvl="1" eaLnBrk="1" hangingPunct="1"/>
            <a:r>
              <a:rPr lang="cs-CZ" sz="3000"/>
              <a:t>zpravodajské servery, blogy</a:t>
            </a:r>
          </a:p>
          <a:p>
            <a:pPr eaLnBrk="1" hangingPunct="1"/>
            <a:r>
              <a:rPr lang="cs-CZ"/>
              <a:t>nejpoužívanější verze RSS 0.91 a 2.0</a:t>
            </a:r>
          </a:p>
          <a:p>
            <a:pPr eaLnBrk="1" hangingPunct="1"/>
            <a:r>
              <a:rPr lang="cs-CZ"/>
              <a:t>osobní RSS čtečky</a:t>
            </a:r>
          </a:p>
          <a:p>
            <a:pPr eaLnBrk="1" hangingPunct="1"/>
            <a:r>
              <a:rPr lang="cs-CZ"/>
              <a:t>agregátory RSS kanálů (mix info)</a:t>
            </a:r>
          </a:p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0848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0"/>
          <p:cNvSpPr>
            <a:spLocks noChangeArrowheads="1"/>
          </p:cNvSpPr>
          <p:nvPr/>
        </p:nvSpPr>
        <p:spPr bwMode="auto">
          <a:xfrm>
            <a:off x="971550" y="2781300"/>
            <a:ext cx="1944688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Jak RSS funguje?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1116013" y="3141663"/>
            <a:ext cx="1655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Zpravodajský server</a:t>
            </a:r>
          </a:p>
        </p:txBody>
      </p:sp>
      <p:sp>
        <p:nvSpPr>
          <p:cNvPr id="633861" name="AutoShape 5"/>
          <p:cNvSpPr>
            <a:spLocks noChangeArrowheads="1"/>
          </p:cNvSpPr>
          <p:nvPr/>
        </p:nvSpPr>
        <p:spPr bwMode="auto">
          <a:xfrm>
            <a:off x="2989263" y="3141663"/>
            <a:ext cx="935037" cy="525462"/>
          </a:xfrm>
          <a:prstGeom prst="rightArrow">
            <a:avLst>
              <a:gd name="adj1" fmla="val 50000"/>
              <a:gd name="adj2" fmla="val 444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2" name="AutoShape 6"/>
          <p:cNvSpPr>
            <a:spLocks noChangeArrowheads="1"/>
          </p:cNvSpPr>
          <p:nvPr/>
        </p:nvSpPr>
        <p:spPr bwMode="auto">
          <a:xfrm rot="5400000">
            <a:off x="1487488" y="2266950"/>
            <a:ext cx="935037" cy="525463"/>
          </a:xfrm>
          <a:prstGeom prst="rightArrow">
            <a:avLst>
              <a:gd name="adj1" fmla="val 50000"/>
              <a:gd name="adj2" fmla="val 444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3" name="Text Box 7"/>
          <p:cNvSpPr txBox="1">
            <a:spLocks noChangeArrowheads="1"/>
          </p:cNvSpPr>
          <p:nvPr/>
        </p:nvSpPr>
        <p:spPr bwMode="auto">
          <a:xfrm>
            <a:off x="2052638" y="1557338"/>
            <a:ext cx="1655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Nový článek</a:t>
            </a:r>
          </a:p>
        </p:txBody>
      </p:sp>
      <p:sp>
        <p:nvSpPr>
          <p:cNvPr id="633864" name="Oval 8"/>
          <p:cNvSpPr>
            <a:spLocks noChangeArrowheads="1"/>
          </p:cNvSpPr>
          <p:nvPr/>
        </p:nvSpPr>
        <p:spPr bwMode="auto">
          <a:xfrm>
            <a:off x="3997325" y="2709863"/>
            <a:ext cx="1944688" cy="1295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5" name="Text Box 9"/>
          <p:cNvSpPr txBox="1">
            <a:spLocks noChangeArrowheads="1"/>
          </p:cNvSpPr>
          <p:nvPr/>
        </p:nvSpPr>
        <p:spPr bwMode="auto">
          <a:xfrm>
            <a:off x="4140200" y="3141663"/>
            <a:ext cx="1655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RSS Kanál</a:t>
            </a:r>
          </a:p>
        </p:txBody>
      </p:sp>
      <p:sp>
        <p:nvSpPr>
          <p:cNvPr id="633866" name="AutoShape 10"/>
          <p:cNvSpPr>
            <a:spLocks noChangeArrowheads="1"/>
          </p:cNvSpPr>
          <p:nvPr/>
        </p:nvSpPr>
        <p:spPr bwMode="auto">
          <a:xfrm rot="-4240250">
            <a:off x="3709194" y="429339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7" name="AutoShape 11"/>
          <p:cNvSpPr>
            <a:spLocks noChangeArrowheads="1"/>
          </p:cNvSpPr>
          <p:nvPr/>
        </p:nvSpPr>
        <p:spPr bwMode="auto">
          <a:xfrm rot="-6562727">
            <a:off x="5149056" y="4366419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8" name="AutoShape 12"/>
          <p:cNvSpPr>
            <a:spLocks noChangeArrowheads="1"/>
          </p:cNvSpPr>
          <p:nvPr/>
        </p:nvSpPr>
        <p:spPr bwMode="auto">
          <a:xfrm rot="-9369491">
            <a:off x="6013450" y="3575050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9" name="Text Box 13"/>
          <p:cNvSpPr txBox="1">
            <a:spLocks noChangeArrowheads="1"/>
          </p:cNvSpPr>
          <p:nvPr/>
        </p:nvSpPr>
        <p:spPr bwMode="auto">
          <a:xfrm>
            <a:off x="3205163" y="4941888"/>
            <a:ext cx="1439862" cy="6508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Osobní RSS čtečka</a:t>
            </a:r>
          </a:p>
        </p:txBody>
      </p:sp>
      <p:sp>
        <p:nvSpPr>
          <p:cNvPr id="633870" name="Text Box 14"/>
          <p:cNvSpPr txBox="1">
            <a:spLocks noChangeArrowheads="1"/>
          </p:cNvSpPr>
          <p:nvPr/>
        </p:nvSpPr>
        <p:spPr bwMode="auto">
          <a:xfrm>
            <a:off x="5221288" y="4941888"/>
            <a:ext cx="1439862" cy="78898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Agregátor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RSS kanálů</a:t>
            </a:r>
          </a:p>
        </p:txBody>
      </p:sp>
      <p:sp>
        <p:nvSpPr>
          <p:cNvPr id="633871" name="Text Box 15"/>
          <p:cNvSpPr txBox="1">
            <a:spLocks noChangeArrowheads="1"/>
          </p:cNvSpPr>
          <p:nvPr/>
        </p:nvSpPr>
        <p:spPr bwMode="auto">
          <a:xfrm>
            <a:off x="6948488" y="3502025"/>
            <a:ext cx="1439862" cy="788988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Agregátor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RSS kanálů</a:t>
            </a:r>
          </a:p>
        </p:txBody>
      </p:sp>
      <p:pic>
        <p:nvPicPr>
          <p:cNvPr id="633872" name="Picture 16" descr="clan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85900"/>
            <a:ext cx="523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3873" name="AutoShape 17"/>
          <p:cNvSpPr>
            <a:spLocks noChangeArrowheads="1"/>
          </p:cNvSpPr>
          <p:nvPr/>
        </p:nvSpPr>
        <p:spPr bwMode="auto">
          <a:xfrm rot="6560504">
            <a:off x="3996531" y="4366419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74" name="AutoShape 18"/>
          <p:cNvSpPr>
            <a:spLocks noChangeArrowheads="1"/>
          </p:cNvSpPr>
          <p:nvPr/>
        </p:nvSpPr>
        <p:spPr bwMode="auto">
          <a:xfrm rot="4196874">
            <a:off x="5437981" y="429339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75" name="AutoShape 19"/>
          <p:cNvSpPr>
            <a:spLocks noChangeArrowheads="1"/>
          </p:cNvSpPr>
          <p:nvPr/>
        </p:nvSpPr>
        <p:spPr bwMode="auto">
          <a:xfrm rot="1582865">
            <a:off x="5940425" y="3862388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21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3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3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3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33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3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1" grpId="0" animBg="1"/>
      <p:bldP spid="633862" grpId="0" animBg="1"/>
      <p:bldP spid="633863" grpId="0"/>
      <p:bldP spid="633864" grpId="0" animBg="1"/>
      <p:bldP spid="633865" grpId="0"/>
      <p:bldP spid="633866" grpId="0" animBg="1"/>
      <p:bldP spid="633867" grpId="0" animBg="1"/>
      <p:bldP spid="633868" grpId="0" animBg="1"/>
      <p:bldP spid="633869" grpId="0" animBg="1"/>
      <p:bldP spid="633870" grpId="0" animBg="1"/>
      <p:bldP spid="633871" grpId="0" animBg="1"/>
      <p:bldP spid="633873" grpId="0" animBg="1"/>
      <p:bldP spid="633874" grpId="0" animBg="1"/>
      <p:bldP spid="63387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Využití v RSS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/>
              <a:t>EIZ</a:t>
            </a:r>
          </a:p>
          <a:p>
            <a:pPr lvl="1" eaLnBrk="1" hangingPunct="1"/>
            <a:r>
              <a:rPr lang="cs-CZ" dirty="0"/>
              <a:t>informace o novinkách</a:t>
            </a:r>
          </a:p>
          <a:p>
            <a:pPr lvl="1" eaLnBrk="1" hangingPunct="1"/>
            <a:r>
              <a:rPr lang="cs-CZ" dirty="0"/>
              <a:t>aktuální číslo v RSS</a:t>
            </a:r>
          </a:p>
          <a:p>
            <a:pPr lvl="1" eaLnBrk="1" hangingPunct="1"/>
            <a:r>
              <a:rPr lang="cs-CZ" dirty="0"/>
              <a:t>výběr článků na vybrané klíčové slovo nebo obor</a:t>
            </a:r>
          </a:p>
          <a:p>
            <a:pPr lvl="1" eaLnBrk="1" hangingPunct="1"/>
            <a:endParaRPr lang="cs-CZ" dirty="0"/>
          </a:p>
          <a:p>
            <a:pPr eaLnBrk="1" hangingPunct="1"/>
            <a:r>
              <a:rPr lang="cs-CZ" sz="2600" dirty="0"/>
              <a:t>Agregace článků z odborných časopisů</a:t>
            </a:r>
          </a:p>
          <a:p>
            <a:pPr lvl="1" eaLnBrk="1" hangingPunct="1"/>
            <a:r>
              <a:rPr lang="cs-CZ" dirty="0">
                <a:hlinkClick r:id="rId2"/>
              </a:rPr>
              <a:t>https://www.journaltocs.ac.uk</a:t>
            </a:r>
            <a:endParaRPr lang="cs-CZ" dirty="0"/>
          </a:p>
          <a:p>
            <a:pPr lvl="1" eaLnBrk="1" hangingPunct="1"/>
            <a:endParaRPr lang="cs-CZ" dirty="0"/>
          </a:p>
          <a:p>
            <a:pPr lvl="1" eaLnBrk="1" hangingPunct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44826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91F6E8-D02C-42B4-8660-02ADD0AB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Mikroformáty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65E313-7D47-42AF-A89C-F366ABC8B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nahrazuje složité XML</a:t>
            </a:r>
          </a:p>
          <a:p>
            <a:r>
              <a:rPr lang="cs-CZ" sz="2800" dirty="0"/>
              <a:t>k popisu webových stránek</a:t>
            </a:r>
          </a:p>
          <a:p>
            <a:r>
              <a:rPr lang="cs-CZ" sz="2800" dirty="0"/>
              <a:t>podpora sémantického webu</a:t>
            </a:r>
          </a:p>
          <a:p>
            <a:r>
              <a:rPr lang="cs-CZ" sz="2800" dirty="0"/>
              <a:t>pro strojové zpracování informací primárně určených lidem</a:t>
            </a:r>
          </a:p>
          <a:p>
            <a:pPr lvl="1"/>
            <a:r>
              <a:rPr lang="cs-CZ" sz="2000" dirty="0"/>
              <a:t>kontakty, akce v kalendáři, zeměpisné souřadnice, zprávy, produkty, ochranné známky, citace</a:t>
            </a:r>
          </a:p>
          <a:p>
            <a:r>
              <a:rPr lang="cs-CZ" sz="2800" dirty="0"/>
              <a:t>příklady</a:t>
            </a:r>
          </a:p>
          <a:p>
            <a:pPr lvl="1"/>
            <a:r>
              <a:rPr lang="cs-CZ" sz="2000" dirty="0"/>
              <a:t>COinS, </a:t>
            </a:r>
            <a:r>
              <a:rPr lang="cs-CZ" sz="2000" dirty="0" err="1"/>
              <a:t>hCite</a:t>
            </a:r>
            <a:r>
              <a:rPr lang="cs-CZ" sz="2000" dirty="0"/>
              <a:t>, </a:t>
            </a:r>
            <a:r>
              <a:rPr lang="cs-CZ" sz="2000" dirty="0" err="1"/>
              <a:t>hCalendar</a:t>
            </a:r>
            <a:r>
              <a:rPr lang="cs-CZ" sz="2000" dirty="0"/>
              <a:t>, </a:t>
            </a:r>
            <a:r>
              <a:rPr lang="cs-CZ" sz="2000" dirty="0" err="1"/>
              <a:t>hCard</a:t>
            </a:r>
            <a:r>
              <a:rPr lang="cs-CZ" sz="2000" dirty="0"/>
              <a:t>, </a:t>
            </a:r>
            <a:r>
              <a:rPr lang="cs-CZ" sz="2000" dirty="0" err="1"/>
              <a:t>hNews</a:t>
            </a:r>
            <a:r>
              <a:rPr lang="cs-CZ" sz="2000" dirty="0"/>
              <a:t>, </a:t>
            </a:r>
            <a:r>
              <a:rPr lang="cs-CZ" sz="2000" dirty="0" err="1"/>
              <a:t>hProduct</a:t>
            </a:r>
            <a:r>
              <a:rPr lang="cs-CZ" sz="2000" dirty="0"/>
              <a:t>, </a:t>
            </a:r>
            <a:r>
              <a:rPr lang="cs-CZ" sz="2000" dirty="0" err="1"/>
              <a:t>hResume</a:t>
            </a:r>
            <a:r>
              <a:rPr lang="cs-CZ" sz="2000" dirty="0"/>
              <a:t>, </a:t>
            </a:r>
            <a:r>
              <a:rPr lang="cs-CZ" sz="2000" dirty="0" err="1"/>
              <a:t>hRecipe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799410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AAB70F-EBF5-4E5B-A14D-BD5BE08FD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Proč mikroformáty? Využití COinS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CDFD10-ADB8-4C3B-9E66-38FA1236C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400" dirty="0"/>
              <a:t>&lt;</a:t>
            </a:r>
            <a:r>
              <a:rPr lang="cs-CZ" sz="1400" dirty="0" err="1"/>
              <a:t>span</a:t>
            </a:r>
            <a:r>
              <a:rPr lang="cs-CZ" sz="1400" dirty="0"/>
              <a:t> </a:t>
            </a:r>
            <a:r>
              <a:rPr lang="cs-CZ" sz="1400" dirty="0" err="1"/>
              <a:t>class</a:t>
            </a:r>
            <a:r>
              <a:rPr lang="cs-CZ" sz="1400" dirty="0"/>
              <a:t>="</a:t>
            </a:r>
            <a:r>
              <a:rPr lang="cs-CZ" sz="1400" dirty="0" err="1"/>
              <a:t>citation</a:t>
            </a:r>
            <a:r>
              <a:rPr lang="cs-CZ" sz="1400" dirty="0"/>
              <a:t> </a:t>
            </a:r>
            <a:r>
              <a:rPr lang="cs-CZ" sz="1400" dirty="0" err="1"/>
              <a:t>book</a:t>
            </a:r>
            <a:r>
              <a:rPr lang="cs-CZ" sz="1400" dirty="0"/>
              <a:t>"&gt;</a:t>
            </a:r>
            <a:r>
              <a:rPr lang="cs-CZ" sz="1400" dirty="0" err="1"/>
              <a:t>Mabbett</a:t>
            </a:r>
            <a:r>
              <a:rPr lang="cs-CZ" sz="1400" dirty="0"/>
              <a:t>, Andy (2010). &lt;i&gt;Pink </a:t>
            </a:r>
            <a:r>
              <a:rPr lang="cs-CZ" sz="1400" dirty="0" err="1"/>
              <a:t>Floyd</a:t>
            </a:r>
            <a:r>
              <a:rPr lang="cs-CZ" sz="1400" dirty="0"/>
              <a:t> - </a:t>
            </a:r>
            <a:r>
              <a:rPr lang="cs-CZ" sz="1400" dirty="0" err="1"/>
              <a:t>The</a:t>
            </a:r>
            <a:r>
              <a:rPr lang="cs-CZ" sz="1400" dirty="0"/>
              <a:t> Music and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Mystery</a:t>
            </a:r>
            <a:r>
              <a:rPr lang="cs-CZ" sz="1400" dirty="0"/>
              <a:t>&lt;/i&gt;. London: Omnibus,. ISBN &lt;a </a:t>
            </a:r>
            <a:r>
              <a:rPr lang="cs-CZ" sz="1400" dirty="0" err="1"/>
              <a:t>href</a:t>
            </a:r>
            <a:r>
              <a:rPr lang="cs-CZ" sz="1400" dirty="0"/>
              <a:t>="..."&gt;9781849383707&lt;/a&gt;.&lt;/</a:t>
            </a:r>
            <a:r>
              <a:rPr lang="cs-CZ" sz="1400" dirty="0" err="1"/>
              <a:t>span</a:t>
            </a:r>
            <a:r>
              <a:rPr lang="cs-CZ" sz="1400" dirty="0"/>
              <a:t>&gt;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/>
              <a:t>&lt;</a:t>
            </a:r>
            <a:r>
              <a:rPr lang="cs-CZ" sz="1400" dirty="0" err="1"/>
              <a:t>span</a:t>
            </a:r>
            <a:r>
              <a:rPr lang="cs-CZ" sz="1400" dirty="0"/>
              <a:t> </a:t>
            </a:r>
            <a:r>
              <a:rPr lang="cs-CZ" sz="1400" dirty="0" err="1"/>
              <a:t>class</a:t>
            </a:r>
            <a:r>
              <a:rPr lang="cs-CZ" sz="1400" dirty="0"/>
              <a:t>="Z3988" </a:t>
            </a:r>
            <a:r>
              <a:rPr lang="cs-CZ" sz="1400" dirty="0" err="1"/>
              <a:t>title</a:t>
            </a:r>
            <a:r>
              <a:rPr lang="cs-CZ" sz="1400" dirty="0"/>
              <a:t>="</a:t>
            </a:r>
            <a:r>
              <a:rPr lang="cs-CZ" sz="1400" dirty="0" err="1"/>
              <a:t>ctx_ver</a:t>
            </a:r>
            <a:r>
              <a:rPr lang="cs-CZ" sz="1400" dirty="0"/>
              <a:t>=Z39.88-2004</a:t>
            </a:r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rft_val_fmt</a:t>
            </a:r>
            <a:r>
              <a:rPr lang="cs-CZ" sz="1400" dirty="0"/>
              <a:t>=info%3Aofi%2Ffmt%3Akev%3Amtx%3Abook</a:t>
            </a:r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rft.genre</a:t>
            </a:r>
            <a:r>
              <a:rPr lang="cs-CZ" sz="1400" dirty="0"/>
              <a:t>=</a:t>
            </a:r>
            <a:r>
              <a:rPr lang="cs-CZ" sz="1400" dirty="0" err="1"/>
              <a:t>book</a:t>
            </a:r>
            <a:endParaRPr lang="cs-CZ" sz="1400" dirty="0"/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rft.btitle</a:t>
            </a:r>
            <a:r>
              <a:rPr lang="cs-CZ" sz="1400" dirty="0"/>
              <a:t>=</a:t>
            </a:r>
            <a:r>
              <a:rPr lang="cs-CZ" sz="1400" dirty="0" err="1"/>
              <a:t>Pink+Floyd</a:t>
            </a:r>
            <a:r>
              <a:rPr lang="cs-CZ" sz="1400" dirty="0"/>
              <a:t>+-+</a:t>
            </a:r>
            <a:r>
              <a:rPr lang="cs-CZ" sz="1400" dirty="0" err="1"/>
              <a:t>The+Music+and+the+Mystery</a:t>
            </a:r>
            <a:endParaRPr lang="cs-CZ" sz="1400" dirty="0"/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rft.aulast</a:t>
            </a:r>
            <a:r>
              <a:rPr lang="cs-CZ" sz="1400" dirty="0"/>
              <a:t>=</a:t>
            </a:r>
            <a:r>
              <a:rPr lang="cs-CZ" sz="1400" dirty="0" err="1"/>
              <a:t>Mabbett</a:t>
            </a:r>
            <a:endParaRPr lang="cs-CZ" sz="1400" dirty="0"/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rft.aufirst</a:t>
            </a:r>
            <a:r>
              <a:rPr lang="cs-CZ" sz="1400" dirty="0"/>
              <a:t>=%26%2332%3B%26%2332%3BAndy</a:t>
            </a:r>
          </a:p>
          <a:p>
            <a:pPr marL="0" indent="0">
              <a:buNone/>
            </a:pPr>
            <a:r>
              <a:rPr lang="cs-CZ" sz="1400" dirty="0"/>
              <a:t>&amp;rft.au=Mabbett%2C%26%2332%3B%26%2332%3B%26%2332%3BAndy</a:t>
            </a:r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rft.date</a:t>
            </a:r>
            <a:r>
              <a:rPr lang="cs-CZ" sz="1400" dirty="0"/>
              <a:t>=2010</a:t>
            </a:r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rft.place</a:t>
            </a:r>
            <a:r>
              <a:rPr lang="cs-CZ" sz="1400" dirty="0"/>
              <a:t>=London</a:t>
            </a:r>
          </a:p>
          <a:p>
            <a:pPr marL="0" indent="0">
              <a:buNone/>
            </a:pPr>
            <a:r>
              <a:rPr lang="cs-CZ" sz="1400" dirty="0"/>
              <a:t>&amp;rft.pub=Omnibus%2C</a:t>
            </a:r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rft.isbn</a:t>
            </a:r>
            <a:r>
              <a:rPr lang="cs-CZ" sz="1400" dirty="0"/>
              <a:t>=9781849383707</a:t>
            </a:r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rfr_id</a:t>
            </a:r>
            <a:r>
              <a:rPr lang="cs-CZ" sz="1400" dirty="0"/>
              <a:t>=</a:t>
            </a:r>
            <a:r>
              <a:rPr lang="cs-CZ" sz="1400" dirty="0" err="1"/>
              <a:t>info:sid</a:t>
            </a:r>
            <a:r>
              <a:rPr lang="cs-CZ" sz="1400" dirty="0"/>
              <a:t>/</a:t>
            </a:r>
            <a:r>
              <a:rPr lang="cs-CZ" sz="1400" dirty="0" err="1"/>
              <a:t>en.wikipedia.org:Pink_Floyd_The_Wall</a:t>
            </a:r>
            <a:r>
              <a:rPr lang="cs-CZ" sz="1400" dirty="0"/>
              <a:t>_(film)"&gt;</a:t>
            </a:r>
          </a:p>
          <a:p>
            <a:pPr marL="0" indent="0">
              <a:buNone/>
            </a:pPr>
            <a:r>
              <a:rPr lang="cs-CZ" sz="1400" dirty="0"/>
              <a:t>&lt;</a:t>
            </a:r>
            <a:r>
              <a:rPr lang="cs-CZ" sz="1400" dirty="0" err="1"/>
              <a:t>span</a:t>
            </a:r>
            <a:r>
              <a:rPr lang="cs-CZ" sz="1400" dirty="0"/>
              <a:t> style="display: </a:t>
            </a:r>
            <a:r>
              <a:rPr lang="cs-CZ" sz="1400" dirty="0" err="1"/>
              <a:t>none</a:t>
            </a:r>
            <a:r>
              <a:rPr lang="cs-CZ" sz="1400" dirty="0"/>
              <a:t>;"&gt; &lt;/</a:t>
            </a:r>
            <a:r>
              <a:rPr lang="cs-CZ" sz="1400" dirty="0" err="1"/>
              <a:t>span</a:t>
            </a:r>
            <a:r>
              <a:rPr lang="cs-CZ" sz="1400" dirty="0"/>
              <a:t>&gt;</a:t>
            </a:r>
          </a:p>
          <a:p>
            <a:pPr marL="0" indent="0">
              <a:buNone/>
            </a:pPr>
            <a:r>
              <a:rPr lang="cs-CZ" sz="1400" dirty="0"/>
              <a:t>&lt;/</a:t>
            </a:r>
            <a:r>
              <a:rPr lang="cs-CZ" sz="1400" dirty="0" err="1"/>
              <a:t>span</a:t>
            </a:r>
            <a:r>
              <a:rPr lang="cs-CZ" sz="14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6934051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64101B-78C3-43AA-A6C4-84C96A5A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…a využití </a:t>
            </a:r>
            <a:r>
              <a:rPr lang="cs-CZ" dirty="0" err="1"/>
              <a:t>hCite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F92A14-3A86-4C35-8851-FC5DB8263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 err="1"/>
              <a:t>Mabbett</a:t>
            </a:r>
            <a:r>
              <a:rPr lang="cs-CZ" sz="2000" dirty="0"/>
              <a:t>, Andy (2010). </a:t>
            </a:r>
            <a:r>
              <a:rPr lang="cs-CZ" sz="2000" i="1" dirty="0"/>
              <a:t>Pink </a:t>
            </a:r>
            <a:r>
              <a:rPr lang="cs-CZ" sz="2000" i="1" dirty="0" err="1"/>
              <a:t>Floyd</a:t>
            </a:r>
            <a:r>
              <a:rPr lang="cs-CZ" sz="2000" i="1" dirty="0"/>
              <a:t> – </a:t>
            </a:r>
            <a:r>
              <a:rPr lang="cs-CZ" sz="2000" i="1" dirty="0" err="1"/>
              <a:t>The</a:t>
            </a:r>
            <a:r>
              <a:rPr lang="cs-CZ" sz="2000" i="1" dirty="0"/>
              <a:t> Music and </a:t>
            </a:r>
            <a:r>
              <a:rPr lang="cs-CZ" sz="2000" i="1" dirty="0" err="1"/>
              <a:t>the</a:t>
            </a:r>
            <a:r>
              <a:rPr lang="cs-CZ" sz="2000" i="1" dirty="0"/>
              <a:t> </a:t>
            </a:r>
            <a:r>
              <a:rPr lang="cs-CZ" sz="2000" i="1" dirty="0" err="1"/>
              <a:t>Mystery</a:t>
            </a:r>
            <a:r>
              <a:rPr lang="cs-CZ" sz="2000" dirty="0"/>
              <a:t>. London: Omnibus. ISBN 9781849383707.</a:t>
            </a:r>
            <a:br>
              <a:rPr lang="cs-CZ" sz="2000" dirty="0"/>
            </a:br>
            <a:endParaRPr lang="cs-CZ" sz="2000" dirty="0"/>
          </a:p>
          <a:p>
            <a:pPr marL="0" indent="0">
              <a:buNone/>
            </a:pPr>
            <a:r>
              <a:rPr lang="cs-CZ" sz="2000" dirty="0"/>
              <a:t>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citation</a:t>
            </a:r>
            <a:r>
              <a:rPr lang="cs-CZ" sz="2000" dirty="0"/>
              <a:t> </a:t>
            </a:r>
            <a:r>
              <a:rPr lang="cs-CZ" sz="2000" dirty="0" err="1"/>
              <a:t>book</a:t>
            </a:r>
            <a:r>
              <a:rPr lang="cs-CZ" sz="2000" dirty="0"/>
              <a:t> </a:t>
            </a:r>
            <a:r>
              <a:rPr lang="cs-CZ" sz="2000" dirty="0" err="1"/>
              <a:t>hCite</a:t>
            </a:r>
            <a:r>
              <a:rPr lang="cs-CZ" sz="2000" dirty="0"/>
              <a:t>"&gt;&lt;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author</a:t>
            </a:r>
            <a:r>
              <a:rPr lang="cs-CZ" sz="2000" dirty="0"/>
              <a:t> </a:t>
            </a:r>
            <a:r>
              <a:rPr lang="cs-CZ" sz="2000" dirty="0" err="1"/>
              <a:t>vcard</a:t>
            </a:r>
            <a:r>
              <a:rPr lang="cs-CZ" sz="2000" dirty="0"/>
              <a:t>"&gt;&lt;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fn</a:t>
            </a:r>
            <a:r>
              <a:rPr lang="cs-CZ" sz="2000" dirty="0"/>
              <a:t>"&gt;</a:t>
            </a:r>
            <a:r>
              <a:rPr lang="cs-CZ" sz="2000" dirty="0" err="1"/>
              <a:t>Mabbett</a:t>
            </a:r>
            <a:r>
              <a:rPr lang="cs-CZ" sz="2000" dirty="0"/>
              <a:t>, Andy&lt;/</a:t>
            </a:r>
            <a:r>
              <a:rPr lang="cs-CZ" sz="2000" dirty="0" err="1"/>
              <a:t>span</a:t>
            </a:r>
            <a:r>
              <a:rPr lang="cs-CZ" sz="2000" dirty="0"/>
              <a:t>&gt;</a:t>
            </a:r>
          </a:p>
          <a:p>
            <a:pPr marL="0" indent="0">
              <a:buNone/>
            </a:pPr>
            <a:r>
              <a:rPr lang="cs-CZ" sz="2000" dirty="0"/>
              <a:t>&lt;/</a:t>
            </a:r>
            <a:r>
              <a:rPr lang="cs-CZ" sz="2000" dirty="0" err="1"/>
              <a:t>span</a:t>
            </a:r>
            <a:r>
              <a:rPr lang="cs-CZ" sz="2000" dirty="0"/>
              <a:t>&gt; (&lt;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dtstart</a:t>
            </a:r>
            <a:r>
              <a:rPr lang="cs-CZ" sz="2000" dirty="0"/>
              <a:t>"&gt;2010&lt;/</a:t>
            </a:r>
            <a:r>
              <a:rPr lang="cs-CZ" sz="2000" dirty="0" err="1"/>
              <a:t>span</a:t>
            </a:r>
            <a:r>
              <a:rPr lang="cs-CZ" sz="2000" dirty="0"/>
              <a:t>&gt;). </a:t>
            </a:r>
          </a:p>
          <a:p>
            <a:pPr marL="0" indent="0">
              <a:buNone/>
            </a:pPr>
            <a:r>
              <a:rPr lang="cs-CZ" sz="2000" dirty="0"/>
              <a:t>&lt;i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work</a:t>
            </a:r>
            <a:r>
              <a:rPr lang="cs-CZ" sz="2000" dirty="0"/>
              <a:t>"&gt;Pink </a:t>
            </a:r>
            <a:r>
              <a:rPr lang="cs-CZ" sz="2000" dirty="0" err="1"/>
              <a:t>Floyd</a:t>
            </a:r>
            <a:r>
              <a:rPr lang="cs-CZ" sz="2000" dirty="0"/>
              <a:t> - </a:t>
            </a:r>
            <a:r>
              <a:rPr lang="cs-CZ" sz="2000" dirty="0" err="1"/>
              <a:t>The</a:t>
            </a:r>
            <a:r>
              <a:rPr lang="cs-CZ" sz="2000" dirty="0"/>
              <a:t> Music and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Mystery</a:t>
            </a:r>
            <a:r>
              <a:rPr lang="cs-CZ" sz="2000" dirty="0"/>
              <a:t>&lt;/i&gt;. 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publisher</a:t>
            </a:r>
            <a:r>
              <a:rPr lang="cs-CZ" sz="2000" dirty="0"/>
              <a:t> </a:t>
            </a:r>
            <a:r>
              <a:rPr lang="cs-CZ" sz="2000" dirty="0" err="1"/>
              <a:t>vcard</a:t>
            </a:r>
            <a:r>
              <a:rPr lang="cs-CZ" sz="2000" dirty="0"/>
              <a:t>"&gt;</a:t>
            </a:r>
          </a:p>
          <a:p>
            <a:pPr marL="0" indent="0">
              <a:buNone/>
            </a:pPr>
            <a:r>
              <a:rPr lang="cs-CZ" sz="2000" dirty="0"/>
              <a:t>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="label"&gt;London&lt;/</a:t>
            </a:r>
            <a:r>
              <a:rPr lang="cs-CZ" sz="2000" dirty="0" err="1"/>
              <a:t>span</a:t>
            </a:r>
            <a:r>
              <a:rPr lang="cs-CZ" sz="2000" dirty="0"/>
              <a:t>&gt;: </a:t>
            </a:r>
          </a:p>
          <a:p>
            <a:pPr marL="0" indent="0">
              <a:buNone/>
            </a:pPr>
            <a:r>
              <a:rPr lang="cs-CZ" sz="2000" dirty="0"/>
              <a:t>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fn</a:t>
            </a:r>
            <a:r>
              <a:rPr lang="cs-CZ" sz="2000" dirty="0"/>
              <a:t> </a:t>
            </a:r>
            <a:r>
              <a:rPr lang="cs-CZ" sz="2000" dirty="0" err="1"/>
              <a:t>org</a:t>
            </a:r>
            <a:r>
              <a:rPr lang="cs-CZ" sz="2000" dirty="0"/>
              <a:t>"&gt;Omnibus&lt;/</a:t>
            </a:r>
            <a:r>
              <a:rPr lang="cs-CZ" sz="2000" dirty="0" err="1"/>
              <a:t>span</a:t>
            </a:r>
            <a:r>
              <a:rPr lang="cs-CZ" sz="2000" dirty="0"/>
              <a:t>&gt;.</a:t>
            </a:r>
          </a:p>
          <a:p>
            <a:pPr marL="0" indent="0">
              <a:buNone/>
            </a:pPr>
            <a:r>
              <a:rPr lang="cs-CZ" sz="2000" dirty="0"/>
              <a:t>ISBN &lt;a </a:t>
            </a:r>
            <a:r>
              <a:rPr lang="cs-CZ" sz="2000" dirty="0" err="1"/>
              <a:t>href</a:t>
            </a:r>
            <a:r>
              <a:rPr lang="cs-CZ" sz="2000" dirty="0"/>
              <a:t>="..."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isbn</a:t>
            </a:r>
            <a:r>
              <a:rPr lang="cs-CZ" sz="2000" dirty="0"/>
              <a:t>"&gt;9781849383707&lt;/a&gt;.</a:t>
            </a:r>
          </a:p>
          <a:p>
            <a:pPr marL="0" indent="0">
              <a:buNone/>
            </a:pPr>
            <a:r>
              <a:rPr lang="cs-CZ" sz="2000" dirty="0"/>
              <a:t>&lt;/</a:t>
            </a:r>
            <a:r>
              <a:rPr lang="cs-CZ" sz="2000" dirty="0" err="1"/>
              <a:t>span</a:t>
            </a:r>
            <a:r>
              <a:rPr lang="cs-CZ" sz="20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5049699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4D9F4E-EC29-491A-B0A2-3400E6995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hcalendar</a:t>
            </a:r>
            <a:endParaRPr lang="cs-CZ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053E7B8-DEA9-45B0-BB72-A3E32EB051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52116" y="1407259"/>
            <a:ext cx="7842211" cy="424731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&lt;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effectLst/>
              </a:rPr>
              <a:t>div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class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="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vevent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"&gt;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&lt;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effectLst/>
              </a:rPr>
              <a:t>a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class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="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url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"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href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=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"https://www.akvs.cz/akce/akce-2020/ba-2020/"&gt;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https://www.akvs.cz/akce/akce-2020/ba-2020/&lt;/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effectLst/>
              </a:rPr>
              <a:t>a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&lt;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effectLst/>
              </a:rPr>
              <a:t>span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class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="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summary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"&gt;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Bibliotheca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Academica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 2020&lt;/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effectLst/>
              </a:rPr>
              <a:t>span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&gt;,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která se koná &lt;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effectLst/>
              </a:rPr>
              <a:t>abbr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class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="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dtstart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"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title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="2020-11-03"&gt;3.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&lt;/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effectLst/>
              </a:rPr>
              <a:t>abbr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&gt;-&lt;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effectLst/>
              </a:rPr>
              <a:t>abbr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class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="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dtend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"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title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="2020-11-04"&gt;4. 11.2020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&lt;/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effectLst/>
              </a:rPr>
              <a:t>abbr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&gt;Místo: &lt;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effectLst/>
              </a:rPr>
              <a:t>span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class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="</a:t>
            </a:r>
            <a:r>
              <a:rPr kumimoji="0" lang="cs-CZ" altLang="cs-CZ" sz="1800" b="0" i="0" u="none" strike="noStrike" cap="none" normalizeH="0" baseline="0" dirty="0" err="1">
                <a:ln>
                  <a:noFill/>
                </a:ln>
                <a:effectLst/>
              </a:rPr>
              <a:t>location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"&gt;Liberec&lt;/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effectLst/>
              </a:rPr>
              <a:t>span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&lt;/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effectLst/>
              </a:rPr>
              <a:t>div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&gt;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1800" dirty="0"/>
              <a:t>co vidí člověk na webu: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  <a:hlinkClick r:id="rId2"/>
              </a:rPr>
              <a:t>https://www.akvs.cz/akce/akce-2020/ba-2020/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cs-CZ" sz="1800" b="0" i="0" u="none" strike="noStrike" cap="none" normalizeH="0" baseline="0" dirty="0">
                <a:ln>
                  <a:noFill/>
                </a:ln>
                <a:effectLst/>
              </a:rPr>
              <a:t>Bibliotheca </a:t>
            </a:r>
            <a:r>
              <a:rPr kumimoji="0" lang="en-GB" altLang="cs-CZ" sz="1800" b="0" i="0" u="none" strike="noStrike" cap="none" normalizeH="0" baseline="0" dirty="0" err="1">
                <a:ln>
                  <a:noFill/>
                </a:ln>
                <a:effectLst/>
              </a:rPr>
              <a:t>Academica</a:t>
            </a:r>
            <a:r>
              <a:rPr kumimoji="0" lang="en-GB" altLang="cs-CZ" sz="18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2020, která se koná 3.-4.11.2021 </a:t>
            </a:r>
            <a:b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cs-CZ" altLang="cs-CZ" sz="1800" b="0" i="0" u="none" strike="noStrike" cap="none" normalizeH="0" baseline="0" dirty="0">
                <a:ln>
                  <a:noFill/>
                </a:ln>
                <a:effectLst/>
              </a:rPr>
              <a:t>Místo: Liberec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04799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Identifikátory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3704228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Klasické identifikátory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600" b="1"/>
              <a:t>ISBN</a:t>
            </a:r>
            <a:r>
              <a:rPr lang="cs-CZ" sz="2600"/>
              <a:t> – International Standard Book Number</a:t>
            </a:r>
          </a:p>
          <a:p>
            <a:pPr eaLnBrk="1" hangingPunct="1"/>
            <a:r>
              <a:rPr lang="cs-CZ" sz="2600" b="1"/>
              <a:t>ISSN</a:t>
            </a:r>
            <a:r>
              <a:rPr lang="cs-CZ" sz="2600"/>
              <a:t> - International Standard Serial Number</a:t>
            </a:r>
          </a:p>
          <a:p>
            <a:pPr eaLnBrk="1" hangingPunct="1"/>
            <a:r>
              <a:rPr lang="cs-CZ" sz="2600" b="1"/>
              <a:t>ISMN</a:t>
            </a:r>
            <a:r>
              <a:rPr lang="cs-CZ" sz="2600"/>
              <a:t> – International Standard Music Number for Printed Music </a:t>
            </a:r>
          </a:p>
          <a:p>
            <a:pPr eaLnBrk="1" hangingPunct="1"/>
            <a:r>
              <a:rPr lang="cs-CZ" sz="2600" b="1"/>
              <a:t>ISAN</a:t>
            </a:r>
            <a:r>
              <a:rPr lang="cs-CZ" sz="2600"/>
              <a:t> – International Standard Audiovisual Number</a:t>
            </a:r>
          </a:p>
          <a:p>
            <a:pPr eaLnBrk="1" hangingPunct="1"/>
            <a:r>
              <a:rPr lang="cs-CZ" sz="2600" b="1"/>
              <a:t>ISRN</a:t>
            </a:r>
            <a:r>
              <a:rPr lang="cs-CZ" sz="2600"/>
              <a:t> – International Standard Technical Report Number</a:t>
            </a:r>
          </a:p>
        </p:txBody>
      </p:sp>
    </p:spTree>
    <p:extLst>
      <p:ext uri="{BB962C8B-B14F-4D97-AF65-F5344CB8AC3E}">
        <p14:creationId xmlns:p14="http://schemas.microsoft.com/office/powerpoint/2010/main" val="112991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Z39.50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ANSI standard pro výměnu dat mezi systémy</a:t>
            </a:r>
          </a:p>
          <a:p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Congress</a:t>
            </a:r>
            <a:endParaRPr lang="cs-CZ" dirty="0"/>
          </a:p>
          <a:p>
            <a:r>
              <a:rPr lang="cs-CZ" dirty="0"/>
              <a:t>počátky v 70.letech</a:t>
            </a:r>
          </a:p>
          <a:p>
            <a:pPr lvl="1"/>
            <a:r>
              <a:rPr lang="cs-CZ" dirty="0"/>
              <a:t>komunikace </a:t>
            </a:r>
            <a:r>
              <a:rPr lang="cs-CZ" dirty="0" err="1"/>
              <a:t>LoC</a:t>
            </a:r>
            <a:r>
              <a:rPr lang="cs-CZ" dirty="0"/>
              <a:t> a OCLC</a:t>
            </a:r>
          </a:p>
          <a:p>
            <a:r>
              <a:rPr lang="cs-CZ" dirty="0"/>
              <a:t>architektura </a:t>
            </a:r>
            <a:r>
              <a:rPr lang="cs-CZ" dirty="0" err="1"/>
              <a:t>client</a:t>
            </a:r>
            <a:r>
              <a:rPr lang="cs-CZ" dirty="0"/>
              <a:t>-server</a:t>
            </a:r>
          </a:p>
          <a:p>
            <a:r>
              <a:rPr lang="cs-CZ" dirty="0"/>
              <a:t>nezávislý na platformě a systému</a:t>
            </a:r>
          </a:p>
          <a:p>
            <a:pPr lvl="1"/>
            <a:r>
              <a:rPr lang="cs-CZ" dirty="0"/>
              <a:t>univerzální použití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70310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ISBN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vznik 1966</a:t>
            </a:r>
          </a:p>
          <a:p>
            <a:pPr eaLnBrk="1" hangingPunct="1"/>
            <a:r>
              <a:rPr lang="cs-CZ"/>
              <a:t>agentura ISBN v Berlíně (1972)</a:t>
            </a:r>
          </a:p>
          <a:p>
            <a:pPr eaLnBrk="1" hangingPunct="1"/>
            <a:r>
              <a:rPr lang="cs-CZ"/>
              <a:t>v ČR NK v Praze</a:t>
            </a:r>
          </a:p>
          <a:p>
            <a:pPr eaLnBrk="1" hangingPunct="1"/>
            <a:r>
              <a:rPr lang="cs-CZ"/>
              <a:t>ISBN-10 a ISBN-13 (od 1.1.2007)</a:t>
            </a:r>
          </a:p>
          <a:p>
            <a:pPr eaLnBrk="1" hangingPunct="1"/>
            <a:r>
              <a:rPr lang="cs-CZ">
                <a:hlinkClick r:id="rId2"/>
              </a:rPr>
              <a:t>Info o ISBN v NK ČR</a:t>
            </a:r>
            <a:r>
              <a:rPr lang="cs-CZ"/>
              <a:t> </a:t>
            </a:r>
          </a:p>
          <a:p>
            <a:pPr eaLnBrk="1" hangingPunct="1"/>
            <a:r>
              <a:rPr lang="cs-CZ">
                <a:hlinkClick r:id="rId3"/>
              </a:rPr>
              <a:t>www.isbn-international.org</a:t>
            </a:r>
            <a:endParaRPr lang="cs-CZ" sz="2800" b="1"/>
          </a:p>
        </p:txBody>
      </p:sp>
    </p:spTree>
    <p:extLst>
      <p:ext uri="{BB962C8B-B14F-4D97-AF65-F5344CB8AC3E}">
        <p14:creationId xmlns:p14="http://schemas.microsoft.com/office/powerpoint/2010/main" val="41715201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ISBN Syntaxe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b="1"/>
              <a:t>ISBN </a:t>
            </a:r>
            <a:r>
              <a:rPr lang="en-US" sz="2800" b="1">
                <a:solidFill>
                  <a:srgbClr val="FF0000"/>
                </a:solidFill>
              </a:rPr>
              <a:t>80</a:t>
            </a:r>
            <a:r>
              <a:rPr lang="en-US" sz="2800" b="1"/>
              <a:t>-</a:t>
            </a:r>
            <a:r>
              <a:rPr lang="cs-CZ" sz="2800" b="1">
                <a:solidFill>
                  <a:srgbClr val="0099FF"/>
                </a:solidFill>
              </a:rPr>
              <a:t>00</a:t>
            </a:r>
            <a:r>
              <a:rPr lang="cs-CZ" sz="2800" b="1"/>
              <a:t>-</a:t>
            </a:r>
            <a:r>
              <a:rPr lang="cs-CZ" sz="2800" b="1">
                <a:solidFill>
                  <a:schemeClr val="folHlink"/>
                </a:solidFill>
              </a:rPr>
              <a:t>01987</a:t>
            </a:r>
            <a:r>
              <a:rPr lang="cs-CZ" sz="2800" b="1"/>
              <a:t>-</a:t>
            </a:r>
            <a:r>
              <a:rPr lang="cs-CZ" sz="2800" b="1">
                <a:solidFill>
                  <a:srgbClr val="FF9900"/>
                </a:solidFill>
              </a:rPr>
              <a:t>6</a:t>
            </a:r>
            <a:r>
              <a:rPr lang="cs-CZ" sz="2800" b="1"/>
              <a:t>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cs-CZ" sz="2200" b="1">
                <a:solidFill>
                  <a:schemeClr val="hlink"/>
                </a:solidFill>
              </a:rPr>
              <a:t>	</a:t>
            </a:r>
          </a:p>
          <a:p>
            <a:pPr lvl="1" eaLnBrk="1" hangingPunct="1"/>
            <a:r>
              <a:rPr lang="cs-CZ" sz="2200" b="1">
                <a:solidFill>
                  <a:srgbClr val="FF0000"/>
                </a:solidFill>
              </a:rPr>
              <a:t>identifikátor skupiny</a:t>
            </a:r>
          </a:p>
          <a:p>
            <a:pPr lvl="1" eaLnBrk="1" hangingPunct="1"/>
            <a:r>
              <a:rPr lang="cs-CZ" sz="2200" b="1">
                <a:solidFill>
                  <a:srgbClr val="0099FF"/>
                </a:solidFill>
              </a:rPr>
              <a:t>identifikátor nakladatele</a:t>
            </a:r>
          </a:p>
          <a:p>
            <a:pPr lvl="1" eaLnBrk="1" hangingPunct="1"/>
            <a:r>
              <a:rPr lang="cs-CZ" sz="2200" b="1">
                <a:solidFill>
                  <a:schemeClr val="folHlink"/>
                </a:solidFill>
              </a:rPr>
              <a:t>identifikátor titulu</a:t>
            </a:r>
          </a:p>
          <a:p>
            <a:pPr lvl="1" eaLnBrk="1" hangingPunct="1"/>
            <a:r>
              <a:rPr lang="cs-CZ" sz="2200" b="1">
                <a:solidFill>
                  <a:srgbClr val="FF9900"/>
                </a:solidFill>
              </a:rPr>
              <a:t>kontrolní číslice</a:t>
            </a:r>
          </a:p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2959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ISSN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seriálové publikace</a:t>
            </a:r>
          </a:p>
          <a:p>
            <a:pPr eaLnBrk="1" hangingPunct="1"/>
            <a:r>
              <a:rPr lang="cs-CZ"/>
              <a:t>60. léta</a:t>
            </a:r>
          </a:p>
          <a:p>
            <a:pPr eaLnBrk="1" hangingPunct="1"/>
            <a:r>
              <a:rPr lang="cs-CZ"/>
              <a:t>agentura ISSN v Paříži (1974)</a:t>
            </a:r>
          </a:p>
          <a:p>
            <a:pPr eaLnBrk="1" hangingPunct="1"/>
            <a:r>
              <a:rPr lang="cs-CZ"/>
              <a:t>v ČR NTK v Praze</a:t>
            </a:r>
          </a:p>
          <a:p>
            <a:pPr eaLnBrk="1" hangingPunct="1"/>
            <a:r>
              <a:rPr lang="cs-CZ"/>
              <a:t>ISSN-8</a:t>
            </a:r>
          </a:p>
          <a:p>
            <a:pPr eaLnBrk="1" hangingPunct="1"/>
            <a:r>
              <a:rPr lang="cs-CZ">
                <a:hlinkClick r:id="rId2"/>
              </a:rPr>
              <a:t>www.issn.cz</a:t>
            </a:r>
            <a:endParaRPr lang="cs-CZ"/>
          </a:p>
          <a:p>
            <a:pPr eaLnBrk="1" hangingPunct="1"/>
            <a:r>
              <a:rPr lang="cs-CZ">
                <a:hlinkClick r:id="rId3"/>
              </a:rPr>
              <a:t>www.issn.org</a:t>
            </a:r>
            <a:r>
              <a:rPr lang="cs-CZ"/>
              <a:t> </a:t>
            </a:r>
          </a:p>
          <a:p>
            <a:pPr eaLnBrk="1" hangingPunct="1"/>
            <a:endParaRPr lang="cs-CZ" sz="2800" b="1"/>
          </a:p>
        </p:txBody>
      </p:sp>
    </p:spTree>
    <p:extLst>
      <p:ext uri="{BB962C8B-B14F-4D97-AF65-F5344CB8AC3E}">
        <p14:creationId xmlns:p14="http://schemas.microsoft.com/office/powerpoint/2010/main" val="34516882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URN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/>
              <a:t>Uniform Resource Name System</a:t>
            </a:r>
          </a:p>
          <a:p>
            <a:pPr eaLnBrk="1" hangingPunct="1"/>
            <a:r>
              <a:rPr lang="cs-CZ"/>
              <a:t>s obsahem směrovacího mechanismu</a:t>
            </a:r>
          </a:p>
          <a:p>
            <a:pPr eaLnBrk="1" hangingPunct="1"/>
            <a:r>
              <a:rPr lang="cs-CZ"/>
              <a:t>identifikace obsahu konkrétního objektu bez ohledu na jeho lokaci </a:t>
            </a:r>
          </a:p>
          <a:p>
            <a:pPr eaLnBrk="1" hangingPunct="1"/>
            <a:r>
              <a:rPr lang="cs-CZ"/>
              <a:t>globálně nepodporují www prohlížeče</a:t>
            </a:r>
          </a:p>
          <a:p>
            <a:pPr eaLnBrk="1" hangingPunct="1"/>
            <a:r>
              <a:rPr lang="cs-CZ"/>
              <a:t>systém není rozšířený na celém internetu</a:t>
            </a:r>
          </a:p>
          <a:p>
            <a:pPr eaLnBrk="1" hangingPunct="1"/>
            <a:r>
              <a:rPr lang="cs-CZ"/>
              <a:t>směrovací služby jsou za úplatu</a:t>
            </a:r>
            <a:r>
              <a:rPr lang="cs-CZ" sz="2800" b="1"/>
              <a:t>  </a:t>
            </a:r>
            <a:endParaRPr lang="cs-CZ" sz="3900"/>
          </a:p>
        </p:txBody>
      </p:sp>
    </p:spTree>
    <p:extLst>
      <p:ext uri="{BB962C8B-B14F-4D97-AF65-F5344CB8AC3E}">
        <p14:creationId xmlns:p14="http://schemas.microsoft.com/office/powerpoint/2010/main" val="3391310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URN - syntaxe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b="1"/>
              <a:t>URN:</a:t>
            </a:r>
            <a:r>
              <a:rPr lang="cs-CZ" sz="2800" b="1">
                <a:solidFill>
                  <a:srgbClr val="FF9900"/>
                </a:solidFill>
              </a:rPr>
              <a:t>nid</a:t>
            </a:r>
            <a:r>
              <a:rPr lang="cs-CZ" sz="2800" b="1"/>
              <a:t>:</a:t>
            </a:r>
            <a:r>
              <a:rPr lang="cs-CZ" sz="2800" b="1">
                <a:solidFill>
                  <a:srgbClr val="3366FF"/>
                </a:solidFill>
              </a:rPr>
              <a:t>nss</a:t>
            </a:r>
            <a:r>
              <a:rPr lang="cs-CZ" sz="2800" b="1"/>
              <a:t> </a:t>
            </a:r>
          </a:p>
          <a:p>
            <a:pPr lvl="1" eaLnBrk="1" hangingPunct="1"/>
            <a:endParaRPr lang="cs-CZ" sz="1700" b="1">
              <a:solidFill>
                <a:srgbClr val="FF9900"/>
              </a:solidFill>
            </a:endParaRPr>
          </a:p>
          <a:p>
            <a:pPr lvl="1" eaLnBrk="1" hangingPunct="1"/>
            <a:r>
              <a:rPr lang="cs-CZ" sz="2000" b="1">
                <a:solidFill>
                  <a:srgbClr val="FF9900"/>
                </a:solidFill>
              </a:rPr>
              <a:t>Namespace Identifier- identifikátor určitého identifikačního systému (např. DOI) </a:t>
            </a:r>
          </a:p>
          <a:p>
            <a:pPr lvl="1" eaLnBrk="1" hangingPunct="1"/>
            <a:r>
              <a:rPr lang="cs-CZ" sz="2000" b="1">
                <a:solidFill>
                  <a:srgbClr val="3366FF"/>
                </a:solidFill>
              </a:rPr>
              <a:t>Namespace-Specific String je konkrétní identifikátor v daném systému</a:t>
            </a:r>
          </a:p>
        </p:txBody>
      </p:sp>
    </p:spTree>
    <p:extLst>
      <p:ext uri="{BB962C8B-B14F-4D97-AF65-F5344CB8AC3E}">
        <p14:creationId xmlns:p14="http://schemas.microsoft.com/office/powerpoint/2010/main" val="37384003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F3C32-2198-4E8D-8BB4-751076652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C4B04C-7AC4-43F0-9BDF-931DA4066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Uniform</a:t>
            </a:r>
            <a:r>
              <a:rPr lang="cs-CZ" dirty="0"/>
              <a:t> </a:t>
            </a:r>
            <a:r>
              <a:rPr lang="cs-CZ" dirty="0" err="1"/>
              <a:t>Resource</a:t>
            </a:r>
            <a:r>
              <a:rPr lang="cs-CZ" dirty="0"/>
              <a:t> </a:t>
            </a:r>
            <a:r>
              <a:rPr lang="cs-CZ" dirty="0" err="1"/>
              <a:t>Identifier</a:t>
            </a:r>
            <a:endParaRPr lang="cs-CZ" dirty="0"/>
          </a:p>
          <a:p>
            <a:r>
              <a:rPr lang="cs-CZ" dirty="0"/>
              <a:t>obecný koncept</a:t>
            </a:r>
          </a:p>
          <a:p>
            <a:r>
              <a:rPr lang="cs-CZ" dirty="0"/>
              <a:t>může popisovat identitu (URN), lokaci (URL) nebo oboje současně</a:t>
            </a:r>
          </a:p>
        </p:txBody>
      </p:sp>
      <p:pic>
        <p:nvPicPr>
          <p:cNvPr id="3074" name="Picture 2" descr="Výsledek obrázku">
            <a:extLst>
              <a:ext uri="{FF2B5EF4-FFF2-40B4-BE49-F238E27FC236}">
                <a16:creationId xmlns:a16="http://schemas.microsoft.com/office/drawing/2014/main" id="{68A58585-A99E-4B03-9113-5120069A0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59900"/>
            <a:ext cx="3264024" cy="308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C63D19E-3F74-4965-A0BC-FBEB7ED179E3}"/>
              </a:ext>
            </a:extLst>
          </p:cNvPr>
          <p:cNvSpPr txBox="1"/>
          <p:nvPr/>
        </p:nvSpPr>
        <p:spPr>
          <a:xfrm>
            <a:off x="5699795" y="6354139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</a:t>
            </a:r>
            <a:r>
              <a:rPr lang="cs-CZ" sz="1200" dirty="0">
                <a:hlinkClick r:id="rId3"/>
              </a:rPr>
              <a:t>https://danielmiessler.com/study/url-uri/</a:t>
            </a:r>
            <a:r>
              <a:rPr lang="cs-CZ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91243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DOI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/>
              <a:t>Digital Object Identifier</a:t>
            </a:r>
          </a:p>
          <a:p>
            <a:pPr eaLnBrk="1" hangingPunct="1">
              <a:lnSpc>
                <a:spcPct val="110000"/>
              </a:lnSpc>
            </a:pPr>
            <a:r>
              <a:rPr lang="cs-CZ"/>
              <a:t>iniciativa komerčních vydavatelů</a:t>
            </a:r>
          </a:p>
          <a:p>
            <a:pPr eaLnBrk="1" hangingPunct="1">
              <a:lnSpc>
                <a:spcPct val="110000"/>
              </a:lnSpc>
            </a:pPr>
            <a:r>
              <a:rPr lang="cs-CZ"/>
              <a:t>snaha o vybudování komplexního systému na správu a řízení vlastnických a autorských práv</a:t>
            </a:r>
          </a:p>
          <a:p>
            <a:pPr eaLnBrk="1" hangingPunct="1">
              <a:lnSpc>
                <a:spcPct val="110000"/>
              </a:lnSpc>
            </a:pPr>
            <a:r>
              <a:rPr lang="cs-CZ"/>
              <a:t>centralizovaný, placený systém</a:t>
            </a:r>
          </a:p>
          <a:p>
            <a:pPr eaLnBrk="1" hangingPunct="1">
              <a:lnSpc>
                <a:spcPct val="110000"/>
              </a:lnSpc>
            </a:pPr>
            <a:r>
              <a:rPr lang="cs-CZ"/>
              <a:t>využití např. v </a:t>
            </a:r>
            <a:r>
              <a:rPr lang="cs-CZ">
                <a:hlinkClick r:id="rId2"/>
              </a:rPr>
              <a:t>CrossRef</a:t>
            </a:r>
            <a:endParaRPr lang="cs-CZ"/>
          </a:p>
          <a:p>
            <a:pPr lvl="1" eaLnBrk="1" hangingPunct="1">
              <a:lnSpc>
                <a:spcPct val="90000"/>
              </a:lnSpc>
            </a:pPr>
            <a:r>
              <a:rPr lang="cs-CZ"/>
              <a:t>pro vytváření citačních vazeb v oblasti vědeckých publikací (citation-linking)</a:t>
            </a:r>
          </a:p>
          <a:p>
            <a:pPr lvl="1" eaLnBrk="1" hangingPunct="1">
              <a:lnSpc>
                <a:spcPct val="90000"/>
              </a:lnSpc>
            </a:pPr>
            <a:r>
              <a:rPr lang="cs-CZ"/>
              <a:t>zpřístupňování plných textů</a:t>
            </a:r>
            <a:endParaRPr lang="cs-CZ" sz="1900"/>
          </a:p>
        </p:txBody>
      </p:sp>
    </p:spTree>
    <p:extLst>
      <p:ext uri="{BB962C8B-B14F-4D97-AF65-F5344CB8AC3E}">
        <p14:creationId xmlns:p14="http://schemas.microsoft.com/office/powerpoint/2010/main" val="10096510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DOI Syntaxe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b="1"/>
              <a:t>doi:</a:t>
            </a:r>
            <a:r>
              <a:rPr lang="cs-CZ" sz="2800" b="1">
                <a:solidFill>
                  <a:srgbClr val="FF0000"/>
                </a:solidFill>
              </a:rPr>
              <a:t>10</a:t>
            </a:r>
            <a:r>
              <a:rPr lang="cs-CZ" sz="2800" b="1"/>
              <a:t>.</a:t>
            </a:r>
            <a:r>
              <a:rPr lang="cs-CZ" sz="2800" b="1">
                <a:solidFill>
                  <a:srgbClr val="FF9900"/>
                </a:solidFill>
              </a:rPr>
              <a:t>1006</a:t>
            </a:r>
            <a:r>
              <a:rPr lang="cs-CZ" sz="2800" b="1"/>
              <a:t>/</a:t>
            </a:r>
            <a:r>
              <a:rPr lang="cs-CZ" sz="2800" b="1">
                <a:solidFill>
                  <a:srgbClr val="008000"/>
                </a:solidFill>
              </a:rPr>
              <a:t>123456</a:t>
            </a:r>
            <a:endParaRPr lang="cs-CZ" sz="2800">
              <a:solidFill>
                <a:srgbClr val="008000"/>
              </a:solidFill>
            </a:endParaRPr>
          </a:p>
          <a:p>
            <a:pPr lvl="1" eaLnBrk="1" hangingPunct="1"/>
            <a:endParaRPr lang="cs-CZ" sz="2000" b="1">
              <a:solidFill>
                <a:srgbClr val="FF0000"/>
              </a:solidFill>
            </a:endParaRPr>
          </a:p>
          <a:p>
            <a:pPr lvl="1" eaLnBrk="1" hangingPunct="1"/>
            <a:r>
              <a:rPr lang="cs-CZ" sz="2000" b="1">
                <a:solidFill>
                  <a:srgbClr val="FF0000"/>
                </a:solidFill>
              </a:rPr>
              <a:t>konstanta 10 pro označení systému DOI</a:t>
            </a:r>
          </a:p>
          <a:p>
            <a:pPr lvl="1" eaLnBrk="1" hangingPunct="1"/>
            <a:r>
              <a:rPr lang="cs-CZ" sz="2000" b="1">
                <a:solidFill>
                  <a:srgbClr val="FF9900"/>
                </a:solidFill>
              </a:rPr>
              <a:t>numerický identifikační kód registrující organizace, vydavatele</a:t>
            </a:r>
          </a:p>
          <a:p>
            <a:pPr lvl="1" eaLnBrk="1" hangingPunct="1"/>
            <a:r>
              <a:rPr lang="cs-CZ" sz="2000" b="1">
                <a:solidFill>
                  <a:srgbClr val="008000"/>
                </a:solidFill>
              </a:rPr>
              <a:t>jednoznačný identifikátor digitálního objektu v rámci dané registrující organizace</a:t>
            </a:r>
            <a:endParaRPr lang="cs-CZ" sz="2000">
              <a:solidFill>
                <a:srgbClr val="008000"/>
              </a:solidFill>
            </a:endParaRPr>
          </a:p>
          <a:p>
            <a:pPr eaLnBrk="1" hangingPunct="1"/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38517832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Ochrana a identifikace dokumentů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33611070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Magnetické proužky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5680" y="1275656"/>
            <a:ext cx="7777162" cy="5472113"/>
          </a:xfrm>
        </p:spPr>
        <p:txBody>
          <a:bodyPr/>
          <a:lstStyle/>
          <a:p>
            <a:r>
              <a:rPr lang="cs-CZ" dirty="0"/>
              <a:t>zabezpečení dokumentů</a:t>
            </a:r>
          </a:p>
        </p:txBody>
      </p:sp>
      <p:pic>
        <p:nvPicPr>
          <p:cNvPr id="4098" name="Picture 2" descr="http://www.lse.cz/images/TT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3456384" cy="418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3m.co.uk/intl/uk/library/LibrarySolutions/Tapes_and_Tagging/Applying-3M-Tattle-Tape-%281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278">
            <a:off x="4739634" y="2611532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220072" y="6525344"/>
            <a:ext cx="3600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3M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64282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Z39.50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vyhledávání, editace, získávání, předávání informací z/do vzdálených systémů</a:t>
            </a:r>
          </a:p>
          <a:p>
            <a:r>
              <a:rPr lang="cs-CZ" dirty="0"/>
              <a:t>praxe</a:t>
            </a:r>
          </a:p>
          <a:p>
            <a:pPr lvl="1"/>
            <a:r>
              <a:rPr lang="cs-CZ" dirty="0"/>
              <a:t>vyhledávání ve vzdálených knihovních systémech (</a:t>
            </a:r>
            <a:r>
              <a:rPr lang="cs-CZ" dirty="0" err="1"/>
              <a:t>metavyhledávače</a:t>
            </a:r>
            <a:r>
              <a:rPr lang="cs-CZ" dirty="0"/>
              <a:t>)</a:t>
            </a:r>
          </a:p>
          <a:p>
            <a:pPr lvl="1"/>
            <a:r>
              <a:rPr lang="cs-CZ" dirty="0">
                <a:hlinkClick r:id="rId2"/>
              </a:rPr>
              <a:t>sdílená katalogizace</a:t>
            </a:r>
            <a:endParaRPr lang="cs-CZ" dirty="0"/>
          </a:p>
          <a:p>
            <a:pPr lvl="1"/>
            <a:r>
              <a:rPr lang="cs-CZ" dirty="0"/>
              <a:t>přispívání do Souborného katalogu ČR</a:t>
            </a:r>
          </a:p>
          <a:p>
            <a:r>
              <a:rPr lang="cs-CZ" dirty="0">
                <a:hlinkClick r:id="rId3"/>
              </a:rPr>
              <a:t>Z39.50 </a:t>
            </a:r>
            <a:r>
              <a:rPr lang="cs-CZ" dirty="0" err="1">
                <a:hlinkClick r:id="rId3"/>
              </a:rPr>
              <a:t>gateway</a:t>
            </a:r>
            <a:endParaRPr lang="cs-CZ" dirty="0"/>
          </a:p>
          <a:p>
            <a:r>
              <a:rPr lang="cs-CZ" dirty="0"/>
              <a:t>SW – </a:t>
            </a:r>
            <a:r>
              <a:rPr lang="cs-CZ" dirty="0">
                <a:hlinkClick r:id="rId4"/>
              </a:rPr>
              <a:t>YAZ</a:t>
            </a:r>
            <a:r>
              <a:rPr lang="cs-CZ" dirty="0"/>
              <a:t> (open source)</a:t>
            </a:r>
          </a:p>
        </p:txBody>
      </p:sp>
    </p:spTree>
    <p:extLst>
      <p:ext uri="{BB962C8B-B14F-4D97-AF65-F5344CB8AC3E}">
        <p14:creationId xmlns:p14="http://schemas.microsoft.com/office/powerpoint/2010/main" val="30484014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RFID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čipy do dokumentů</a:t>
            </a:r>
          </a:p>
          <a:p>
            <a:r>
              <a:rPr lang="cs-CZ" dirty="0"/>
              <a:t>ochrana + identifikace</a:t>
            </a:r>
          </a:p>
          <a:p>
            <a:r>
              <a:rPr lang="cs-CZ" dirty="0"/>
              <a:t>výpůjčky a vracení</a:t>
            </a:r>
          </a:p>
          <a:p>
            <a:pPr lvl="1"/>
            <a:r>
              <a:rPr lang="cs-CZ" dirty="0"/>
              <a:t>více výpůjček najednou</a:t>
            </a:r>
          </a:p>
          <a:p>
            <a:pPr lvl="1"/>
            <a:r>
              <a:rPr lang="cs-CZ" dirty="0"/>
              <a:t>není potřeba knihy otevírat</a:t>
            </a:r>
          </a:p>
          <a:p>
            <a:pPr lvl="1"/>
            <a:r>
              <a:rPr lang="cs-CZ" dirty="0"/>
              <a:t>jednodušší manipulace</a:t>
            </a:r>
          </a:p>
          <a:p>
            <a:pPr lvl="1"/>
            <a:r>
              <a:rPr lang="cs-CZ" dirty="0"/>
              <a:t>automatická deaktivace</a:t>
            </a:r>
          </a:p>
          <a:p>
            <a:pPr lvl="1"/>
            <a:r>
              <a:rPr lang="cs-CZ" dirty="0"/>
              <a:t>automatické třídění po vracení</a:t>
            </a:r>
          </a:p>
          <a:p>
            <a:r>
              <a:rPr lang="cs-CZ" dirty="0"/>
              <a:t>revize a kontrola řazení na regálu</a:t>
            </a:r>
          </a:p>
          <a:p>
            <a:r>
              <a:rPr lang="cs-CZ" dirty="0"/>
              <a:t>vyšší cena čipů</a:t>
            </a:r>
          </a:p>
        </p:txBody>
      </p:sp>
      <p:pic>
        <p:nvPicPr>
          <p:cNvPr id="7170" name="Picture 2" descr="3M ISO RFID T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4543"/>
            <a:ext cx="2204863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1924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Zařízení</a:t>
            </a:r>
          </a:p>
        </p:txBody>
      </p:sp>
      <p:pic>
        <p:nvPicPr>
          <p:cNvPr id="6146" name="Picture 2" descr="http://rfidproknihovny.cz/wp-content/uploads/2013/04/LibMaster_Pilar_24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7697"/>
            <a:ext cx="228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marts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53" y="4863134"/>
            <a:ext cx="3623536" cy="189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martgate1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33" y="3612023"/>
            <a:ext cx="1476237" cy="250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smartstock200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9"/>
            <a:ext cx="1118309" cy="247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smartreturn3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08668"/>
            <a:ext cx="1905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www.lse.cz/images/DLA_0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8657"/>
            <a:ext cx="1824138" cy="207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www.lse.cz/images/SCH_V_00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3075"/>
            <a:ext cx="2277097" cy="249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www.lse.cz/images/SCH_S_00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1784427" cy="211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6529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Přechod na RFID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nákladné </a:t>
            </a:r>
            <a:r>
              <a:rPr lang="cs-CZ" dirty="0" err="1"/>
              <a:t>přečipování</a:t>
            </a:r>
            <a:r>
              <a:rPr lang="cs-CZ" dirty="0"/>
              <a:t> (větších) fondů</a:t>
            </a:r>
          </a:p>
          <a:p>
            <a:r>
              <a:rPr lang="cs-CZ" dirty="0"/>
              <a:t>nutno dokoupit zařízení pro (de)aktivaci a brány</a:t>
            </a:r>
          </a:p>
          <a:p>
            <a:r>
              <a:rPr lang="cs-CZ" dirty="0"/>
              <a:t>různé druhy čipů (standardy), kompatibilita</a:t>
            </a:r>
          </a:p>
          <a:p>
            <a:r>
              <a:rPr lang="cs-CZ" dirty="0"/>
              <a:t>časová náročnost</a:t>
            </a:r>
          </a:p>
          <a:p>
            <a:r>
              <a:rPr lang="cs-CZ" dirty="0"/>
              <a:t>dnes více producentů</a:t>
            </a:r>
          </a:p>
          <a:p>
            <a:pPr lvl="1"/>
            <a:r>
              <a:rPr lang="cs-CZ" dirty="0"/>
              <a:t>3M, </a:t>
            </a:r>
            <a:r>
              <a:rPr lang="cs-CZ" dirty="0" err="1"/>
              <a:t>Cosmotron</a:t>
            </a:r>
            <a:r>
              <a:rPr lang="cs-CZ" dirty="0"/>
              <a:t>, ORIS,…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51691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v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://www.cdsol.com.my:8800/cdsol/images/newimage/3m/libraryEnvironment/tattleTapeRF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42856"/>
            <a:ext cx="6861119" cy="524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75656" y="6525344"/>
            <a:ext cx="7344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http://www.cdsol.com.my:8800/cdsol/index.php/menu3mlsp/libraryenviroment/tattletaperfid</a:t>
            </a:r>
          </a:p>
        </p:txBody>
      </p:sp>
    </p:spTree>
    <p:extLst>
      <p:ext uri="{BB962C8B-B14F-4D97-AF65-F5344CB8AC3E}">
        <p14:creationId xmlns:p14="http://schemas.microsoft.com/office/powerpoint/2010/main" val="38961679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1B9E33-2B51-40A3-8832-6B662817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NFC </a:t>
            </a:r>
            <a:r>
              <a:rPr lang="cs-CZ" b="0" dirty="0"/>
              <a:t>(</a:t>
            </a:r>
            <a:r>
              <a:rPr lang="cs-CZ" b="0" dirty="0" err="1"/>
              <a:t>Near</a:t>
            </a:r>
            <a:r>
              <a:rPr lang="cs-CZ" b="0" dirty="0"/>
              <a:t> </a:t>
            </a:r>
            <a:r>
              <a:rPr lang="cs-CZ" b="0" dirty="0" err="1"/>
              <a:t>Field</a:t>
            </a:r>
            <a:r>
              <a:rPr lang="cs-CZ" b="0" dirty="0"/>
              <a:t> </a:t>
            </a:r>
            <a:r>
              <a:rPr lang="cs-CZ" b="0" dirty="0" err="1"/>
              <a:t>Communication</a:t>
            </a:r>
            <a:r>
              <a:rPr lang="cs-CZ" b="0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5EA9F6-AEA6-4396-BC66-7464517B5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rozšířená verze RFID</a:t>
            </a:r>
          </a:p>
          <a:p>
            <a:r>
              <a:rPr lang="cs-CZ" dirty="0"/>
              <a:t>podpora v mobilních zařízeních</a:t>
            </a:r>
          </a:p>
          <a:p>
            <a:r>
              <a:rPr lang="cs-CZ" dirty="0"/>
              <a:t>funguje na menší vzdálenosti než RFID (cca. 10cm)</a:t>
            </a:r>
          </a:p>
          <a:p>
            <a:r>
              <a:rPr lang="cs-CZ" dirty="0"/>
              <a:t>výhodou větší bezpečnost</a:t>
            </a:r>
          </a:p>
          <a:p>
            <a:r>
              <a:rPr lang="cs-CZ" dirty="0"/>
              <a:t>čipy s podporou RFID i NFC</a:t>
            </a:r>
          </a:p>
          <a:p>
            <a:r>
              <a:rPr lang="cs-CZ" dirty="0"/>
              <a:t>půjčování přes mobil, podpora moderních služeb knihoven</a:t>
            </a:r>
          </a:p>
          <a:p>
            <a:r>
              <a:rPr lang="cs-CZ" dirty="0">
                <a:hlinkClick r:id="rId2"/>
              </a:rPr>
              <a:t>ukázka fungování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485799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EC841E-434E-43CA-B530-DC5FB601E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NFC a knihovní systém</a:t>
            </a:r>
          </a:p>
        </p:txBody>
      </p:sp>
      <p:pic>
        <p:nvPicPr>
          <p:cNvPr id="4" name="Online médium 3" title="Near Field Communication (NFC) Enabled Library System">
            <a:hlinkClick r:id="" action="ppaction://media"/>
            <a:extLst>
              <a:ext uri="{FF2B5EF4-FFF2-40B4-BE49-F238E27FC236}">
                <a16:creationId xmlns:a16="http://schemas.microsoft.com/office/drawing/2014/main" id="{335C5DE7-4A9F-42A9-AA74-17E080118B5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42988" y="1360652"/>
            <a:ext cx="7600333" cy="499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263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118DDC-9F67-422D-B2EC-257804519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Platby přes NFC</a:t>
            </a:r>
          </a:p>
        </p:txBody>
      </p:sp>
      <p:pic>
        <p:nvPicPr>
          <p:cNvPr id="2052" name="Picture 4" descr="VÃ½sledek obrÃ¡zku pro nfc platby">
            <a:extLst>
              <a:ext uri="{FF2B5EF4-FFF2-40B4-BE49-F238E27FC236}">
                <a16:creationId xmlns:a16="http://schemas.microsoft.com/office/drawing/2014/main" id="{EAE33894-6875-42A7-B8E0-7AD79F1E0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7430037" cy="418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5607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Klasifikace zdrojů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244172228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103A1B-9DB1-425B-A465-6F8E759F4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MDT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00713F-1381-438D-AAFF-0FA8D9343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Mezinárodní desetinné třídění</a:t>
            </a:r>
          </a:p>
          <a:p>
            <a:r>
              <a:rPr lang="cs-CZ" dirty="0"/>
              <a:t>vznik poč. 20. století</a:t>
            </a:r>
          </a:p>
          <a:p>
            <a:r>
              <a:rPr lang="cs-CZ" dirty="0"/>
              <a:t>Paul </a:t>
            </a:r>
            <a:r>
              <a:rPr lang="cs-CZ" dirty="0" err="1"/>
              <a:t>Otlet</a:t>
            </a:r>
            <a:r>
              <a:rPr lang="cs-CZ" dirty="0"/>
              <a:t> a Henri la </a:t>
            </a:r>
            <a:r>
              <a:rPr lang="cs-CZ" dirty="0" err="1"/>
              <a:t>Fontaine</a:t>
            </a:r>
            <a:r>
              <a:rPr lang="cs-CZ" dirty="0"/>
              <a:t> (BEL)</a:t>
            </a:r>
          </a:p>
          <a:p>
            <a:r>
              <a:rPr lang="cs-CZ" dirty="0"/>
              <a:t>Spravuje </a:t>
            </a:r>
            <a:r>
              <a:rPr lang="cs-CZ" dirty="0" err="1"/>
              <a:t>Konzorcium</a:t>
            </a:r>
            <a:r>
              <a:rPr lang="cs-CZ" dirty="0"/>
              <a:t> pro MDT v Haagu</a:t>
            </a:r>
          </a:p>
          <a:p>
            <a:r>
              <a:rPr lang="cs-CZ" dirty="0"/>
              <a:t>v ČR se obvykle užívá k řazení odborné literatury</a:t>
            </a:r>
          </a:p>
        </p:txBody>
      </p:sp>
    </p:spTree>
    <p:extLst>
      <p:ext uri="{BB962C8B-B14F-4D97-AF65-F5344CB8AC3E}">
        <p14:creationId xmlns:p14="http://schemas.microsoft.com/office/powerpoint/2010/main" val="5317994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75AE2A-EB88-4199-9306-F669C17E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MDT – základní třídy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74047F44-990A-49B9-8C04-65B790C26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626780"/>
              </p:ext>
            </p:extLst>
          </p:nvPr>
        </p:nvGraphicFramePr>
        <p:xfrm>
          <a:off x="1042988" y="1196975"/>
          <a:ext cx="7777162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6684">
                  <a:extLst>
                    <a:ext uri="{9D8B030D-6E8A-4147-A177-3AD203B41FA5}">
                      <a16:colId xmlns:a16="http://schemas.microsoft.com/office/drawing/2014/main" val="3799184209"/>
                    </a:ext>
                  </a:extLst>
                </a:gridCol>
                <a:gridCol w="7200478">
                  <a:extLst>
                    <a:ext uri="{9D8B030D-6E8A-4147-A177-3AD203B41FA5}">
                      <a16:colId xmlns:a16="http://schemas.microsoft.com/office/drawing/2014/main" val="973209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Č.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Skupina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883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Všeobecnosti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91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Filozofie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941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Náboženství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52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Společenské vědy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211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 -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88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Přírodní vědy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000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Lékařství, technika, zemědělství, průmysl, zemědělství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46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Umění, zábava, 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279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Jazykověda, literatura, písemnictví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510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Geografie, historie, životopisy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955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276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OAI-PMH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777162" cy="5472113"/>
          </a:xfrm>
        </p:spPr>
        <p:txBody>
          <a:bodyPr/>
          <a:lstStyle/>
          <a:p>
            <a:r>
              <a:rPr lang="cs-CZ" dirty="0"/>
              <a:t>protokol pro sklízení </a:t>
            </a:r>
            <a:r>
              <a:rPr lang="cs-CZ" dirty="0" err="1"/>
              <a:t>metadat</a:t>
            </a:r>
            <a:endParaRPr lang="cs-CZ" dirty="0"/>
          </a:p>
          <a:p>
            <a:pPr lvl="1"/>
            <a:r>
              <a:rPr lang="cs-CZ" dirty="0"/>
              <a:t>nesklízí se vše</a:t>
            </a:r>
          </a:p>
          <a:p>
            <a:pPr lvl="1"/>
            <a:r>
              <a:rPr lang="cs-CZ" dirty="0"/>
              <a:t>pouze </a:t>
            </a:r>
            <a:r>
              <a:rPr lang="cs-CZ" dirty="0" err="1"/>
              <a:t>updatované</a:t>
            </a:r>
            <a:r>
              <a:rPr lang="cs-CZ" dirty="0"/>
              <a:t> záznamy</a:t>
            </a:r>
          </a:p>
          <a:p>
            <a:r>
              <a:rPr lang="cs-CZ" dirty="0" err="1"/>
              <a:t>client</a:t>
            </a:r>
            <a:r>
              <a:rPr lang="cs-CZ" dirty="0"/>
              <a:t>-server</a:t>
            </a:r>
          </a:p>
          <a:p>
            <a:r>
              <a:rPr lang="cs-CZ" dirty="0"/>
              <a:t>podporuje XML ve formátu Dublin </a:t>
            </a:r>
            <a:r>
              <a:rPr lang="cs-CZ" dirty="0" err="1"/>
              <a:t>Core</a:t>
            </a:r>
            <a:endParaRPr lang="cs-CZ" dirty="0"/>
          </a:p>
          <a:p>
            <a:r>
              <a:rPr lang="cs-CZ" dirty="0"/>
              <a:t>verze 2.0 (2008)</a:t>
            </a:r>
          </a:p>
          <a:p>
            <a:r>
              <a:rPr lang="cs-CZ" dirty="0"/>
              <a:t>Herbert van de </a:t>
            </a:r>
            <a:r>
              <a:rPr lang="cs-CZ" dirty="0" err="1"/>
              <a:t>Sompel</a:t>
            </a:r>
            <a:endParaRPr lang="cs-CZ" dirty="0"/>
          </a:p>
          <a:p>
            <a:pPr lvl="1"/>
            <a:r>
              <a:rPr lang="cs-CZ" dirty="0"/>
              <a:t>protokol pro sklízení dat z DL</a:t>
            </a:r>
          </a:p>
        </p:txBody>
      </p:sp>
    </p:spTree>
    <p:extLst>
      <p:ext uri="{BB962C8B-B14F-4D97-AF65-F5344CB8AC3E}">
        <p14:creationId xmlns:p14="http://schemas.microsoft.com/office/powerpoint/2010/main" val="55979464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103A1B-9DB1-425B-A465-6F8E759F4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DDT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00713F-1381-438D-AAFF-0FA8D9343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Dewey</a:t>
            </a:r>
            <a:r>
              <a:rPr lang="cs-CZ" dirty="0"/>
              <a:t> </a:t>
            </a:r>
            <a:r>
              <a:rPr lang="cs-CZ" dirty="0" err="1"/>
              <a:t>Decimal</a:t>
            </a:r>
            <a:r>
              <a:rPr lang="cs-CZ" dirty="0"/>
              <a:t> </a:t>
            </a:r>
            <a:r>
              <a:rPr lang="cs-CZ" dirty="0" err="1"/>
              <a:t>Classification</a:t>
            </a:r>
            <a:endParaRPr lang="cs-CZ" dirty="0"/>
          </a:p>
          <a:p>
            <a:r>
              <a:rPr lang="cs-CZ" dirty="0"/>
              <a:t>1876 – </a:t>
            </a:r>
            <a:r>
              <a:rPr lang="cs-CZ" dirty="0" err="1"/>
              <a:t>Melvil</a:t>
            </a:r>
            <a:r>
              <a:rPr lang="cs-CZ" dirty="0"/>
              <a:t> </a:t>
            </a:r>
            <a:r>
              <a:rPr lang="cs-CZ" dirty="0" err="1"/>
              <a:t>Dewey</a:t>
            </a:r>
            <a:endParaRPr lang="cs-CZ" dirty="0"/>
          </a:p>
          <a:p>
            <a:r>
              <a:rPr lang="cs-CZ" dirty="0"/>
              <a:t>revize po 7 letech</a:t>
            </a:r>
          </a:p>
          <a:p>
            <a:r>
              <a:rPr lang="cs-CZ" dirty="0"/>
              <a:t>využití zejména v anglo-americkém prostředí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295003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75AE2A-EB88-4199-9306-F669C17E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DDT – základní třídy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74047F44-990A-49B9-8C04-65B790C26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078379"/>
              </p:ext>
            </p:extLst>
          </p:nvPr>
        </p:nvGraphicFramePr>
        <p:xfrm>
          <a:off x="1042988" y="1196975"/>
          <a:ext cx="7777162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2708">
                  <a:extLst>
                    <a:ext uri="{9D8B030D-6E8A-4147-A177-3AD203B41FA5}">
                      <a16:colId xmlns:a16="http://schemas.microsoft.com/office/drawing/2014/main" val="3799184209"/>
                    </a:ext>
                  </a:extLst>
                </a:gridCol>
                <a:gridCol w="6984454">
                  <a:extLst>
                    <a:ext uri="{9D8B030D-6E8A-4147-A177-3AD203B41FA5}">
                      <a16:colId xmlns:a16="http://schemas.microsoft.com/office/drawing/2014/main" val="973209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Č.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Skupina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883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Všeobecné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91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Filozofie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941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Náboženství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52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Sociologie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211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Filologie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88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Přírodní vědy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000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Užité vědy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46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Umění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279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Literatura, rétorika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510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Geografie, historie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955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13262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C1BEE2-FCA7-4C24-BDDE-0DB683367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LCC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37E50F-5E19-4FDA-80CE-2505E898B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Congress</a:t>
            </a:r>
            <a:r>
              <a:rPr lang="cs-CZ" dirty="0"/>
              <a:t> </a:t>
            </a:r>
            <a:r>
              <a:rPr lang="cs-CZ" dirty="0" err="1"/>
              <a:t>Classification</a:t>
            </a:r>
            <a:endParaRPr lang="cs-CZ" dirty="0"/>
          </a:p>
          <a:p>
            <a:r>
              <a:rPr lang="cs-CZ" dirty="0"/>
              <a:t>vznik pro potřeby </a:t>
            </a:r>
            <a:r>
              <a:rPr lang="cs-CZ" dirty="0" err="1"/>
              <a:t>LoC</a:t>
            </a:r>
            <a:r>
              <a:rPr lang="cs-CZ" dirty="0"/>
              <a:t> v 19. stol.</a:t>
            </a:r>
          </a:p>
          <a:p>
            <a:r>
              <a:rPr lang="cs-CZ" dirty="0"/>
              <a:t>vychází z dokumentů, které jsou v </a:t>
            </a:r>
            <a:r>
              <a:rPr lang="cs-CZ" dirty="0" err="1"/>
              <a:t>LoC</a:t>
            </a:r>
            <a:endParaRPr lang="cs-CZ" dirty="0"/>
          </a:p>
          <a:p>
            <a:pPr lvl="1"/>
            <a:r>
              <a:rPr lang="cs-CZ" dirty="0"/>
              <a:t>na rozdíl od DDC a MDT – univerzální systémy</a:t>
            </a:r>
          </a:p>
        </p:txBody>
      </p:sp>
    </p:spTree>
    <p:extLst>
      <p:ext uri="{BB962C8B-B14F-4D97-AF65-F5344CB8AC3E}">
        <p14:creationId xmlns:p14="http://schemas.microsoft.com/office/powerpoint/2010/main" val="216275182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75AE2A-EB88-4199-9306-F669C17E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LCC – základní třídy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74047F44-990A-49B9-8C04-65B790C26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831922"/>
              </p:ext>
            </p:extLst>
          </p:nvPr>
        </p:nvGraphicFramePr>
        <p:xfrm>
          <a:off x="1042988" y="1196975"/>
          <a:ext cx="7777162" cy="5461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2708">
                  <a:extLst>
                    <a:ext uri="{9D8B030D-6E8A-4147-A177-3AD203B41FA5}">
                      <a16:colId xmlns:a16="http://schemas.microsoft.com/office/drawing/2014/main" val="3799184209"/>
                    </a:ext>
                  </a:extLst>
                </a:gridCol>
                <a:gridCol w="6984454">
                  <a:extLst>
                    <a:ext uri="{9D8B030D-6E8A-4147-A177-3AD203B41FA5}">
                      <a16:colId xmlns:a16="http://schemas.microsoft.com/office/drawing/2014/main" val="973209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Kód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Skupina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883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General Works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91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Philosophy</a:t>
                      </a:r>
                      <a:r>
                        <a:rPr lang="cs-CZ" dirty="0"/>
                        <a:t>, Psychology, and Religion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941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Auxiliary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Sciences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of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History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52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General and Old World History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211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History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of</a:t>
                      </a:r>
                      <a:r>
                        <a:rPr lang="cs-CZ" dirty="0"/>
                        <a:t> America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88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History of </a:t>
                      </a:r>
                      <a:r>
                        <a:rPr lang="cs-CZ" dirty="0"/>
                        <a:t>USA </a:t>
                      </a:r>
                      <a:r>
                        <a:rPr lang="en-US" dirty="0"/>
                        <a:t>and British, Dutch, French, and Latin America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000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Geography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Anthropology</a:t>
                      </a:r>
                      <a:r>
                        <a:rPr lang="cs-CZ" dirty="0"/>
                        <a:t>, and </a:t>
                      </a:r>
                      <a:r>
                        <a:rPr lang="cs-CZ" dirty="0" err="1"/>
                        <a:t>Recreation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46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Social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Sciences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279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Political</a:t>
                      </a:r>
                      <a:r>
                        <a:rPr lang="cs-CZ" dirty="0"/>
                        <a:t>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510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Law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955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Education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577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Music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115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Fine </a:t>
                      </a:r>
                      <a:r>
                        <a:rPr lang="cs-CZ" dirty="0" err="1"/>
                        <a:t>Arts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792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01056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75AE2A-EB88-4199-9306-F669C17E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LCC – základní třídy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74047F44-990A-49B9-8C04-65B790C26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943315"/>
              </p:ext>
            </p:extLst>
          </p:nvPr>
        </p:nvGraphicFramePr>
        <p:xfrm>
          <a:off x="1042988" y="1196975"/>
          <a:ext cx="7777162" cy="3606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2708">
                  <a:extLst>
                    <a:ext uri="{9D8B030D-6E8A-4147-A177-3AD203B41FA5}">
                      <a16:colId xmlns:a16="http://schemas.microsoft.com/office/drawing/2014/main" val="3799184209"/>
                    </a:ext>
                  </a:extLst>
                </a:gridCol>
                <a:gridCol w="6984454">
                  <a:extLst>
                    <a:ext uri="{9D8B030D-6E8A-4147-A177-3AD203B41FA5}">
                      <a16:colId xmlns:a16="http://schemas.microsoft.com/office/drawing/2014/main" val="973209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Kód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Skupina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883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Language</a:t>
                      </a:r>
                      <a:r>
                        <a:rPr lang="cs-CZ" dirty="0"/>
                        <a:t> and </a:t>
                      </a:r>
                      <a:r>
                        <a:rPr lang="cs-CZ" dirty="0" err="1"/>
                        <a:t>Literature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91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941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Medicine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52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Agriculture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211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Technology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88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Military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000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Naval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46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Bibliography, Library Science, and General Information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279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66230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F96C1E-4EDE-47C3-854C-F6D0AD974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Herbert van de </a:t>
            </a:r>
            <a:r>
              <a:rPr lang="cs-CZ" dirty="0" err="1"/>
              <a:t>Sompel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A72E6A-A045-408A-ABB1-EB6E295BD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7777162" cy="5661025"/>
          </a:xfrm>
        </p:spPr>
        <p:txBody>
          <a:bodyPr/>
          <a:lstStyle/>
          <a:p>
            <a:r>
              <a:rPr lang="cs-CZ" sz="2400" dirty="0"/>
              <a:t>* 20.3.1957 v </a:t>
            </a:r>
            <a:r>
              <a:rPr lang="cs-CZ" sz="2400" dirty="0" err="1"/>
              <a:t>Gentu</a:t>
            </a:r>
            <a:endParaRPr lang="cs-CZ" sz="2400" dirty="0"/>
          </a:p>
          <a:p>
            <a:r>
              <a:rPr lang="cs-CZ" sz="2400" dirty="0"/>
              <a:t>belgický knihovník a informatik</a:t>
            </a:r>
          </a:p>
          <a:p>
            <a:r>
              <a:rPr lang="cs-CZ" sz="2400" dirty="0"/>
              <a:t>studia na Univerzitě v </a:t>
            </a:r>
            <a:r>
              <a:rPr lang="cs-CZ" sz="2400" dirty="0" err="1"/>
              <a:t>Gentu</a:t>
            </a:r>
            <a:endParaRPr lang="cs-CZ" sz="2400" dirty="0"/>
          </a:p>
          <a:p>
            <a:r>
              <a:rPr lang="cs-CZ" sz="2400" dirty="0"/>
              <a:t>působil jako vedoucí oddělení automatizace v univerzitní knihovně na UG</a:t>
            </a:r>
          </a:p>
          <a:p>
            <a:r>
              <a:rPr lang="cs-CZ" sz="2400" dirty="0"/>
              <a:t>oblasti zájmu</a:t>
            </a:r>
          </a:p>
          <a:p>
            <a:pPr lvl="1"/>
            <a:r>
              <a:rPr lang="cs-CZ" sz="1800" dirty="0"/>
              <a:t>automatizace knihovních systémů, efektivní využívání EIZ a vyhledávání (SFX, </a:t>
            </a:r>
            <a:r>
              <a:rPr lang="cs-CZ" sz="1800" dirty="0" err="1"/>
              <a:t>openURL</a:t>
            </a:r>
            <a:r>
              <a:rPr lang="cs-CZ" sz="1800" dirty="0"/>
              <a:t> a principy linkování), volný přístup k informacím (projekt </a:t>
            </a:r>
            <a:r>
              <a:rPr lang="cs-CZ" sz="1800" u="sng" dirty="0">
                <a:hlinkClick r:id="rId2"/>
              </a:rPr>
              <a:t>Open </a:t>
            </a:r>
            <a:r>
              <a:rPr lang="cs-CZ" sz="1800" u="sng" dirty="0" err="1">
                <a:hlinkClick r:id="rId2"/>
              </a:rPr>
              <a:t>Archives</a:t>
            </a:r>
            <a:r>
              <a:rPr lang="cs-CZ" sz="1800" u="sng" dirty="0">
                <a:hlinkClick r:id="rId2"/>
              </a:rPr>
              <a:t> </a:t>
            </a:r>
            <a:r>
              <a:rPr lang="cs-CZ" sz="1800" u="sng" dirty="0" err="1">
                <a:hlinkClick r:id="rId2"/>
              </a:rPr>
              <a:t>Initiative</a:t>
            </a:r>
            <a:r>
              <a:rPr lang="cs-CZ" sz="1800" dirty="0"/>
              <a:t>, OAI-PMH, </a:t>
            </a:r>
            <a:r>
              <a:rPr lang="cs-CZ" sz="1800" dirty="0">
                <a:hlinkClick r:id="rId3"/>
              </a:rPr>
              <a:t>OAI-ORE</a:t>
            </a:r>
            <a:r>
              <a:rPr lang="cs-CZ" sz="1800" dirty="0"/>
              <a:t>, ), LTP</a:t>
            </a:r>
          </a:p>
          <a:p>
            <a:pPr lvl="1"/>
            <a:r>
              <a:rPr lang="cs-CZ" sz="1800" dirty="0"/>
              <a:t>Los </a:t>
            </a:r>
            <a:r>
              <a:rPr lang="cs-CZ" sz="1800" dirty="0" err="1"/>
              <a:t>Alamos</a:t>
            </a:r>
            <a:r>
              <a:rPr lang="cs-CZ" sz="1800" dirty="0"/>
              <a:t> </a:t>
            </a:r>
            <a:r>
              <a:rPr lang="cs-CZ" sz="1800" dirty="0" err="1"/>
              <a:t>National</a:t>
            </a:r>
            <a:r>
              <a:rPr lang="cs-CZ" sz="1800" dirty="0"/>
              <a:t> </a:t>
            </a:r>
            <a:r>
              <a:rPr lang="cs-CZ" sz="1800" dirty="0" err="1"/>
              <a:t>Laboratory</a:t>
            </a:r>
            <a:r>
              <a:rPr lang="cs-CZ" sz="1800" dirty="0"/>
              <a:t> - projekt Memento – výzkum nových možností archivace webu, podpora </a:t>
            </a:r>
            <a:r>
              <a:rPr lang="cs-CZ" sz="1800" dirty="0" err="1"/>
              <a:t>LoC</a:t>
            </a:r>
            <a:r>
              <a:rPr lang="cs-CZ" sz="1800" dirty="0"/>
              <a:t> </a:t>
            </a:r>
          </a:p>
          <a:p>
            <a:pPr lvl="1"/>
            <a:r>
              <a:rPr lang="cs-CZ" sz="1800" dirty="0"/>
              <a:t>2019 – vedoucí inovací a archivace dat v </a:t>
            </a:r>
            <a:r>
              <a:rPr lang="en-US" sz="1800" dirty="0"/>
              <a:t>Data Archiving and Networked Services (DANS)</a:t>
            </a:r>
            <a:r>
              <a:rPr lang="cs-CZ" sz="1800" dirty="0"/>
              <a:t> v Nizozemí</a:t>
            </a:r>
          </a:p>
        </p:txBody>
      </p:sp>
      <p:pic>
        <p:nvPicPr>
          <p:cNvPr id="1026" name="Picture 2" descr="Image result for Herbert van de Somp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132" y="47667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290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c2a488263ce49d94c6d397faae8ba392b804fb0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824</TotalTime>
  <Words>3362</Words>
  <Application>Microsoft Office PowerPoint</Application>
  <PresentationFormat>Předvádění na obrazovce (4:3)</PresentationFormat>
  <Paragraphs>643</Paragraphs>
  <Slides>85</Slides>
  <Notes>10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85</vt:i4>
      </vt:variant>
    </vt:vector>
  </HeadingPairs>
  <TitlesOfParts>
    <vt:vector size="90" baseType="lpstr">
      <vt:lpstr>Arial</vt:lpstr>
      <vt:lpstr>Tahoma</vt:lpstr>
      <vt:lpstr>Verdana</vt:lpstr>
      <vt:lpstr>Wingdings</vt:lpstr>
      <vt:lpstr>template</vt:lpstr>
      <vt:lpstr>Knihovnické systémy a standardy (VIKBA10)</vt:lpstr>
      <vt:lpstr>Kategorie standardů</vt:lpstr>
      <vt:lpstr>Standardy v knihovnách</vt:lpstr>
      <vt:lpstr>Protokoly</vt:lpstr>
      <vt:lpstr>Protokoly</vt:lpstr>
      <vt:lpstr>Z39.50</vt:lpstr>
      <vt:lpstr>Z39.50</vt:lpstr>
      <vt:lpstr>OAI-PMH</vt:lpstr>
      <vt:lpstr>Herbert van de Sompel</vt:lpstr>
      <vt:lpstr>OAI-PMH</vt:lpstr>
      <vt:lpstr>Fungování OAI-PMH</vt:lpstr>
      <vt:lpstr>Příkazy</vt:lpstr>
      <vt:lpstr>Výstup v DC</vt:lpstr>
      <vt:lpstr>SRU/SRW</vt:lpstr>
      <vt:lpstr>SRU/SRW</vt:lpstr>
      <vt:lpstr>SOAP</vt:lpstr>
      <vt:lpstr>SOAP</vt:lpstr>
      <vt:lpstr>SIP2</vt:lpstr>
      <vt:lpstr>NCIP</vt:lpstr>
      <vt:lpstr>Hlavní podporované služby NCIP</vt:lpstr>
      <vt:lpstr>Ukázka NCIP</vt:lpstr>
      <vt:lpstr>API</vt:lpstr>
      <vt:lpstr>Formáty pro popis zdrojů</vt:lpstr>
      <vt:lpstr>MARC21</vt:lpstr>
      <vt:lpstr>Další druhy MARCů</vt:lpstr>
      <vt:lpstr>Struktura MARC21</vt:lpstr>
      <vt:lpstr>MARCXML</vt:lpstr>
      <vt:lpstr>BIBFRAME</vt:lpstr>
      <vt:lpstr>Schéma BIBFRAME</vt:lpstr>
      <vt:lpstr>FRBR</vt:lpstr>
      <vt:lpstr>Schéma FRBR</vt:lpstr>
      <vt:lpstr>RIS - Research Information Systems</vt:lpstr>
      <vt:lpstr>Ukázka RIS</vt:lpstr>
      <vt:lpstr>BibTex</vt:lpstr>
      <vt:lpstr>Struktura BibTex</vt:lpstr>
      <vt:lpstr>Katalogizační pravidla</vt:lpstr>
      <vt:lpstr>AACR2</vt:lpstr>
      <vt:lpstr>RDA (Resource Description and Access)</vt:lpstr>
      <vt:lpstr>Metadatové formáty</vt:lpstr>
      <vt:lpstr>METS (Metadata Encoding &amp; Transmission Standard)</vt:lpstr>
      <vt:lpstr>Struktura METS</vt:lpstr>
      <vt:lpstr>MODS (Metadata Object Description Schema)</vt:lpstr>
      <vt:lpstr>RDF (Resource Description Framework)</vt:lpstr>
      <vt:lpstr>RDF na Wikipedii</vt:lpstr>
      <vt:lpstr>RDF – popis webových stránek</vt:lpstr>
      <vt:lpstr>Dublin Core</vt:lpstr>
      <vt:lpstr>Dublin Core</vt:lpstr>
      <vt:lpstr>Úkol</vt:lpstr>
      <vt:lpstr>Ukázka Dublin Core</vt:lpstr>
      <vt:lpstr>Další info o DC</vt:lpstr>
      <vt:lpstr>RSS</vt:lpstr>
      <vt:lpstr>Jak RSS funguje?</vt:lpstr>
      <vt:lpstr>Využití v RSS</vt:lpstr>
      <vt:lpstr>Mikroformáty</vt:lpstr>
      <vt:lpstr>Proč mikroformáty? Využití COinS</vt:lpstr>
      <vt:lpstr>…a využití hCite</vt:lpstr>
      <vt:lpstr>hcalendar</vt:lpstr>
      <vt:lpstr>Identifikátory</vt:lpstr>
      <vt:lpstr>Klasické identifikátory</vt:lpstr>
      <vt:lpstr>ISBN</vt:lpstr>
      <vt:lpstr>ISBN Syntaxe</vt:lpstr>
      <vt:lpstr>ISSN</vt:lpstr>
      <vt:lpstr>URN</vt:lpstr>
      <vt:lpstr>URN - syntaxe</vt:lpstr>
      <vt:lpstr>URI</vt:lpstr>
      <vt:lpstr>DOI</vt:lpstr>
      <vt:lpstr>DOI Syntaxe</vt:lpstr>
      <vt:lpstr>Ochrana a identifikace dokumentů</vt:lpstr>
      <vt:lpstr>Magnetické proužky</vt:lpstr>
      <vt:lpstr>RFID</vt:lpstr>
      <vt:lpstr>Zařízení</vt:lpstr>
      <vt:lpstr>Přechod na RFID</vt:lpstr>
      <vt:lpstr>Využití v praxi</vt:lpstr>
      <vt:lpstr>NFC (Near Field Communication)</vt:lpstr>
      <vt:lpstr>NFC a knihovní systém</vt:lpstr>
      <vt:lpstr>Platby přes NFC</vt:lpstr>
      <vt:lpstr>Klasifikace zdrojů</vt:lpstr>
      <vt:lpstr>MDT</vt:lpstr>
      <vt:lpstr>MDT – základní třídy</vt:lpstr>
      <vt:lpstr>DDT</vt:lpstr>
      <vt:lpstr>DDT – základní třídy</vt:lpstr>
      <vt:lpstr>LCC</vt:lpstr>
      <vt:lpstr>LCC – základní třídy</vt:lpstr>
      <vt:lpstr>LCC – základní třídy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410</cp:revision>
  <dcterms:created xsi:type="dcterms:W3CDTF">2008-06-02T21:04:14Z</dcterms:created>
  <dcterms:modified xsi:type="dcterms:W3CDTF">2021-03-24T14:32:00Z</dcterms:modified>
</cp:coreProperties>
</file>