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402" r:id="rId2"/>
    <p:sldId id="353" r:id="rId3"/>
    <p:sldId id="354" r:id="rId4"/>
    <p:sldId id="436" r:id="rId5"/>
    <p:sldId id="434" r:id="rId6"/>
    <p:sldId id="435" r:id="rId7"/>
    <p:sldId id="437" r:id="rId8"/>
    <p:sldId id="438" r:id="rId9"/>
    <p:sldId id="439" r:id="rId10"/>
    <p:sldId id="440" r:id="rId11"/>
    <p:sldId id="444" r:id="rId12"/>
    <p:sldId id="441" r:id="rId13"/>
    <p:sldId id="462" r:id="rId14"/>
    <p:sldId id="445" r:id="rId15"/>
    <p:sldId id="446" r:id="rId16"/>
    <p:sldId id="448" r:id="rId17"/>
    <p:sldId id="450" r:id="rId18"/>
    <p:sldId id="451" r:id="rId19"/>
    <p:sldId id="449" r:id="rId20"/>
    <p:sldId id="452" r:id="rId21"/>
    <p:sldId id="453" r:id="rId22"/>
    <p:sldId id="447" r:id="rId23"/>
    <p:sldId id="454" r:id="rId24"/>
    <p:sldId id="455" r:id="rId25"/>
    <p:sldId id="404" r:id="rId26"/>
    <p:sldId id="442" r:id="rId27"/>
    <p:sldId id="443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509" r:id="rId36"/>
    <p:sldId id="469" r:id="rId37"/>
    <p:sldId id="470" r:id="rId38"/>
    <p:sldId id="476" r:id="rId39"/>
    <p:sldId id="483" r:id="rId40"/>
    <p:sldId id="482" r:id="rId41"/>
    <p:sldId id="484" r:id="rId42"/>
    <p:sldId id="485" r:id="rId43"/>
    <p:sldId id="486" r:id="rId44"/>
    <p:sldId id="487" r:id="rId45"/>
    <p:sldId id="488" r:id="rId46"/>
    <p:sldId id="489" r:id="rId47"/>
    <p:sldId id="490" r:id="rId48"/>
    <p:sldId id="477" r:id="rId49"/>
    <p:sldId id="479" r:id="rId50"/>
    <p:sldId id="478" r:id="rId51"/>
    <p:sldId id="480" r:id="rId52"/>
    <p:sldId id="481" r:id="rId53"/>
    <p:sldId id="491" r:id="rId54"/>
    <p:sldId id="510" r:id="rId55"/>
    <p:sldId id="512" r:id="rId56"/>
    <p:sldId id="519" r:id="rId57"/>
    <p:sldId id="520" r:id="rId58"/>
    <p:sldId id="521" r:id="rId59"/>
    <p:sldId id="522" r:id="rId60"/>
    <p:sldId id="513" r:id="rId61"/>
    <p:sldId id="516" r:id="rId62"/>
    <p:sldId id="517" r:id="rId63"/>
    <p:sldId id="514" r:id="rId64"/>
    <p:sldId id="518" r:id="rId65"/>
    <p:sldId id="515" r:id="rId66"/>
    <p:sldId id="511" r:id="rId67"/>
    <p:sldId id="493" r:id="rId68"/>
    <p:sldId id="472" r:id="rId69"/>
    <p:sldId id="492" r:id="rId70"/>
    <p:sldId id="494" r:id="rId71"/>
    <p:sldId id="495" r:id="rId72"/>
    <p:sldId id="497" r:id="rId73"/>
    <p:sldId id="496" r:id="rId74"/>
    <p:sldId id="473" r:id="rId75"/>
    <p:sldId id="499" r:id="rId76"/>
    <p:sldId id="504" r:id="rId77"/>
    <p:sldId id="505" r:id="rId78"/>
    <p:sldId id="506" r:id="rId79"/>
    <p:sldId id="501" r:id="rId80"/>
    <p:sldId id="502" r:id="rId81"/>
    <p:sldId id="503" r:id="rId82"/>
    <p:sldId id="500" r:id="rId83"/>
    <p:sldId id="498" r:id="rId84"/>
    <p:sldId id="474" r:id="rId85"/>
    <p:sldId id="508" r:id="rId86"/>
    <p:sldId id="507" r:id="rId87"/>
    <p:sldId id="468" r:id="rId88"/>
    <p:sldId id="467" r:id="rId89"/>
    <p:sldId id="258" r:id="rId90"/>
  </p:sldIdLst>
  <p:sldSz cx="9144000" cy="6858000" type="screen4x3"/>
  <p:notesSz cx="6858000" cy="9144000"/>
  <p:custDataLst>
    <p:tags r:id="rId9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82" d="100"/>
          <a:sy n="82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66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60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89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s.cz/akp-2007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xlibrisgroup.com/blog/celebrating-2000-alma-customers/" TargetMode="External"/><Relationship Id="rId2" Type="http://schemas.openxmlformats.org/officeDocument/2006/relationships/hyperlink" Target="https://www.exlibrisgroup.com/products/alma-library-services-platfor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zFkOZbGJ2Q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exlibrisgroup.com/alma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time_continue=9&amp;v=c1RY8iMzcoo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tron.cz/reference/projekty/piestanske-informacne-centrum" TargetMode="External"/><Relationship Id="rId2" Type="http://schemas.openxmlformats.org/officeDocument/2006/relationships/hyperlink" Target="https://www.cosmotron.cz/reference/projekty/www-soupispamatek-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nio.nusl.cz/record/187483/files/nusl-187483_1.pdf" TargetMode="External"/><Relationship Id="rId3" Type="http://schemas.openxmlformats.org/officeDocument/2006/relationships/hyperlink" Target="http://cs.wikipedia.org/wiki/MARC" TargetMode="External"/><Relationship Id="rId7" Type="http://schemas.openxmlformats.org/officeDocument/2006/relationships/hyperlink" Target="http://en.wikipedia.org/wiki/National_Information_Standards_Organization_Circulation_Interchange_Protocol" TargetMode="External"/><Relationship Id="rId2" Type="http://schemas.openxmlformats.org/officeDocument/2006/relationships/hyperlink" Target="http://www.tritiu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archives.org/pmh/" TargetMode="External"/><Relationship Id="rId5" Type="http://schemas.openxmlformats.org/officeDocument/2006/relationships/hyperlink" Target="http://cs.wikipedia.org/wiki/Resource_Description_and_Access" TargetMode="External"/><Relationship Id="rId4" Type="http://schemas.openxmlformats.org/officeDocument/2006/relationships/hyperlink" Target="http://en.wikipedia.org/wiki/Functional_Requirements_for_Bibliographic_Records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ils.org/" TargetMode="External"/><Relationship Id="rId2" Type="http://schemas.openxmlformats.org/officeDocument/2006/relationships/hyperlink" Target="http://opensource.knihov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31. března 2021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3.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Knihovní systémy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před automatizací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tištěných dokumentů</a:t>
            </a:r>
          </a:p>
          <a:p>
            <a:r>
              <a:rPr lang="cs-CZ" dirty="0"/>
              <a:t>vytváření lístkových katalogů a jejich správa</a:t>
            </a:r>
          </a:p>
        </p:txBody>
      </p:sp>
    </p:spTree>
    <p:extLst>
      <p:ext uri="{BB962C8B-B14F-4D97-AF65-F5344CB8AC3E}">
        <p14:creationId xmlns:p14="http://schemas.microsoft.com/office/powerpoint/2010/main" val="280918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8800" b="1" dirty="0">
                <a:solidFill>
                  <a:srgbClr val="008000"/>
                </a:solidFill>
              </a:rPr>
              <a:t>K čemu</a:t>
            </a:r>
            <a:r>
              <a:rPr lang="cs-CZ" sz="8800" b="1" dirty="0"/>
              <a:t> je AKS?</a:t>
            </a:r>
          </a:p>
        </p:txBody>
      </p:sp>
    </p:spTree>
    <p:extLst>
      <p:ext uri="{BB962C8B-B14F-4D97-AF65-F5344CB8AC3E}">
        <p14:creationId xmlns:p14="http://schemas.microsoft.com/office/powerpoint/2010/main" val="186661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Automatizovaný 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integrovaný KS</a:t>
            </a:r>
          </a:p>
          <a:p>
            <a:r>
              <a:rPr lang="cs-CZ" dirty="0"/>
              <a:t>v elektronické podobě</a:t>
            </a:r>
          </a:p>
          <a:p>
            <a:r>
              <a:rPr lang="cs-CZ" dirty="0"/>
              <a:t>DB + aplikace</a:t>
            </a:r>
          </a:p>
          <a:p>
            <a:r>
              <a:rPr lang="cs-CZ" dirty="0"/>
              <a:t>nejen fond, ale i další procesy</a:t>
            </a:r>
          </a:p>
          <a:p>
            <a:r>
              <a:rPr lang="cs-CZ" dirty="0"/>
              <a:t>automatizace procesů</a:t>
            </a:r>
          </a:p>
        </p:txBody>
      </p:sp>
    </p:spTree>
    <p:extLst>
      <p:ext uri="{BB962C8B-B14F-4D97-AF65-F5344CB8AC3E}">
        <p14:creationId xmlns:p14="http://schemas.microsoft.com/office/powerpoint/2010/main" val="214712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dílčí lokální</a:t>
            </a:r>
          </a:p>
          <a:p>
            <a:pPr lvl="1"/>
            <a:r>
              <a:rPr lang="cs-CZ" dirty="0"/>
              <a:t>oddělené procesy, na jednom místě jeden proces, opakované vstupy, duplicity a chyby</a:t>
            </a:r>
          </a:p>
          <a:p>
            <a:r>
              <a:rPr lang="cs-CZ" dirty="0"/>
              <a:t>integrované</a:t>
            </a:r>
          </a:p>
          <a:p>
            <a:pPr lvl="1"/>
            <a:r>
              <a:rPr lang="cs-CZ" dirty="0"/>
              <a:t>provázání činností, vstup pouze 1x (projeví se všude)</a:t>
            </a:r>
          </a:p>
          <a:p>
            <a:r>
              <a:rPr lang="cs-CZ" dirty="0"/>
              <a:t>kooperativní</a:t>
            </a:r>
          </a:p>
          <a:p>
            <a:pPr lvl="1"/>
            <a:r>
              <a:rPr lang="cs-CZ" dirty="0"/>
              <a:t>nadřazená knihovna poskytuje údaje podřazeným, sdílená katalogizace, akvizice apod., propojené systémy více institucí, nastavení práv přístupu</a:t>
            </a:r>
          </a:p>
        </p:txBody>
      </p:sp>
    </p:spTree>
    <p:extLst>
      <p:ext uri="{BB962C8B-B14F-4D97-AF65-F5344CB8AC3E}">
        <p14:creationId xmlns:p14="http://schemas.microsoft.com/office/powerpoint/2010/main" val="103814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automatizace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zavádění PC do systému knihoven</a:t>
            </a:r>
          </a:p>
          <a:p>
            <a:r>
              <a:rPr lang="cs-CZ" dirty="0"/>
              <a:t>další zjednodušení procesů</a:t>
            </a:r>
          </a:p>
          <a:p>
            <a:r>
              <a:rPr lang="cs-CZ" dirty="0"/>
              <a:t>zkvalitnění služeb pro uživatele</a:t>
            </a:r>
          </a:p>
          <a:p>
            <a:pPr lvl="1"/>
            <a:r>
              <a:rPr lang="cs-CZ" dirty="0"/>
              <a:t>katalog online, rezervace online, lepší přístup k dokumentům (e-knihy)…</a:t>
            </a:r>
          </a:p>
          <a:p>
            <a:r>
              <a:rPr lang="cs-CZ" dirty="0"/>
              <a:t>automatizace rutinních procesů</a:t>
            </a:r>
          </a:p>
          <a:p>
            <a:pPr lvl="1"/>
            <a:r>
              <a:rPr lang="cs-CZ" dirty="0"/>
              <a:t>statistiky, přírůstkové seznamy</a:t>
            </a:r>
          </a:p>
          <a:p>
            <a:r>
              <a:rPr lang="cs-CZ" dirty="0"/>
              <a:t>snížení nákladů na provoz knihovny</a:t>
            </a:r>
          </a:p>
          <a:p>
            <a:pPr lvl="1"/>
            <a:r>
              <a:rPr lang="cs-CZ" dirty="0"/>
              <a:t>méně pracovníků na stejný objem práce</a:t>
            </a:r>
          </a:p>
        </p:txBody>
      </p:sp>
    </p:spTree>
    <p:extLst>
      <p:ext uri="{BB962C8B-B14F-4D97-AF65-F5344CB8AC3E}">
        <p14:creationId xmlns:p14="http://schemas.microsoft.com/office/powerpoint/2010/main" val="36504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1.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60. let do 1975 v USA</a:t>
            </a:r>
          </a:p>
          <a:p>
            <a:pPr lvl="1"/>
            <a:r>
              <a:rPr lang="cs-CZ" dirty="0"/>
              <a:t>sálová PC, malý výkon, pouze vybrané procesy, nejde o integrované systémy</a:t>
            </a:r>
          </a:p>
          <a:p>
            <a:pPr lvl="1"/>
            <a:r>
              <a:rPr lang="cs-CZ" dirty="0"/>
              <a:t>děrné štítky, magnetická média</a:t>
            </a:r>
          </a:p>
          <a:p>
            <a:pPr lvl="1"/>
            <a:r>
              <a:rPr lang="cs-CZ" dirty="0"/>
              <a:t>dávkové zpracování</a:t>
            </a:r>
          </a:p>
          <a:p>
            <a:pPr lvl="1"/>
            <a:r>
              <a:rPr lang="cs-CZ" dirty="0"/>
              <a:t>cena techniky jde dolů</a:t>
            </a:r>
          </a:p>
          <a:p>
            <a:pPr lvl="1"/>
            <a:r>
              <a:rPr lang="cs-CZ" dirty="0"/>
              <a:t>institucionální řešení</a:t>
            </a:r>
          </a:p>
          <a:p>
            <a:pPr lvl="1"/>
            <a:r>
              <a:rPr lang="cs-CZ" dirty="0"/>
              <a:t>první pokusy o standardizaci</a:t>
            </a:r>
          </a:p>
        </p:txBody>
      </p:sp>
    </p:spTree>
    <p:extLst>
      <p:ext uri="{BB962C8B-B14F-4D97-AF65-F5344CB8AC3E}">
        <p14:creationId xmlns:p14="http://schemas.microsoft.com/office/powerpoint/2010/main" val="17641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2.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70. léta</a:t>
            </a:r>
          </a:p>
          <a:p>
            <a:pPr lvl="1"/>
            <a:r>
              <a:rPr lang="cs-CZ" dirty="0"/>
              <a:t>1975 – minipočítače PC + sálové, lepší dostupnost</a:t>
            </a:r>
          </a:p>
          <a:p>
            <a:pPr lvl="1"/>
            <a:r>
              <a:rPr lang="cs-CZ" dirty="0"/>
              <a:t>diskety, magnetické pásky a děrné štítky, čtečky čárových kódů </a:t>
            </a:r>
          </a:p>
          <a:p>
            <a:pPr lvl="1"/>
            <a:r>
              <a:rPr lang="cs-CZ" dirty="0"/>
              <a:t>tvorba standardů (MARC, Z39.50,…)</a:t>
            </a:r>
          </a:p>
          <a:p>
            <a:pPr lvl="1"/>
            <a:r>
              <a:rPr lang="cs-CZ" dirty="0"/>
              <a:t>výměnné formáty </a:t>
            </a:r>
            <a:r>
              <a:rPr lang="cs-CZ" dirty="0">
                <a:sym typeface="Wingdings" panose="05000000000000000000" pitchFamily="2" charset="2"/>
              </a:rPr>
              <a:t> sdílení záznamů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vstup komerčních firem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klient-server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6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3.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80.-90. léta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klávesnice</a:t>
            </a:r>
          </a:p>
          <a:p>
            <a:pPr lvl="1"/>
            <a:r>
              <a:rPr lang="cs-CZ" dirty="0"/>
              <a:t>dialogový režim</a:t>
            </a:r>
          </a:p>
          <a:p>
            <a:pPr lvl="1"/>
            <a:r>
              <a:rPr lang="cs-CZ" dirty="0"/>
              <a:t>rozvoj OPAC</a:t>
            </a:r>
          </a:p>
          <a:p>
            <a:pPr lvl="1"/>
            <a:r>
              <a:rPr lang="cs-CZ" dirty="0"/>
              <a:t>lokální automatizované systémy</a:t>
            </a:r>
          </a:p>
          <a:p>
            <a:pPr lvl="2"/>
            <a:r>
              <a:rPr lang="cs-CZ" dirty="0"/>
              <a:t>pro jednu konkrétní knihovnu</a:t>
            </a:r>
          </a:p>
          <a:p>
            <a:pPr lvl="2"/>
            <a:r>
              <a:rPr lang="cs-CZ" dirty="0"/>
              <a:t>často vázáno na jeden PC, později server instituce</a:t>
            </a:r>
          </a:p>
          <a:p>
            <a:pPr lvl="1"/>
            <a:r>
              <a:rPr lang="cs-CZ" dirty="0"/>
              <a:t>pokusy o sdílenou katalogizaci, MVS</a:t>
            </a:r>
          </a:p>
        </p:txBody>
      </p:sp>
    </p:spTree>
    <p:extLst>
      <p:ext uri="{BB962C8B-B14F-4D97-AF65-F5344CB8AC3E}">
        <p14:creationId xmlns:p14="http://schemas.microsoft.com/office/powerpoint/2010/main" val="137697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4.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RFID, klávesnice, dotykové obrazovky</a:t>
            </a:r>
          </a:p>
          <a:p>
            <a:pPr lvl="1"/>
            <a:r>
              <a:rPr lang="cs-CZ" dirty="0"/>
              <a:t>provázání činností</a:t>
            </a:r>
          </a:p>
          <a:p>
            <a:pPr lvl="1"/>
            <a:r>
              <a:rPr lang="cs-CZ" dirty="0"/>
              <a:t>server instituce nebo </a:t>
            </a:r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podpora různých druhů dokumentů, odkazy na FT</a:t>
            </a:r>
          </a:p>
          <a:p>
            <a:pPr lvl="1"/>
            <a:r>
              <a:rPr lang="cs-CZ" dirty="0"/>
              <a:t>sdílená katalogizace, autority, budování centrálních služeb</a:t>
            </a:r>
          </a:p>
          <a:p>
            <a:pPr lvl="1"/>
            <a:r>
              <a:rPr lang="cs-CZ" dirty="0"/>
              <a:t>dnes trend systém oddělený od DB a pokusy o online rozhraní</a:t>
            </a:r>
          </a:p>
        </p:txBody>
      </p:sp>
    </p:spTree>
    <p:extLst>
      <p:ext uri="{BB962C8B-B14F-4D97-AF65-F5344CB8AC3E}">
        <p14:creationId xmlns:p14="http://schemas.microsoft.com/office/powerpoint/2010/main" val="17617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 přes jedno rozhraní</a:t>
            </a:r>
          </a:p>
          <a:p>
            <a:r>
              <a:rPr lang="cs-CZ" dirty="0"/>
              <a:t>přístup online</a:t>
            </a:r>
          </a:p>
          <a:p>
            <a:r>
              <a:rPr lang="cs-CZ" dirty="0"/>
              <a:t>snížení manuální práce </a:t>
            </a:r>
          </a:p>
          <a:p>
            <a:r>
              <a:rPr lang="cs-CZ" dirty="0"/>
              <a:t>nastavení procesů na míru</a:t>
            </a:r>
          </a:p>
          <a:p>
            <a:r>
              <a:rPr lang="cs-CZ" dirty="0"/>
              <a:t>sjednocení postupů</a:t>
            </a:r>
          </a:p>
          <a:p>
            <a:pPr lvl="1"/>
            <a:r>
              <a:rPr lang="cs-CZ" dirty="0"/>
              <a:t>katalogizace</a:t>
            </a:r>
          </a:p>
          <a:p>
            <a:r>
              <a:rPr lang="cs-CZ" dirty="0"/>
              <a:t>snižování chybovosti</a:t>
            </a:r>
          </a:p>
          <a:p>
            <a:r>
              <a:rPr lang="cs-CZ" dirty="0"/>
              <a:t>odstraňování duplicit</a:t>
            </a:r>
          </a:p>
          <a:p>
            <a:pPr lvl="1"/>
            <a:r>
              <a:rPr lang="cs-CZ" dirty="0"/>
              <a:t>procesy, záznamy</a:t>
            </a:r>
          </a:p>
        </p:txBody>
      </p:sp>
    </p:spTree>
    <p:extLst>
      <p:ext uri="{BB962C8B-B14F-4D97-AF65-F5344CB8AC3E}">
        <p14:creationId xmlns:p14="http://schemas.microsoft.com/office/powerpoint/2010/main" val="48986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Knihovní systém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a měření výkonu</a:t>
            </a:r>
          </a:p>
          <a:p>
            <a:pPr lvl="1"/>
            <a:r>
              <a:rPr lang="cs-CZ" dirty="0"/>
              <a:t>generování statistik</a:t>
            </a:r>
          </a:p>
          <a:p>
            <a:pPr lvl="1"/>
            <a:r>
              <a:rPr lang="cs-CZ" dirty="0"/>
              <a:t>datová analytika</a:t>
            </a:r>
          </a:p>
          <a:p>
            <a:pPr lvl="1"/>
            <a:r>
              <a:rPr lang="cs-CZ" dirty="0" err="1"/>
              <a:t>benchmarking</a:t>
            </a:r>
            <a:endParaRPr lang="cs-CZ" dirty="0"/>
          </a:p>
          <a:p>
            <a:r>
              <a:rPr lang="cs-CZ" dirty="0"/>
              <a:t>data pro marketing</a:t>
            </a:r>
          </a:p>
          <a:p>
            <a:r>
              <a:rPr lang="cs-CZ" dirty="0"/>
              <a:t>benefity pro uživatele</a:t>
            </a:r>
          </a:p>
          <a:p>
            <a:pPr lvl="1"/>
            <a:r>
              <a:rPr lang="cs-CZ" dirty="0"/>
              <a:t>online služby</a:t>
            </a:r>
          </a:p>
          <a:p>
            <a:r>
              <a:rPr lang="cs-CZ" dirty="0"/>
              <a:t>snížení ceny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4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cena systémů</a:t>
            </a:r>
          </a:p>
          <a:p>
            <a:r>
              <a:rPr lang="cs-CZ" dirty="0"/>
              <a:t>nutné zaškolení</a:t>
            </a:r>
          </a:p>
          <a:p>
            <a:pPr lvl="1"/>
            <a:r>
              <a:rPr lang="cs-CZ" dirty="0"/>
              <a:t>noví zaměstnanci</a:t>
            </a:r>
          </a:p>
          <a:p>
            <a:pPr lvl="1"/>
            <a:r>
              <a:rPr lang="cs-CZ" dirty="0"/>
              <a:t>upgrade</a:t>
            </a:r>
          </a:p>
          <a:p>
            <a:r>
              <a:rPr lang="cs-CZ" dirty="0"/>
              <a:t>efektivnost využívání systému</a:t>
            </a:r>
          </a:p>
          <a:p>
            <a:pPr lvl="1"/>
            <a:r>
              <a:rPr lang="cs-CZ" dirty="0"/>
              <a:t>často robustní systémy</a:t>
            </a:r>
          </a:p>
          <a:p>
            <a:r>
              <a:rPr lang="cs-CZ" dirty="0"/>
              <a:t>nutná technická podpora</a:t>
            </a:r>
          </a:p>
          <a:p>
            <a:pPr lvl="1"/>
            <a:r>
              <a:rPr lang="cs-CZ" dirty="0"/>
              <a:t>IT přímo v instituci</a:t>
            </a:r>
          </a:p>
          <a:p>
            <a:pPr lvl="1"/>
            <a:r>
              <a:rPr lang="cs-CZ" dirty="0"/>
              <a:t>podpora producentů systémů</a:t>
            </a:r>
          </a:p>
          <a:p>
            <a:r>
              <a:rPr lang="cs-CZ" dirty="0"/>
              <a:t>přesuny mezi systémy, migrace dat</a:t>
            </a:r>
          </a:p>
        </p:txBody>
      </p:sp>
    </p:spTree>
    <p:extLst>
      <p:ext uri="{BB962C8B-B14F-4D97-AF65-F5344CB8AC3E}">
        <p14:creationId xmlns:p14="http://schemas.microsoft.com/office/powerpoint/2010/main" val="229242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první pokusy v 80. letech</a:t>
            </a:r>
          </a:p>
          <a:p>
            <a:pPr lvl="1"/>
            <a:r>
              <a:rPr lang="cs-CZ" dirty="0"/>
              <a:t>testování v Státní knihovně ČSSR</a:t>
            </a:r>
          </a:p>
          <a:p>
            <a:pPr lvl="1"/>
            <a:r>
              <a:rPr lang="cs-CZ" dirty="0"/>
              <a:t>standardy</a:t>
            </a:r>
          </a:p>
          <a:p>
            <a:r>
              <a:rPr lang="cs-CZ" dirty="0"/>
              <a:t>naplno v 2. polovině 90. let</a:t>
            </a:r>
          </a:p>
          <a:p>
            <a:pPr lvl="1"/>
            <a:r>
              <a:rPr lang="cs-CZ" dirty="0"/>
              <a:t>nejprve zapojení velkých knihoven</a:t>
            </a:r>
          </a:p>
          <a:p>
            <a:pPr lvl="1"/>
            <a:r>
              <a:rPr lang="cs-CZ" dirty="0"/>
              <a:t>zavádění PC, převod záznamů</a:t>
            </a:r>
          </a:p>
          <a:p>
            <a:pPr lvl="1"/>
            <a:r>
              <a:rPr lang="cs-CZ" dirty="0"/>
              <a:t>později i další procesy</a:t>
            </a:r>
          </a:p>
          <a:p>
            <a:pPr lvl="1"/>
            <a:r>
              <a:rPr lang="cs-CZ" dirty="0"/>
              <a:t>seminář </a:t>
            </a:r>
            <a:r>
              <a:rPr lang="cs-CZ" dirty="0">
                <a:hlinkClick r:id="rId2"/>
              </a:rPr>
              <a:t>Automatizace knihovnických procesů </a:t>
            </a:r>
            <a:r>
              <a:rPr lang="cs-CZ" dirty="0"/>
              <a:t>v Liberci</a:t>
            </a:r>
          </a:p>
          <a:p>
            <a:r>
              <a:rPr lang="cs-CZ" dirty="0"/>
              <a:t>MAKS (Modulární Automatizovaný Knihovnický Systém) = 1. AKS v ČR</a:t>
            </a:r>
          </a:p>
        </p:txBody>
      </p:sp>
    </p:spTree>
    <p:extLst>
      <p:ext uri="{BB962C8B-B14F-4D97-AF65-F5344CB8AC3E}">
        <p14:creationId xmlns:p14="http://schemas.microsoft.com/office/powerpoint/2010/main" val="57520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Re(</a:t>
            </a:r>
            <a:r>
              <a:rPr lang="cs-CZ" dirty="0" err="1"/>
              <a:t>tro</a:t>
            </a:r>
            <a:r>
              <a:rPr lang="cs-CZ" dirty="0"/>
              <a:t>)katalogizace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zkatalogizování v knihovně uchovávaných dokumentů</a:t>
            </a:r>
          </a:p>
          <a:p>
            <a:r>
              <a:rPr lang="cs-CZ" dirty="0"/>
              <a:t>metodou de visu ("s knihou v ruce")</a:t>
            </a:r>
          </a:p>
          <a:p>
            <a:r>
              <a:rPr lang="cs-CZ" dirty="0"/>
              <a:t>nové záznamy nahrazují původní</a:t>
            </a:r>
          </a:p>
          <a:p>
            <a:r>
              <a:rPr lang="cs-CZ" dirty="0"/>
              <a:t>důvody </a:t>
            </a:r>
            <a:r>
              <a:rPr lang="cs-CZ" dirty="0" err="1"/>
              <a:t>rekatalogizace</a:t>
            </a:r>
            <a:endParaRPr lang="cs-CZ" dirty="0"/>
          </a:p>
          <a:p>
            <a:pPr lvl="1"/>
            <a:r>
              <a:rPr lang="cs-CZ" dirty="0"/>
              <a:t>záznamy nevyhovují novým potřebám</a:t>
            </a:r>
          </a:p>
          <a:p>
            <a:pPr lvl="1"/>
            <a:r>
              <a:rPr lang="cs-CZ" dirty="0"/>
              <a:t>nutný nový formát záznamů</a:t>
            </a:r>
          </a:p>
          <a:p>
            <a:pPr lvl="1"/>
            <a:r>
              <a:rPr lang="cs-CZ" dirty="0"/>
              <a:t>záznamy nevyhovují potřebám provozu a služeb knihovny</a:t>
            </a:r>
          </a:p>
        </p:txBody>
      </p:sp>
    </p:spTree>
    <p:extLst>
      <p:ext uri="{BB962C8B-B14F-4D97-AF65-F5344CB8AC3E}">
        <p14:creationId xmlns:p14="http://schemas.microsoft.com/office/powerpoint/2010/main" val="260495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Retrokonverze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retrospektivní konverze</a:t>
            </a:r>
          </a:p>
          <a:p>
            <a:r>
              <a:rPr lang="cs-CZ" dirty="0"/>
              <a:t>převod tištěného nebo rukopisného katalogu do digitální podoby</a:t>
            </a:r>
          </a:p>
          <a:p>
            <a:r>
              <a:rPr lang="cs-CZ" dirty="0"/>
              <a:t>využití ICT</a:t>
            </a:r>
          </a:p>
          <a:p>
            <a:r>
              <a:rPr lang="cs-CZ" dirty="0"/>
              <a:t>výstup konverze</a:t>
            </a:r>
          </a:p>
          <a:p>
            <a:pPr lvl="1"/>
            <a:r>
              <a:rPr lang="cs-CZ" dirty="0"/>
              <a:t>naskenovaný lístek</a:t>
            </a:r>
          </a:p>
          <a:p>
            <a:pPr lvl="1"/>
            <a:r>
              <a:rPr lang="cs-CZ" dirty="0"/>
              <a:t>strukturovaných záznamů v dohodnutém formátu</a:t>
            </a:r>
          </a:p>
          <a:p>
            <a:r>
              <a:rPr lang="cs-CZ" dirty="0"/>
              <a:t>prováděno pro online katalog nebo výměnu dat</a:t>
            </a:r>
          </a:p>
        </p:txBody>
      </p:sp>
    </p:spTree>
    <p:extLst>
      <p:ext uri="{BB962C8B-B14F-4D97-AF65-F5344CB8AC3E}">
        <p14:creationId xmlns:p14="http://schemas.microsoft.com/office/powerpoint/2010/main" val="388817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Moduly AKS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= modulární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každou činnost samostatný modul</a:t>
            </a:r>
          </a:p>
          <a:p>
            <a:r>
              <a:rPr lang="cs-CZ" dirty="0"/>
              <a:t>dnes snaha o provázání</a:t>
            </a:r>
          </a:p>
          <a:p>
            <a:pPr lvl="1"/>
            <a:r>
              <a:rPr lang="cs-CZ" dirty="0"/>
              <a:t>úpravy vzhledu, např. KOHA</a:t>
            </a:r>
          </a:p>
        </p:txBody>
      </p:sp>
    </p:spTree>
    <p:extLst>
      <p:ext uri="{BB962C8B-B14F-4D97-AF65-F5344CB8AC3E}">
        <p14:creationId xmlns:p14="http://schemas.microsoft.com/office/powerpoint/2010/main" val="2302916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architektura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image.slidesharecdn.com/ilsintro-110116122944-phpapp02/95/introduction-to-the-integrated-library-system-ils-18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97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1986443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OPAC/katalog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  <a:p>
            <a:pPr lvl="1"/>
            <a:r>
              <a:rPr lang="cs-CZ" dirty="0"/>
              <a:t>pro uživatele</a:t>
            </a:r>
          </a:p>
          <a:p>
            <a:pPr lvl="1"/>
            <a:r>
              <a:rPr lang="cs-CZ" dirty="0"/>
              <a:t>interní pro knihovníky</a:t>
            </a:r>
          </a:p>
          <a:p>
            <a:r>
              <a:rPr lang="cs-CZ" dirty="0"/>
              <a:t>přímo v AKS</a:t>
            </a:r>
          </a:p>
          <a:p>
            <a:r>
              <a:rPr lang="cs-CZ" dirty="0"/>
              <a:t>bibliografický popis</a:t>
            </a:r>
          </a:p>
          <a:p>
            <a:r>
              <a:rPr lang="cs-CZ" dirty="0"/>
              <a:t>správa jednotek + lokace</a:t>
            </a:r>
          </a:p>
        </p:txBody>
      </p:sp>
    </p:spTree>
    <p:extLst>
      <p:ext uri="{BB962C8B-B14F-4D97-AF65-F5344CB8AC3E}">
        <p14:creationId xmlns:p14="http://schemas.microsoft.com/office/powerpoint/2010/main" val="467133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modul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výpůjčky a vracení</a:t>
            </a:r>
          </a:p>
          <a:p>
            <a:pPr lvl="1"/>
            <a:r>
              <a:rPr lang="cs-CZ" dirty="0"/>
              <a:t>rezervace a objednávky ze skladu</a:t>
            </a:r>
          </a:p>
          <a:p>
            <a:r>
              <a:rPr lang="cs-CZ" dirty="0"/>
              <a:t>změna statusu dokumentů</a:t>
            </a:r>
          </a:p>
          <a:p>
            <a:pPr lvl="1"/>
            <a:r>
              <a:rPr lang="cs-CZ" dirty="0"/>
              <a:t>půjčeno x vráceno</a:t>
            </a:r>
          </a:p>
          <a:p>
            <a:r>
              <a:rPr lang="cs-CZ" dirty="0"/>
              <a:t>evidence čtenářů</a:t>
            </a:r>
          </a:p>
          <a:p>
            <a:r>
              <a:rPr lang="cs-CZ" dirty="0"/>
              <a:t>nastavení periodicity </a:t>
            </a:r>
            <a:r>
              <a:rPr lang="cs-CZ" dirty="0" err="1"/>
              <a:t>k.j</a:t>
            </a:r>
            <a:r>
              <a:rPr lang="cs-CZ" dirty="0"/>
              <a:t>.</a:t>
            </a:r>
          </a:p>
          <a:p>
            <a:r>
              <a:rPr lang="cs-CZ" dirty="0"/>
              <a:t>MVS, cirkulační služby, dlouhodobé výpůjčky, správa studoven, platby,…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40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Co je knihovní systém?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TDKIV</a:t>
            </a:r>
            <a:r>
              <a:rPr lang="cs-CZ" dirty="0"/>
              <a:t> (1)</a:t>
            </a:r>
          </a:p>
          <a:p>
            <a:pPr lvl="1" eaLnBrk="1" hangingPunct="1"/>
            <a:r>
              <a:rPr lang="cs-CZ" altLang="cs-CZ" dirty="0"/>
              <a:t>systém knihovny (nebo skupiny knihoven) = abstraktní model</a:t>
            </a:r>
          </a:p>
          <a:p>
            <a:pPr lvl="1" eaLnBrk="1" hangingPunct="1"/>
            <a:r>
              <a:rPr lang="cs-CZ" altLang="cs-CZ" dirty="0"/>
              <a:t>prvky = místa, kde se realizují knihovnicko-informační činnosti</a:t>
            </a:r>
          </a:p>
          <a:p>
            <a:pPr lvl="1" eaLnBrk="1" hangingPunct="1"/>
            <a:r>
              <a:rPr lang="cs-CZ" dirty="0"/>
              <a:t>vazby = vztahy mezi nimi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image.slidesharecdn.com/ilsintro-110116122944-phpapp02/95/introduction-to-the-integrated-library-system-ils-29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278358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zjednodušuje proces pořizování</a:t>
            </a:r>
          </a:p>
          <a:p>
            <a:r>
              <a:rPr lang="cs-CZ" dirty="0"/>
              <a:t>objednávky, faktury, dodavatelé, práce s rozpočty, výměna publikací, dary, urgence nedodaných dokumentů</a:t>
            </a:r>
          </a:p>
          <a:p>
            <a:r>
              <a:rPr lang="cs-CZ" dirty="0"/>
              <a:t>přehledy nákupů a objednaných knih</a:t>
            </a:r>
          </a:p>
          <a:p>
            <a:r>
              <a:rPr lang="cs-CZ" dirty="0"/>
              <a:t>finanční sestavy</a:t>
            </a:r>
          </a:p>
          <a:p>
            <a:r>
              <a:rPr lang="cs-CZ" dirty="0"/>
              <a:t>statistiky, trendy a další výstupy</a:t>
            </a:r>
          </a:p>
          <a:p>
            <a:pPr lvl="1"/>
            <a:r>
              <a:rPr lang="cs-CZ" dirty="0"/>
              <a:t>zdroj informací pro vedení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1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a popis dokumentů ve fondu knihovny</a:t>
            </a:r>
          </a:p>
          <a:p>
            <a:r>
              <a:rPr lang="cs-CZ" dirty="0"/>
              <a:t>bibliografický popis + selekční jazyky + </a:t>
            </a:r>
            <a:r>
              <a:rPr lang="cs-CZ" dirty="0" err="1"/>
              <a:t>info</a:t>
            </a:r>
            <a:r>
              <a:rPr lang="cs-CZ" dirty="0"/>
              <a:t> o jednotkách</a:t>
            </a:r>
          </a:p>
          <a:p>
            <a:r>
              <a:rPr lang="cs-CZ" dirty="0"/>
              <a:t>podpora standardů</a:t>
            </a:r>
          </a:p>
          <a:p>
            <a:r>
              <a:rPr lang="cs-CZ" dirty="0"/>
              <a:t>přebírání záznamů</a:t>
            </a:r>
          </a:p>
          <a:p>
            <a:r>
              <a:rPr lang="cs-CZ" dirty="0"/>
              <a:t>autority (Soubor národních autorit ČR, VIAF,…)</a:t>
            </a:r>
          </a:p>
          <a:p>
            <a:r>
              <a:rPr lang="cs-CZ" dirty="0"/>
              <a:t>konspekt (Metoda konspektu)</a:t>
            </a:r>
          </a:p>
        </p:txBody>
      </p:sp>
    </p:spTree>
    <p:extLst>
      <p:ext uri="{BB962C8B-B14F-4D97-AF65-F5344CB8AC3E}">
        <p14:creationId xmlns:p14="http://schemas.microsoft.com/office/powerpoint/2010/main" val="389772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seriálových publikací (časopisy, noviny)</a:t>
            </a:r>
          </a:p>
          <a:p>
            <a:r>
              <a:rPr lang="cs-CZ" dirty="0"/>
              <a:t>seznam dodavatelů</a:t>
            </a:r>
          </a:p>
          <a:p>
            <a:r>
              <a:rPr lang="cs-CZ" dirty="0"/>
              <a:t>došlá čísla</a:t>
            </a:r>
          </a:p>
          <a:p>
            <a:r>
              <a:rPr lang="cs-CZ" dirty="0"/>
              <a:t>urgence</a:t>
            </a:r>
          </a:p>
          <a:p>
            <a:r>
              <a:rPr lang="cs-CZ" dirty="0"/>
              <a:t>hierarchie ukládání</a:t>
            </a:r>
          </a:p>
          <a:p>
            <a:pPr lvl="1"/>
            <a:r>
              <a:rPr lang="cs-CZ" dirty="0"/>
              <a:t>možnost přidávat články do čísel, čísla do ročníku,...</a:t>
            </a:r>
          </a:p>
        </p:txBody>
      </p:sp>
    </p:spTree>
    <p:extLst>
      <p:ext uri="{BB962C8B-B14F-4D97-AF65-F5344CB8AC3E}">
        <p14:creationId xmlns:p14="http://schemas.microsoft.com/office/powerpoint/2010/main" val="3672053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Administrátorský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(uživatelské trendy)</a:t>
            </a:r>
          </a:p>
          <a:p>
            <a:pPr lvl="1"/>
            <a:r>
              <a:rPr lang="cs-CZ" dirty="0"/>
              <a:t>počty uživatelů, výpůjček, nevrácené dokumenty, frekvence půjčování konkrétních dokumentů,…</a:t>
            </a:r>
          </a:p>
          <a:p>
            <a:r>
              <a:rPr lang="cs-CZ" dirty="0"/>
              <a:t>nastavení systému</a:t>
            </a:r>
          </a:p>
          <a:p>
            <a:pPr lvl="1"/>
            <a:r>
              <a:rPr lang="cs-CZ" dirty="0"/>
              <a:t>správa knihovníků a jejich práva, délka výpůjček, poplatky za upomínky, tiskové výstupy,…</a:t>
            </a:r>
          </a:p>
          <a:p>
            <a:r>
              <a:rPr lang="cs-CZ" dirty="0"/>
              <a:t>exporty/importy dat</a:t>
            </a:r>
          </a:p>
        </p:txBody>
      </p:sp>
    </p:spTree>
    <p:extLst>
      <p:ext uri="{BB962C8B-B14F-4D97-AF65-F5344CB8AC3E}">
        <p14:creationId xmlns:p14="http://schemas.microsoft.com/office/powerpoint/2010/main" val="305301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statistik</a:t>
            </a:r>
          </a:p>
          <a:p>
            <a:r>
              <a:rPr lang="cs-CZ" dirty="0"/>
              <a:t>provádění analýz z dat v AKS</a:t>
            </a:r>
          </a:p>
          <a:p>
            <a:pPr lvl="1"/>
            <a:r>
              <a:rPr lang="cs-CZ" dirty="0"/>
              <a:t>evidence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librarianship</a:t>
            </a:r>
            <a:endParaRPr lang="cs-CZ" dirty="0"/>
          </a:p>
          <a:p>
            <a:pPr lvl="1"/>
            <a:r>
              <a:rPr lang="cs-CZ" dirty="0"/>
              <a:t>data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acquisition</a:t>
            </a:r>
            <a:endParaRPr lang="cs-CZ" dirty="0"/>
          </a:p>
          <a:p>
            <a:pPr lvl="1"/>
            <a:r>
              <a:rPr lang="cs-CZ" dirty="0"/>
              <a:t>zlepšování služeb, lepší plánování</a:t>
            </a:r>
          </a:p>
          <a:p>
            <a:r>
              <a:rPr lang="cs-CZ" dirty="0"/>
              <a:t>sledování trendů</a:t>
            </a:r>
          </a:p>
          <a:p>
            <a:r>
              <a:rPr lang="cs-CZ" dirty="0"/>
              <a:t>příklady v ALMA, </a:t>
            </a:r>
            <a:r>
              <a:rPr lang="cs-CZ" dirty="0" err="1"/>
              <a:t>Koha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280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Přehled knihovních systémů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5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/>
              <a:t>instalace přímo v instituci</a:t>
            </a:r>
          </a:p>
          <a:p>
            <a:r>
              <a:rPr lang="cs-CZ" dirty="0"/>
              <a:t>25 let starý systém, dále se nevyvíjí (náhrada - Primo, Alma)</a:t>
            </a:r>
          </a:p>
          <a:p>
            <a:r>
              <a:rPr lang="cs-CZ" dirty="0"/>
              <a:t>skupina </a:t>
            </a:r>
            <a:r>
              <a:rPr lang="cs-CZ" dirty="0" err="1"/>
              <a:t>SUAleph</a:t>
            </a:r>
            <a:endParaRPr lang="cs-CZ" dirty="0"/>
          </a:p>
          <a:p>
            <a:r>
              <a:rPr lang="cs-CZ" dirty="0"/>
              <a:t>off-line režim = dočasné půjčování bez přístupu na internet</a:t>
            </a:r>
          </a:p>
          <a:p>
            <a:r>
              <a:rPr lang="cs-CZ" dirty="0"/>
              <a:t>moduly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Moduly systému </a:t>
            </a:r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moduly </a:t>
            </a:r>
          </a:p>
          <a:p>
            <a:pPr lvl="1"/>
            <a:r>
              <a:rPr lang="cs-CZ" dirty="0"/>
              <a:t>Katalog</a:t>
            </a:r>
          </a:p>
          <a:p>
            <a:pPr lvl="1"/>
            <a:r>
              <a:rPr lang="cs-CZ" dirty="0"/>
              <a:t>OPAC</a:t>
            </a:r>
          </a:p>
          <a:p>
            <a:pPr lvl="1"/>
            <a:r>
              <a:rPr lang="cs-CZ" dirty="0"/>
              <a:t>Výpůjčky</a:t>
            </a:r>
          </a:p>
          <a:p>
            <a:pPr lvl="1"/>
            <a:r>
              <a:rPr lang="cs-CZ" dirty="0"/>
              <a:t>Meziknihovní výpůjční služby</a:t>
            </a:r>
          </a:p>
          <a:p>
            <a:pPr lvl="1"/>
            <a:r>
              <a:rPr lang="cs-CZ" dirty="0"/>
              <a:t>Akvizice/Seriály</a:t>
            </a:r>
          </a:p>
          <a:p>
            <a:pPr lvl="1"/>
            <a:r>
              <a:rPr lang="cs-CZ" dirty="0"/>
              <a:t>Správa konfiguračních tabulek </a:t>
            </a:r>
            <a:r>
              <a:rPr lang="cs-CZ" sz="2000" dirty="0"/>
              <a:t>(ALEPHADM)</a:t>
            </a:r>
          </a:p>
          <a:p>
            <a:r>
              <a:rPr lang="cs-CZ" dirty="0"/>
              <a:t>Přídavné (</a:t>
            </a:r>
            <a:r>
              <a:rPr lang="cs-CZ" dirty="0" err="1"/>
              <a:t>Add</a:t>
            </a:r>
            <a:r>
              <a:rPr lang="cs-CZ" dirty="0"/>
              <a:t>-on) moduly</a:t>
            </a:r>
          </a:p>
          <a:p>
            <a:pPr lvl="1"/>
            <a:r>
              <a:rPr lang="cs-CZ" dirty="0"/>
              <a:t>ADAM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Digital </a:t>
            </a:r>
            <a:r>
              <a:rPr lang="cs-CZ" sz="2000" dirty="0" err="1"/>
              <a:t>Asset</a:t>
            </a:r>
            <a:r>
              <a:rPr lang="cs-CZ" sz="2000" dirty="0"/>
              <a:t> Module (popis digitálních objektů, </a:t>
            </a:r>
            <a:r>
              <a:rPr lang="cs-CZ" sz="2000" dirty="0" err="1"/>
              <a:t>metadata</a:t>
            </a:r>
            <a:r>
              <a:rPr lang="cs-CZ" sz="2000" dirty="0"/>
              <a:t>)</a:t>
            </a:r>
          </a:p>
          <a:p>
            <a:pPr lvl="1"/>
            <a:r>
              <a:rPr lang="cs-CZ" dirty="0"/>
              <a:t>ARC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Reporting Center (statistiky)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9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založení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866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2050" name="Picture 2" descr="http://kisk.phil.muni.cz/vikba10/kns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68752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3170" y="6309320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36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globální údaje o čtenáři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372350" cy="5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nastavení uživatele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300" y="1196975"/>
            <a:ext cx="7381875" cy="5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9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přehled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361" y="1196752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požadavky čtenáře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194" y="1268760"/>
            <a:ext cx="756031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6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proces půjčení (F5)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44156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vracení (F6)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24744"/>
            <a:ext cx="7458075" cy="5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9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přehled výpůjček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009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3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detail jednotky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9979" y="1268760"/>
            <a:ext cx="7663180" cy="61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2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založení záznamu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149" y="1484784"/>
            <a:ext cx="7200840" cy="4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3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import záznamu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224" y="1340768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knihovní systém?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TDKIV (2)</a:t>
            </a:r>
          </a:p>
          <a:p>
            <a:pPr lvl="1"/>
            <a:r>
              <a:rPr lang="cs-CZ" dirty="0"/>
              <a:t>označení pro knihovnu, její část nebo pro skupinu knihoven</a:t>
            </a:r>
          </a:p>
          <a:p>
            <a:pPr lvl="1"/>
            <a:r>
              <a:rPr lang="cs-CZ" dirty="0"/>
              <a:t>cílem shromažďovat, zpracovávat a uchovávat </a:t>
            </a:r>
            <a:r>
              <a:rPr lang="cs-CZ" b="1" dirty="0"/>
              <a:t>knihovní</a:t>
            </a:r>
            <a:r>
              <a:rPr lang="cs-CZ" dirty="0"/>
              <a:t> dokumenty a informace za účelem poskytování knihovnických a informačních služeb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93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správa jednotek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0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268760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0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 2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124744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kic.ics.muni.cz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84784"/>
            <a:ext cx="80962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4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ALMA</a:t>
            </a:r>
            <a:r>
              <a:rPr lang="cs-CZ" dirty="0"/>
              <a:t> –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r>
              <a:rPr lang="cs-CZ" dirty="0"/>
              <a:t>systém pro komplexní správu dokumentů</a:t>
            </a:r>
          </a:p>
          <a:p>
            <a:pPr lvl="1"/>
            <a:r>
              <a:rPr lang="cs-CZ" dirty="0"/>
              <a:t>tištěné, elektronické</a:t>
            </a:r>
          </a:p>
          <a:p>
            <a:pPr lvl="1"/>
            <a:r>
              <a:rPr lang="cs-CZ" dirty="0"/>
              <a:t>knihovní fond, digitální knihovny, propojení s databázemi</a:t>
            </a:r>
          </a:p>
          <a:p>
            <a:r>
              <a:rPr lang="cs-CZ" dirty="0"/>
              <a:t>instalace</a:t>
            </a:r>
          </a:p>
          <a:p>
            <a:pPr lvl="1"/>
            <a:r>
              <a:rPr lang="cs-CZ" dirty="0"/>
              <a:t>svět </a:t>
            </a:r>
            <a:r>
              <a:rPr lang="cs-CZ" dirty="0">
                <a:hlinkClick r:id="rId3"/>
              </a:rPr>
              <a:t>2000+</a:t>
            </a:r>
            <a:r>
              <a:rPr lang="cs-CZ" dirty="0"/>
              <a:t>, ČR 0</a:t>
            </a:r>
          </a:p>
          <a:p>
            <a:r>
              <a:rPr lang="cs-CZ" dirty="0"/>
              <a:t>představení platformy ALMA - </a:t>
            </a:r>
            <a:r>
              <a:rPr lang="cs-CZ" dirty="0">
                <a:hlinkClick r:id="rId4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1580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dirty="0"/>
              <a:t>modulární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en-US" dirty="0"/>
              <a:t>MARC</a:t>
            </a:r>
            <a:r>
              <a:rPr lang="cs-CZ" dirty="0"/>
              <a:t>21, </a:t>
            </a:r>
            <a:r>
              <a:rPr lang="en-US" dirty="0"/>
              <a:t>UNIMARC, Dublin</a:t>
            </a:r>
            <a:r>
              <a:rPr lang="cs-CZ" dirty="0"/>
              <a:t> </a:t>
            </a:r>
            <a:r>
              <a:rPr lang="en-US" dirty="0"/>
              <a:t>Core,</a:t>
            </a:r>
            <a:r>
              <a:rPr lang="cs-CZ" dirty="0"/>
              <a:t> </a:t>
            </a:r>
            <a:r>
              <a:rPr lang="en-US" dirty="0"/>
              <a:t>KORMARC</a:t>
            </a:r>
          </a:p>
          <a:p>
            <a:pPr lvl="1"/>
            <a:r>
              <a:rPr lang="en-US" dirty="0"/>
              <a:t>BIBFRAME</a:t>
            </a:r>
            <a:r>
              <a:rPr lang="cs-CZ" dirty="0"/>
              <a:t>, </a:t>
            </a:r>
            <a:r>
              <a:rPr lang="cs-CZ" dirty="0" err="1"/>
              <a:t>Linked</a:t>
            </a:r>
            <a:r>
              <a:rPr lang="cs-CZ" dirty="0"/>
              <a:t> Open Data</a:t>
            </a:r>
          </a:p>
          <a:p>
            <a:r>
              <a:rPr lang="cs-CZ" dirty="0"/>
              <a:t>API – pro propojování systému</a:t>
            </a:r>
          </a:p>
          <a:p>
            <a:pPr lvl="1"/>
            <a:r>
              <a:rPr lang="cs-CZ" dirty="0"/>
              <a:t>pro jiné DS, DL, vlastní aplikace,...</a:t>
            </a:r>
          </a:p>
          <a:p>
            <a:r>
              <a:rPr lang="cs-CZ" dirty="0"/>
              <a:t>podrobná </a:t>
            </a:r>
            <a:r>
              <a:rPr lang="cs-CZ" dirty="0">
                <a:hlinkClick r:id="rId2"/>
              </a:rPr>
              <a:t>dokumentace</a:t>
            </a:r>
            <a:r>
              <a:rPr lang="cs-CZ" dirty="0"/>
              <a:t> systému</a:t>
            </a:r>
          </a:p>
          <a:p>
            <a:r>
              <a:rPr lang="cs-CZ" dirty="0"/>
              <a:t>přímé propojení s Primo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15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dashboard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5" y="1196974"/>
            <a:ext cx="7808805" cy="47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personalizace rozhraní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7385819" cy="45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10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vyhledávání záznamů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1196752"/>
            <a:ext cx="7407319" cy="44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8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akvizice (rozpočet)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42988" y="1268760"/>
            <a:ext cx="79120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1026" name="Picture 2" descr="http://kisk.phil.muni.cz/vikba10/knihov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6237312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238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analytický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u využívání systému</a:t>
            </a:r>
          </a:p>
          <a:p>
            <a:pPr lvl="1"/>
            <a:r>
              <a:rPr lang="cs-CZ" dirty="0"/>
              <a:t>výpůjčky, počet čtenářů, co se půjčuje, jaká literatura, nejfrekventovanější časy,...</a:t>
            </a:r>
          </a:p>
          <a:p>
            <a:r>
              <a:rPr lang="cs-CZ" dirty="0"/>
              <a:t>možnost nastavit si vlastní analýzy</a:t>
            </a:r>
          </a:p>
          <a:p>
            <a:r>
              <a:rPr lang="cs-CZ" dirty="0" err="1"/>
              <a:t>benchmarking</a:t>
            </a:r>
            <a:endParaRPr lang="cs-CZ" dirty="0"/>
          </a:p>
          <a:p>
            <a:pPr lvl="1"/>
            <a:r>
              <a:rPr lang="cs-CZ" dirty="0"/>
              <a:t>nutný souhlas knihovny</a:t>
            </a:r>
          </a:p>
          <a:p>
            <a:pPr lvl="1"/>
            <a:r>
              <a:rPr lang="cs-CZ" dirty="0"/>
              <a:t>bez souhlasu se nemůže srovnávat</a:t>
            </a:r>
          </a:p>
          <a:p>
            <a:r>
              <a:rPr lang="cs-CZ" dirty="0" err="1"/>
              <a:t>dashboards</a:t>
            </a:r>
            <a:endParaRPr lang="cs-CZ" dirty="0"/>
          </a:p>
          <a:p>
            <a:pPr lvl="1"/>
            <a:r>
              <a:rPr lang="cs-CZ" dirty="0"/>
              <a:t>osobní, lze nastavit, co chceme sledovat</a:t>
            </a:r>
          </a:p>
        </p:txBody>
      </p:sp>
    </p:spTree>
    <p:extLst>
      <p:ext uri="{BB962C8B-B14F-4D97-AF65-F5344CB8AC3E}">
        <p14:creationId xmlns:p14="http://schemas.microsoft.com/office/powerpoint/2010/main" val="1593595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statistiky a trendy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80150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5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– statistika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962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78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</a:t>
            </a:r>
            <a:r>
              <a:rPr lang="cs-CZ" dirty="0" err="1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1" y="1177840"/>
            <a:ext cx="8180855" cy="41724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73" y="4266529"/>
            <a:ext cx="2835200" cy="24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</a:t>
            </a:r>
            <a:r>
              <a:rPr lang="cs-CZ" sz="3200" dirty="0"/>
              <a:t>– </a:t>
            </a:r>
            <a:r>
              <a:rPr lang="cs-CZ" sz="3200" dirty="0" err="1"/>
              <a:t>benchmarking</a:t>
            </a:r>
            <a:r>
              <a:rPr lang="cs-CZ" sz="3200" dirty="0"/>
              <a:t> u výpůjček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268760"/>
            <a:ext cx="8084471" cy="42484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085184"/>
            <a:ext cx="3275693" cy="16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4725144"/>
            <a:ext cx="7777162" cy="1943944"/>
          </a:xfrm>
        </p:spPr>
        <p:txBody>
          <a:bodyPr/>
          <a:lstStyle/>
          <a:p>
            <a:r>
              <a:rPr lang="cs-CZ" dirty="0"/>
              <a:t>mobilní aplikace</a:t>
            </a:r>
          </a:p>
          <a:p>
            <a:r>
              <a:rPr lang="cs-CZ" dirty="0">
                <a:hlinkClick r:id="rId2"/>
              </a:rPr>
              <a:t>video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9137941" cy="44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53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otevřený systém???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8167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</a:t>
            </a:r>
            <a:r>
              <a:rPr lang="cs-CZ" sz="2400" dirty="0"/>
              <a:t>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modulární systém</a:t>
            </a:r>
          </a:p>
          <a:p>
            <a:r>
              <a:rPr lang="cs-CZ" dirty="0"/>
              <a:t>moduly pro regionální knihovny i pro akademické knihovny</a:t>
            </a:r>
          </a:p>
          <a:p>
            <a:r>
              <a:rPr lang="cs-CZ" dirty="0"/>
              <a:t>lze využít i jako digitální knihovnu</a:t>
            </a:r>
          </a:p>
          <a:p>
            <a:pPr lvl="1"/>
            <a:r>
              <a:rPr lang="cs-CZ" dirty="0">
                <a:hlinkClick r:id="rId2"/>
              </a:rPr>
              <a:t>Soupispamatek.cz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Piešťanské informační centrum </a:t>
            </a:r>
            <a:r>
              <a:rPr lang="cs-CZ" dirty="0"/>
              <a:t>– regionální databáze</a:t>
            </a:r>
          </a:p>
          <a:p>
            <a:r>
              <a:rPr lang="cs-CZ" dirty="0"/>
              <a:t>off-line výpůjčky </a:t>
            </a:r>
          </a:p>
          <a:p>
            <a:r>
              <a:rPr lang="cs-CZ" dirty="0"/>
              <a:t>alternativní webové rozhraní </a:t>
            </a:r>
            <a:r>
              <a:rPr lang="cs-CZ" sz="2000" dirty="0"/>
              <a:t>(omezené)</a:t>
            </a:r>
          </a:p>
          <a:p>
            <a:r>
              <a:rPr lang="cs-CZ" dirty="0"/>
              <a:t>podpora e-</a:t>
            </a:r>
            <a:r>
              <a:rPr lang="cs-CZ" dirty="0" err="1"/>
              <a:t>reading</a:t>
            </a:r>
            <a:r>
              <a:rPr lang="cs-CZ" dirty="0"/>
              <a:t> a e-knihy</a:t>
            </a:r>
          </a:p>
        </p:txBody>
      </p:sp>
      <p:pic>
        <p:nvPicPr>
          <p:cNvPr id="4" name="Picture 2" descr="Cosmo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87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</a:t>
            </a:r>
            <a:r>
              <a:rPr lang="cs-CZ" sz="2400" dirty="0"/>
              <a:t> 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moduly</a:t>
            </a:r>
          </a:p>
          <a:p>
            <a:pPr lvl="1"/>
            <a:r>
              <a:rPr lang="cs-CZ" sz="2200" dirty="0"/>
              <a:t>Katalogizace a správa autorit</a:t>
            </a:r>
          </a:p>
          <a:p>
            <a:pPr lvl="1"/>
            <a:r>
              <a:rPr lang="cs-CZ" sz="2200" dirty="0"/>
              <a:t>Cirkulace/Výpůjčky</a:t>
            </a:r>
          </a:p>
          <a:p>
            <a:pPr lvl="1"/>
            <a:r>
              <a:rPr lang="cs-CZ" sz="2200" dirty="0"/>
              <a:t>Meziknihovní výpůjční služby (MVS)</a:t>
            </a:r>
          </a:p>
          <a:p>
            <a:pPr lvl="1"/>
            <a:r>
              <a:rPr lang="cs-CZ" sz="2200" dirty="0"/>
              <a:t>Akvizice</a:t>
            </a:r>
          </a:p>
          <a:p>
            <a:pPr lvl="1"/>
            <a:r>
              <a:rPr lang="cs-CZ" sz="2200" dirty="0"/>
              <a:t>Inventarizace a vyřazování – revize</a:t>
            </a:r>
          </a:p>
          <a:p>
            <a:pPr lvl="1"/>
            <a:r>
              <a:rPr lang="cs-CZ" sz="2200" dirty="0"/>
              <a:t>IPAC – online katalog</a:t>
            </a:r>
          </a:p>
          <a:p>
            <a:pPr lvl="1"/>
            <a:r>
              <a:rPr lang="cs-CZ" sz="2200" dirty="0"/>
              <a:t>EPCA – evidence publikační činnosti</a:t>
            </a:r>
          </a:p>
          <a:p>
            <a:pPr lvl="1"/>
            <a:r>
              <a:rPr lang="cs-CZ" sz="2200" dirty="0"/>
              <a:t>EPKA – evidence podkladů pro akreditaci</a:t>
            </a:r>
          </a:p>
          <a:p>
            <a:pPr lvl="1"/>
            <a:r>
              <a:rPr lang="cs-CZ" sz="2200" dirty="0"/>
              <a:t>EUCA – evidence umělecké činnosti</a:t>
            </a:r>
          </a:p>
          <a:p>
            <a:pPr lvl="1"/>
            <a:r>
              <a:rPr lang="cs-CZ" sz="2200" dirty="0"/>
              <a:t>REDO – regionální dokumenty</a:t>
            </a:r>
          </a:p>
          <a:p>
            <a:pPr lvl="1"/>
            <a:r>
              <a:rPr lang="cs-CZ" sz="2200" dirty="0"/>
              <a:t>REOS – regionální osobnosti</a:t>
            </a:r>
          </a:p>
          <a:p>
            <a:pPr lvl="1"/>
            <a:r>
              <a:rPr lang="cs-CZ" sz="2200" dirty="0"/>
              <a:t>Digitální kronika</a:t>
            </a:r>
          </a:p>
          <a:p>
            <a:pPr lvl="1"/>
            <a:endParaRPr lang="cs-CZ" dirty="0"/>
          </a:p>
        </p:txBody>
      </p:sp>
      <p:pic>
        <p:nvPicPr>
          <p:cNvPr id="5" name="Picture 2" descr="Cosm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078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čtenář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124744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a zjednodušení procesů v knihovně</a:t>
            </a:r>
          </a:p>
          <a:p>
            <a:r>
              <a:rPr lang="cs-CZ" dirty="0"/>
              <a:t>podpoření spolupráce mezi odděleními</a:t>
            </a:r>
          </a:p>
          <a:p>
            <a:r>
              <a:rPr lang="cs-CZ" dirty="0"/>
              <a:t>zrychlení procesů</a:t>
            </a:r>
          </a:p>
          <a:p>
            <a:r>
              <a:rPr lang="cs-CZ" dirty="0"/>
              <a:t>původně kartotéky, seznamy, dnes software nebo online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42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a vracení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268760"/>
            <a:ext cx="74580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65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upomínky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915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3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9035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58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přidání jednotky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0" y="1196752"/>
            <a:ext cx="7477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87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KP-WIN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verze pro 1 PC i síťové řešení</a:t>
            </a:r>
          </a:p>
          <a:p>
            <a:r>
              <a:rPr lang="cs-CZ" dirty="0"/>
              <a:t>vizuální návrhář tiskových sestav</a:t>
            </a:r>
          </a:p>
          <a:p>
            <a:r>
              <a:rPr lang="cs-CZ" dirty="0"/>
              <a:t>podpora práce s thesaury</a:t>
            </a:r>
          </a:p>
          <a:p>
            <a:pPr lvl="1"/>
            <a:r>
              <a:rPr lang="cs-CZ" dirty="0" err="1"/>
              <a:t>MeSH</a:t>
            </a:r>
            <a:r>
              <a:rPr lang="cs-CZ" dirty="0"/>
              <a:t>, PSH, ...</a:t>
            </a:r>
          </a:p>
          <a:p>
            <a:r>
              <a:rPr lang="cs-CZ" dirty="0"/>
              <a:t>katalogizace a výpůjčky více knihoven regionu do společné DB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568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pokračovatel KP-WIN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972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hlavní okno</a:t>
            </a:r>
          </a:p>
        </p:txBody>
      </p:sp>
      <p:pic>
        <p:nvPicPr>
          <p:cNvPr id="6146" name="Picture 2" descr="http://www.kpsys.cz/verbis/images/verbis/web_vypujc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340768"/>
            <a:ext cx="7712567" cy="4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05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rezervace</a:t>
            </a:r>
          </a:p>
        </p:txBody>
      </p:sp>
      <p:pic>
        <p:nvPicPr>
          <p:cNvPr id="7170" name="Picture 2" descr="Modul rezervace - rezervace, vy&amp;rcaron;izování rezervací, objedná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4798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74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MVS</a:t>
            </a:r>
          </a:p>
        </p:txBody>
      </p:sp>
      <p:pic>
        <p:nvPicPr>
          <p:cNvPr id="8194" name="Picture 2" descr="Modul MVS - evidence po&amp;zcaron;adavk&amp;uring;, knihoven, &amp;zcaron;ádanek, podpora komunikace, provázání s D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25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2685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hlavní okno</a:t>
            </a:r>
          </a:p>
        </p:txBody>
      </p:sp>
      <p:pic>
        <p:nvPicPr>
          <p:cNvPr id="3074" name="Picture 2" descr="Katalogizace - mon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768752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9356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8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Jaký je výsledek fotbalového derby SPA-SLA z podzimu 1985?</a:t>
            </a:r>
          </a:p>
          <a:p>
            <a:r>
              <a:rPr lang="cs-CZ" sz="4400" dirty="0"/>
              <a:t>Kdy odjíždí nejbližší autobus z Brna do Prahy?</a:t>
            </a:r>
          </a:p>
        </p:txBody>
      </p:sp>
    </p:spTree>
    <p:extLst>
      <p:ext uri="{BB962C8B-B14F-4D97-AF65-F5344CB8AC3E}">
        <p14:creationId xmlns:p14="http://schemas.microsoft.com/office/powerpoint/2010/main" val="29427193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</a:t>
            </a:r>
            <a:r>
              <a:rPr lang="cs-CZ" sz="2200" dirty="0"/>
              <a:t>– přebírání záznamů (Z39.55)</a:t>
            </a:r>
          </a:p>
        </p:txBody>
      </p:sp>
      <p:pic>
        <p:nvPicPr>
          <p:cNvPr id="4098" name="Picture 2" descr="Z39.50 Klient - stahování záznam&amp;uring; - paraleln&amp;ecaron; z více zdroj&amp;uring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1"/>
            <a:ext cx="7417444" cy="5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8042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5122" name="Picture 2" descr="Editace záz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4" y="1124744"/>
            <a:ext cx="6553348" cy="5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21324" y="6511353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047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objednávky </a:t>
            </a:r>
          </a:p>
        </p:txBody>
      </p:sp>
      <p:pic>
        <p:nvPicPr>
          <p:cNvPr id="2050" name="Picture 2" descr="Objednávky - evidence, odesílání, u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7200800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9396" y="609329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33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</a:t>
            </a:r>
            <a:r>
              <a:rPr lang="cs-CZ" dirty="0" err="1"/>
              <a:t>dezideráta</a:t>
            </a:r>
            <a:endParaRPr lang="cs-CZ" dirty="0"/>
          </a:p>
        </p:txBody>
      </p:sp>
      <p:pic>
        <p:nvPicPr>
          <p:cNvPr id="1026" name="Picture 2" descr="Dezideráta - evidence knih, které chcete nakou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8210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Clavius/Clavius REX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 od roku 1998</a:t>
            </a:r>
          </a:p>
          <a:p>
            <a:r>
              <a:rPr lang="cs-CZ" dirty="0"/>
              <a:t>dříve Lanius</a:t>
            </a:r>
          </a:p>
          <a:p>
            <a:r>
              <a:rPr lang="cs-CZ" dirty="0"/>
              <a:t>standardní moduly</a:t>
            </a:r>
          </a:p>
          <a:p>
            <a:r>
              <a:rPr lang="cs-CZ" dirty="0"/>
              <a:t>Clavius REX = automatizace regionu</a:t>
            </a:r>
          </a:p>
          <a:p>
            <a:pPr lvl="1"/>
            <a:r>
              <a:rPr lang="cs-CZ" dirty="0"/>
              <a:t>řešení pro regionální knihovny</a:t>
            </a:r>
          </a:p>
          <a:p>
            <a:r>
              <a:rPr lang="cs-CZ" dirty="0"/>
              <a:t>dětský online katalog</a:t>
            </a:r>
          </a:p>
        </p:txBody>
      </p:sp>
      <p:pic>
        <p:nvPicPr>
          <p:cNvPr id="4" name="Picture 2" descr="LAN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50" y="325437"/>
            <a:ext cx="135240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368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Tritius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Lanius</a:t>
            </a:r>
          </a:p>
          <a:p>
            <a:r>
              <a:rPr lang="cs-CZ" dirty="0" err="1"/>
              <a:t>cloudové</a:t>
            </a:r>
            <a:r>
              <a:rPr lang="cs-CZ" dirty="0"/>
              <a:t> řešení/provoz na vlastním serveru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cs-CZ" b="1" dirty="0">
                <a:hlinkClick r:id="rId3"/>
              </a:rPr>
              <a:t>MARC21</a:t>
            </a:r>
            <a:r>
              <a:rPr lang="cs-CZ" b="1" dirty="0"/>
              <a:t>, </a:t>
            </a:r>
            <a:r>
              <a:rPr lang="cs-CZ" b="1" dirty="0">
                <a:hlinkClick r:id="rId4"/>
              </a:rPr>
              <a:t>FRBR</a:t>
            </a:r>
            <a:r>
              <a:rPr lang="cs-CZ" b="1" dirty="0"/>
              <a:t>, </a:t>
            </a:r>
            <a:r>
              <a:rPr lang="cs-CZ" b="1" dirty="0">
                <a:hlinkClick r:id="rId5"/>
              </a:rPr>
              <a:t>RDA</a:t>
            </a:r>
            <a:r>
              <a:rPr lang="cs-CZ" b="1" dirty="0"/>
              <a:t>, </a:t>
            </a:r>
            <a:r>
              <a:rPr lang="cs-CZ" b="1" dirty="0">
                <a:hlinkClick r:id="rId6"/>
              </a:rPr>
              <a:t>OAI-PMH</a:t>
            </a:r>
            <a:r>
              <a:rPr lang="cs-CZ" b="1" dirty="0"/>
              <a:t>, </a:t>
            </a:r>
            <a:r>
              <a:rPr lang="cs-CZ" b="1" dirty="0">
                <a:hlinkClick r:id="rId7"/>
              </a:rPr>
              <a:t>NCIP</a:t>
            </a:r>
            <a:endParaRPr lang="cs-CZ" dirty="0"/>
          </a:p>
          <a:p>
            <a:r>
              <a:rPr lang="cs-CZ" dirty="0"/>
              <a:t>modulární</a:t>
            </a:r>
          </a:p>
          <a:p>
            <a:pPr lvl="1"/>
            <a:r>
              <a:rPr lang="cs-CZ" dirty="0"/>
              <a:t>akvizice, katalogizace, výpůjční, MVS,</a:t>
            </a:r>
          </a:p>
          <a:p>
            <a:pPr lvl="1"/>
            <a:r>
              <a:rPr lang="cs-CZ" dirty="0"/>
              <a:t>výměnné soubory, revizní modul</a:t>
            </a:r>
          </a:p>
          <a:p>
            <a:pPr lvl="1"/>
            <a:r>
              <a:rPr lang="cs-CZ" dirty="0" err="1"/>
              <a:t>webkatalog</a:t>
            </a:r>
            <a:endParaRPr lang="cs-CZ" dirty="0"/>
          </a:p>
          <a:p>
            <a:r>
              <a:rPr lang="cs-CZ" dirty="0">
                <a:hlinkClick r:id="rId8"/>
              </a:rPr>
              <a:t>ukázky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353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source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KOHA</a:t>
            </a:r>
            <a:endParaRPr lang="cs-CZ" dirty="0"/>
          </a:p>
          <a:p>
            <a:r>
              <a:rPr lang="cs-CZ" dirty="0">
                <a:hlinkClick r:id="rId3"/>
              </a:rPr>
              <a:t>Evergreen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76" y="836712"/>
            <a:ext cx="1770832" cy="75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068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607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Diskuze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96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Máte zkušenosti s AKS?</a:t>
            </a:r>
          </a:p>
          <a:p>
            <a:r>
              <a:rPr lang="cs-CZ" dirty="0"/>
              <a:t>Může knihovna fungovat bez AKS?</a:t>
            </a:r>
          </a:p>
          <a:p>
            <a:r>
              <a:rPr lang="cs-CZ" dirty="0"/>
              <a:t>Jsou procesy, které AKS nepokryje?</a:t>
            </a:r>
          </a:p>
          <a:p>
            <a:r>
              <a:rPr lang="cs-CZ" dirty="0"/>
              <a:t>Jak by měl podle Vás vypadat dobrý AKS?</a:t>
            </a:r>
          </a:p>
          <a:p>
            <a:r>
              <a:rPr lang="cs-CZ" dirty="0"/>
              <a:t>Budoucnost knihovních systémů?</a:t>
            </a:r>
          </a:p>
        </p:txBody>
      </p:sp>
    </p:spTree>
    <p:extLst>
      <p:ext uri="{BB962C8B-B14F-4D97-AF65-F5344CB8AC3E}">
        <p14:creationId xmlns:p14="http://schemas.microsoft.com/office/powerpoint/2010/main" val="8091092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/>
              <a:t>A jak to zjistíte v roce 1986?</a:t>
            </a:r>
          </a:p>
        </p:txBody>
      </p:sp>
    </p:spTree>
    <p:extLst>
      <p:ext uri="{BB962C8B-B14F-4D97-AF65-F5344CB8AC3E}">
        <p14:creationId xmlns:p14="http://schemas.microsoft.com/office/powerpoint/2010/main" val="3265227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f8713c8be77f2d7520d08d3560d882cd1f578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4439</TotalTime>
  <Words>1692</Words>
  <Application>Microsoft Office PowerPoint</Application>
  <PresentationFormat>Předvádění na obrazovce (4:3)</PresentationFormat>
  <Paragraphs>375</Paragraphs>
  <Slides>89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4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Knihovní systém</vt:lpstr>
      <vt:lpstr>Co je knihovní systém?</vt:lpstr>
      <vt:lpstr>Knihovní systém</vt:lpstr>
      <vt:lpstr>Co je knihovní systém?</vt:lpstr>
      <vt:lpstr>Knihovní systém</vt:lpstr>
      <vt:lpstr>Knihovní informační systém</vt:lpstr>
      <vt:lpstr>K diskuzi</vt:lpstr>
      <vt:lpstr>Prezentace aplikace PowerPoint</vt:lpstr>
      <vt:lpstr>Doba před automatizací</vt:lpstr>
      <vt:lpstr>Prezentace aplikace PowerPoint</vt:lpstr>
      <vt:lpstr>Automatizovaný KS</vt:lpstr>
      <vt:lpstr>Druhy AKS</vt:lpstr>
      <vt:lpstr>Proces automatizace</vt:lpstr>
      <vt:lpstr>Nástup AKS – 1. etapa</vt:lpstr>
      <vt:lpstr>Nástup AKS – 2. etapa</vt:lpstr>
      <vt:lpstr>Nástup AKS – 3. etapa</vt:lpstr>
      <vt:lpstr>Nástup AKS – 4. etapa</vt:lpstr>
      <vt:lpstr>Výhody AKS</vt:lpstr>
      <vt:lpstr>Výhody AKS</vt:lpstr>
      <vt:lpstr>Nevýhody AKS</vt:lpstr>
      <vt:lpstr>Situace v ČR</vt:lpstr>
      <vt:lpstr>Re(tro)katalogizace</vt:lpstr>
      <vt:lpstr>Retrokonverze</vt:lpstr>
      <vt:lpstr>Moduly AKS</vt:lpstr>
      <vt:lpstr>AKS = modulární systém</vt:lpstr>
      <vt:lpstr>AKS architektura</vt:lpstr>
      <vt:lpstr>OPAC/katalog</vt:lpstr>
      <vt:lpstr>Výpůjčky</vt:lpstr>
      <vt:lpstr>Výpůjčky</vt:lpstr>
      <vt:lpstr>Akvizice</vt:lpstr>
      <vt:lpstr>Katalogizace</vt:lpstr>
      <vt:lpstr>Seriály</vt:lpstr>
      <vt:lpstr>Administrátorský modul</vt:lpstr>
      <vt:lpstr>Analytický modul</vt:lpstr>
      <vt:lpstr>Přehled knihovních systémů</vt:lpstr>
      <vt:lpstr>Aleph</vt:lpstr>
      <vt:lpstr>Moduly systému Aleph</vt:lpstr>
      <vt:lpstr>Výpůjčky – založení čtenáře</vt:lpstr>
      <vt:lpstr>Výpůjčky – globální údaje o čtenáři</vt:lpstr>
      <vt:lpstr>Výpůjčky – nastavení uživatele</vt:lpstr>
      <vt:lpstr>Výpůjčky - přehled</vt:lpstr>
      <vt:lpstr>Výpůjčky – požadavky čtenáře</vt:lpstr>
      <vt:lpstr>Výpůjčky – proces půjčení (F5)</vt:lpstr>
      <vt:lpstr>Výpůjčky – vracení (F6)</vt:lpstr>
      <vt:lpstr>Výpůjčky – přehled výpůjček</vt:lpstr>
      <vt:lpstr>Katalogizace – detail jednotky</vt:lpstr>
      <vt:lpstr>Katalogizace – založení záznamu</vt:lpstr>
      <vt:lpstr>Katalogizace – import záznamu</vt:lpstr>
      <vt:lpstr>Katalogizace – správa jednotek</vt:lpstr>
      <vt:lpstr>Katalogizace – info o jednotce</vt:lpstr>
      <vt:lpstr>Katalogizace – info o jednotce 2</vt:lpstr>
      <vt:lpstr>kic.ics.muni.cz</vt:lpstr>
      <vt:lpstr>ALMA – Library Service Platform</vt:lpstr>
      <vt:lpstr>ALMA</vt:lpstr>
      <vt:lpstr>ALMA - dashboard</vt:lpstr>
      <vt:lpstr>ALMA – personalizace rozhraní</vt:lpstr>
      <vt:lpstr>ALMA – vyhledávání záznamů</vt:lpstr>
      <vt:lpstr>ALMA – akvizice (rozpočet)</vt:lpstr>
      <vt:lpstr>ALMA – analytický modul</vt:lpstr>
      <vt:lpstr>ALMA – statistiky a trendy</vt:lpstr>
      <vt:lpstr>ALMA – statistika výpůjček</vt:lpstr>
      <vt:lpstr>ALMA - benchmarking</vt:lpstr>
      <vt:lpstr>ALMA – benchmarking u výpůjček</vt:lpstr>
      <vt:lpstr>Prezentace aplikace PowerPoint</vt:lpstr>
      <vt:lpstr>ALMA</vt:lpstr>
      <vt:lpstr>ARL – Advanced Rapid Library</vt:lpstr>
      <vt:lpstr>ARL – Advanced Rapid Library</vt:lpstr>
      <vt:lpstr>Výpůjčky - čtenář</vt:lpstr>
      <vt:lpstr>Výpůjčky a vracení</vt:lpstr>
      <vt:lpstr>Výpůjčky - upomínky</vt:lpstr>
      <vt:lpstr>Katalogizace – editace záznamu</vt:lpstr>
      <vt:lpstr>Katalogizace – přidání jednotky</vt:lpstr>
      <vt:lpstr>KP-WIN</vt:lpstr>
      <vt:lpstr>Verbis</vt:lpstr>
      <vt:lpstr>Výpůjčky – hlavní okno</vt:lpstr>
      <vt:lpstr>Výpůjčky - rezervace</vt:lpstr>
      <vt:lpstr>MVS</vt:lpstr>
      <vt:lpstr>Katalogizace – hlavní okno</vt:lpstr>
      <vt:lpstr>Katalogizace – přebírání záznamů (Z39.55)</vt:lpstr>
      <vt:lpstr>Katalogizace – editace záznamu</vt:lpstr>
      <vt:lpstr>Akvizice - objednávky </vt:lpstr>
      <vt:lpstr>Akvizice - dezideráta</vt:lpstr>
      <vt:lpstr>Clavius/Clavius REX</vt:lpstr>
      <vt:lpstr>Tritius</vt:lpstr>
      <vt:lpstr>Open source</vt:lpstr>
      <vt:lpstr>Diskuze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320</cp:revision>
  <dcterms:created xsi:type="dcterms:W3CDTF">2008-06-02T21:04:14Z</dcterms:created>
  <dcterms:modified xsi:type="dcterms:W3CDTF">2021-03-31T14:06:07Z</dcterms:modified>
</cp:coreProperties>
</file>