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3"/>
  </p:notesMasterIdLst>
  <p:handoutMasterIdLst>
    <p:handoutMasterId r:id="rId84"/>
  </p:handoutMasterIdLst>
  <p:sldIdLst>
    <p:sldId id="402" r:id="rId2"/>
    <p:sldId id="556" r:id="rId3"/>
    <p:sldId id="353" r:id="rId4"/>
    <p:sldId id="526" r:id="rId5"/>
    <p:sldId id="528" r:id="rId6"/>
    <p:sldId id="527" r:id="rId7"/>
    <p:sldId id="529" r:id="rId8"/>
    <p:sldId id="531" r:id="rId9"/>
    <p:sldId id="532" r:id="rId10"/>
    <p:sldId id="533" r:id="rId11"/>
    <p:sldId id="534" r:id="rId12"/>
    <p:sldId id="1004" r:id="rId13"/>
    <p:sldId id="535" r:id="rId14"/>
    <p:sldId id="470" r:id="rId15"/>
    <p:sldId id="536" r:id="rId16"/>
    <p:sldId id="541" r:id="rId17"/>
    <p:sldId id="540" r:id="rId18"/>
    <p:sldId id="542" r:id="rId19"/>
    <p:sldId id="538" r:id="rId20"/>
    <p:sldId id="539" r:id="rId21"/>
    <p:sldId id="471" r:id="rId22"/>
    <p:sldId id="537" r:id="rId23"/>
    <p:sldId id="530" r:id="rId24"/>
    <p:sldId id="551" r:id="rId25"/>
    <p:sldId id="514" r:id="rId26"/>
    <p:sldId id="552" r:id="rId27"/>
    <p:sldId id="553" r:id="rId28"/>
    <p:sldId id="1005" r:id="rId29"/>
    <p:sldId id="520" r:id="rId30"/>
    <p:sldId id="518" r:id="rId31"/>
    <p:sldId id="519" r:id="rId32"/>
    <p:sldId id="554" r:id="rId33"/>
    <p:sldId id="555" r:id="rId34"/>
    <p:sldId id="516" r:id="rId35"/>
    <p:sldId id="543" r:id="rId36"/>
    <p:sldId id="544" r:id="rId37"/>
    <p:sldId id="545" r:id="rId38"/>
    <p:sldId id="517" r:id="rId39"/>
    <p:sldId id="970" r:id="rId40"/>
    <p:sldId id="971" r:id="rId41"/>
    <p:sldId id="985" r:id="rId42"/>
    <p:sldId id="987" r:id="rId43"/>
    <p:sldId id="986" r:id="rId44"/>
    <p:sldId id="988" r:id="rId45"/>
    <p:sldId id="1018" r:id="rId46"/>
    <p:sldId id="989" r:id="rId47"/>
    <p:sldId id="990" r:id="rId48"/>
    <p:sldId id="972" r:id="rId49"/>
    <p:sldId id="991" r:id="rId50"/>
    <p:sldId id="992" r:id="rId51"/>
    <p:sldId id="993" r:id="rId52"/>
    <p:sldId id="994" r:id="rId53"/>
    <p:sldId id="984" r:id="rId54"/>
    <p:sldId id="995" r:id="rId55"/>
    <p:sldId id="996" r:id="rId56"/>
    <p:sldId id="997" r:id="rId57"/>
    <p:sldId id="998" r:id="rId58"/>
    <p:sldId id="999" r:id="rId59"/>
    <p:sldId id="1016" r:id="rId60"/>
    <p:sldId id="1019" r:id="rId61"/>
    <p:sldId id="1020" r:id="rId62"/>
    <p:sldId id="1000" r:id="rId63"/>
    <p:sldId id="1001" r:id="rId64"/>
    <p:sldId id="973" r:id="rId65"/>
    <p:sldId id="1021" r:id="rId66"/>
    <p:sldId id="1003" r:id="rId67"/>
    <p:sldId id="974" r:id="rId68"/>
    <p:sldId id="975" r:id="rId69"/>
    <p:sldId id="1006" r:id="rId70"/>
    <p:sldId id="1007" r:id="rId71"/>
    <p:sldId id="1008" r:id="rId72"/>
    <p:sldId id="1009" r:id="rId73"/>
    <p:sldId id="1010" r:id="rId74"/>
    <p:sldId id="1011" r:id="rId75"/>
    <p:sldId id="1012" r:id="rId76"/>
    <p:sldId id="522" r:id="rId77"/>
    <p:sldId id="523" r:id="rId78"/>
    <p:sldId id="524" r:id="rId79"/>
    <p:sldId id="525" r:id="rId80"/>
    <p:sldId id="511" r:id="rId81"/>
    <p:sldId id="258" r:id="rId82"/>
  </p:sldIdLst>
  <p:sldSz cx="9144000" cy="6858000" type="screen4x3"/>
  <p:notesSz cx="6858000" cy="9144000"/>
  <p:custDataLst>
    <p:tags r:id="rId85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9933"/>
    <a:srgbClr val="FFCC66"/>
    <a:srgbClr val="FF9900"/>
    <a:srgbClr val="F3D001"/>
    <a:srgbClr val="F4EE00"/>
    <a:srgbClr val="FFFF00"/>
    <a:srgbClr val="FF1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58" autoAdjust="0"/>
    <p:restoredTop sz="94660"/>
  </p:normalViewPr>
  <p:slideViewPr>
    <p:cSldViewPr>
      <p:cViewPr varScale="1">
        <p:scale>
          <a:sx n="78" d="100"/>
          <a:sy n="78" d="100"/>
        </p:scale>
        <p:origin x="1613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53" d="100"/>
          <a:sy n="53" d="100"/>
        </p:scale>
        <p:origin x="-121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handoutMaster" Target="handoutMasters/handoutMaster1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gs" Target="tags/tag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4" Type="http://schemas.openxmlformats.org/officeDocument/2006/relationships/image" Target="../media/image3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4" Type="http://schemas.openxmlformats.org/officeDocument/2006/relationships/image" Target="../media/image3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81902F-FF67-489E-8D14-B3984EDD8D6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F429462A-CD06-49E5-A040-897386E48DF2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v roce 2018 proběhlo </a:t>
          </a:r>
          <a:r>
            <a:rPr lang="cs-CZ" b="1" dirty="0"/>
            <a:t>21 školení </a:t>
          </a:r>
          <a:r>
            <a:rPr lang="cs-CZ" dirty="0"/>
            <a:t>v knihovnách v celkové délce </a:t>
          </a:r>
          <a:r>
            <a:rPr lang="cs-CZ" b="1" dirty="0"/>
            <a:t>57 hodin</a:t>
          </a:r>
          <a:r>
            <a:rPr lang="cs-CZ" dirty="0"/>
            <a:t>, proškoleno bylo </a:t>
          </a:r>
          <a:r>
            <a:rPr lang="cs-CZ" b="1" dirty="0"/>
            <a:t>383 knihovníků</a:t>
          </a:r>
          <a:endParaRPr lang="en-US" dirty="0"/>
        </a:p>
      </dgm:t>
    </dgm:pt>
    <dgm:pt modelId="{31453ECD-587A-4233-96DA-C9FBA8BA6E86}" type="parTrans" cxnId="{04F45715-1295-41B6-AEB9-7B84AAF0CCB9}">
      <dgm:prSet/>
      <dgm:spPr/>
      <dgm:t>
        <a:bodyPr/>
        <a:lstStyle/>
        <a:p>
          <a:endParaRPr lang="en-US"/>
        </a:p>
      </dgm:t>
    </dgm:pt>
    <dgm:pt modelId="{6CBD7774-1672-40DF-AC7A-B1F1384D68F5}" type="sibTrans" cxnId="{04F45715-1295-41B6-AEB9-7B84AAF0CCB9}">
      <dgm:prSet/>
      <dgm:spPr/>
      <dgm:t>
        <a:bodyPr/>
        <a:lstStyle/>
        <a:p>
          <a:endParaRPr lang="en-US"/>
        </a:p>
      </dgm:t>
    </dgm:pt>
    <dgm:pt modelId="{99A721DF-7C64-4E61-A816-5E54FE842AA2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>
              <a:solidFill>
                <a:schemeClr val="tx1"/>
              </a:solidFill>
            </a:rPr>
            <a:t>na podzim 2018 proběhlo proškolení </a:t>
          </a:r>
          <a:r>
            <a:rPr lang="cs-CZ" b="1" dirty="0">
              <a:solidFill>
                <a:schemeClr val="tx1"/>
              </a:solidFill>
            </a:rPr>
            <a:t>1700 studentů</a:t>
          </a:r>
          <a:r>
            <a:rPr lang="cs-CZ" dirty="0">
              <a:solidFill>
                <a:schemeClr val="tx1"/>
              </a:solidFill>
            </a:rPr>
            <a:t> VŠ </a:t>
          </a:r>
          <a:r>
            <a:rPr lang="cs-CZ" dirty="0" err="1">
              <a:solidFill>
                <a:schemeClr val="tx1"/>
              </a:solidFill>
            </a:rPr>
            <a:t>Ambis</a:t>
          </a:r>
          <a:endParaRPr lang="en-US" dirty="0">
            <a:solidFill>
              <a:schemeClr val="tx1"/>
            </a:solidFill>
          </a:endParaRPr>
        </a:p>
      </dgm:t>
    </dgm:pt>
    <dgm:pt modelId="{7038AD6B-E48E-425F-9FBC-61837BA923B4}" type="parTrans" cxnId="{6C9D4959-45A6-4F01-9EF9-877261A20B5B}">
      <dgm:prSet/>
      <dgm:spPr/>
      <dgm:t>
        <a:bodyPr/>
        <a:lstStyle/>
        <a:p>
          <a:endParaRPr lang="en-US"/>
        </a:p>
      </dgm:t>
    </dgm:pt>
    <dgm:pt modelId="{C5037625-8F40-4209-9FB0-1C1201E09395}" type="sibTrans" cxnId="{6C9D4959-45A6-4F01-9EF9-877261A20B5B}">
      <dgm:prSet/>
      <dgm:spPr/>
      <dgm:t>
        <a:bodyPr/>
        <a:lstStyle/>
        <a:p>
          <a:endParaRPr lang="en-US"/>
        </a:p>
      </dgm:t>
    </dgm:pt>
    <dgm:pt modelId="{F6D8F561-CD03-47EA-94F5-B42225CAC271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v roce 2019 proběhlo zatím </a:t>
          </a:r>
          <a:r>
            <a:rPr lang="cs-CZ" b="1"/>
            <a:t>6 školení</a:t>
          </a:r>
          <a:r>
            <a:rPr lang="cs-CZ"/>
            <a:t>, kterého se zúčastnilo </a:t>
          </a:r>
          <a:r>
            <a:rPr lang="cs-CZ" b="1"/>
            <a:t>114 knihovníků</a:t>
          </a:r>
          <a:endParaRPr lang="en-US"/>
        </a:p>
      </dgm:t>
    </dgm:pt>
    <dgm:pt modelId="{382C6493-9912-4B14-9476-D84145E8893D}" type="parTrans" cxnId="{B79A02DF-FF44-411A-88E7-06FC0A624D1D}">
      <dgm:prSet/>
      <dgm:spPr/>
      <dgm:t>
        <a:bodyPr/>
        <a:lstStyle/>
        <a:p>
          <a:endParaRPr lang="en-US"/>
        </a:p>
      </dgm:t>
    </dgm:pt>
    <dgm:pt modelId="{241A2147-EDF3-49DB-B82F-615296378C27}" type="sibTrans" cxnId="{B79A02DF-FF44-411A-88E7-06FC0A624D1D}">
      <dgm:prSet/>
      <dgm:spPr/>
      <dgm:t>
        <a:bodyPr/>
        <a:lstStyle/>
        <a:p>
          <a:endParaRPr lang="en-US"/>
        </a:p>
      </dgm:t>
    </dgm:pt>
    <dgm:pt modelId="{B318FD71-474D-4436-AFF2-2A692C809AB2}" type="pres">
      <dgm:prSet presAssocID="{E481902F-FF67-489E-8D14-B3984EDD8D67}" presName="root" presStyleCnt="0">
        <dgm:presLayoutVars>
          <dgm:dir/>
          <dgm:resizeHandles val="exact"/>
        </dgm:presLayoutVars>
      </dgm:prSet>
      <dgm:spPr/>
    </dgm:pt>
    <dgm:pt modelId="{674A46CA-8DF5-4DC3-88DC-D85DBF962EA5}" type="pres">
      <dgm:prSet presAssocID="{F429462A-CD06-49E5-A040-897386E48DF2}" presName="compNode" presStyleCnt="0"/>
      <dgm:spPr/>
    </dgm:pt>
    <dgm:pt modelId="{A33BAE2D-912E-4D75-9A50-72D8671619C4}" type="pres">
      <dgm:prSet presAssocID="{F429462A-CD06-49E5-A040-897386E48DF2}" presName="bgRect" presStyleLbl="bgShp" presStyleIdx="0" presStyleCnt="3"/>
      <dgm:spPr/>
    </dgm:pt>
    <dgm:pt modelId="{CC16240C-B35D-401B-8E66-4B806484E331}" type="pres">
      <dgm:prSet presAssocID="{F429462A-CD06-49E5-A040-897386E48DF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řída"/>
        </a:ext>
      </dgm:extLst>
    </dgm:pt>
    <dgm:pt modelId="{861EE1A7-BAEF-4E9A-860C-E1473D2B22AA}" type="pres">
      <dgm:prSet presAssocID="{F429462A-CD06-49E5-A040-897386E48DF2}" presName="spaceRect" presStyleCnt="0"/>
      <dgm:spPr/>
    </dgm:pt>
    <dgm:pt modelId="{D049C6C3-DB14-4B05-BF96-DB31564F1D37}" type="pres">
      <dgm:prSet presAssocID="{F429462A-CD06-49E5-A040-897386E48DF2}" presName="parTx" presStyleLbl="revTx" presStyleIdx="0" presStyleCnt="3">
        <dgm:presLayoutVars>
          <dgm:chMax val="0"/>
          <dgm:chPref val="0"/>
        </dgm:presLayoutVars>
      </dgm:prSet>
      <dgm:spPr/>
    </dgm:pt>
    <dgm:pt modelId="{16ACB3BF-8060-4C1B-8E07-C856F392763A}" type="pres">
      <dgm:prSet presAssocID="{6CBD7774-1672-40DF-AC7A-B1F1384D68F5}" presName="sibTrans" presStyleCnt="0"/>
      <dgm:spPr/>
    </dgm:pt>
    <dgm:pt modelId="{4B29E0F0-B83F-4705-8BF5-7DABE39DD842}" type="pres">
      <dgm:prSet presAssocID="{99A721DF-7C64-4E61-A816-5E54FE842AA2}" presName="compNode" presStyleCnt="0"/>
      <dgm:spPr/>
    </dgm:pt>
    <dgm:pt modelId="{B0390163-50FD-4394-8FE4-275C10681C8B}" type="pres">
      <dgm:prSet presAssocID="{99A721DF-7C64-4E61-A816-5E54FE842AA2}" presName="bgRect" presStyleLbl="bgShp" presStyleIdx="1" presStyleCnt="3"/>
      <dgm:spPr>
        <a:solidFill>
          <a:srgbClr val="92D050"/>
        </a:solidFill>
      </dgm:spPr>
    </dgm:pt>
    <dgm:pt modelId="{7C9FE3FA-0D5C-4795-BFC0-648ACE9F9E6D}" type="pres">
      <dgm:prSet presAssocID="{99A721DF-7C64-4E61-A816-5E54FE842AA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zentace s pruhovým grafem "/>
        </a:ext>
      </dgm:extLst>
    </dgm:pt>
    <dgm:pt modelId="{7CC2BD6A-5AAD-4040-BEE5-5193CABA732E}" type="pres">
      <dgm:prSet presAssocID="{99A721DF-7C64-4E61-A816-5E54FE842AA2}" presName="spaceRect" presStyleCnt="0"/>
      <dgm:spPr/>
    </dgm:pt>
    <dgm:pt modelId="{403D5523-D7BC-49AD-BD81-B5DA0551533C}" type="pres">
      <dgm:prSet presAssocID="{99A721DF-7C64-4E61-A816-5E54FE842AA2}" presName="parTx" presStyleLbl="revTx" presStyleIdx="1" presStyleCnt="3">
        <dgm:presLayoutVars>
          <dgm:chMax val="0"/>
          <dgm:chPref val="0"/>
        </dgm:presLayoutVars>
      </dgm:prSet>
      <dgm:spPr/>
    </dgm:pt>
    <dgm:pt modelId="{D4CE9E14-E107-4A93-A6EB-8B8355E00BF2}" type="pres">
      <dgm:prSet presAssocID="{C5037625-8F40-4209-9FB0-1C1201E09395}" presName="sibTrans" presStyleCnt="0"/>
      <dgm:spPr/>
    </dgm:pt>
    <dgm:pt modelId="{4C73DCE0-3CC8-4377-A18E-EC3708CAEACA}" type="pres">
      <dgm:prSet presAssocID="{F6D8F561-CD03-47EA-94F5-B42225CAC271}" presName="compNode" presStyleCnt="0"/>
      <dgm:spPr/>
    </dgm:pt>
    <dgm:pt modelId="{24CE1829-F603-4B72-B628-1F54931BE4C1}" type="pres">
      <dgm:prSet presAssocID="{F6D8F561-CD03-47EA-94F5-B42225CAC271}" presName="bgRect" presStyleLbl="bgShp" presStyleIdx="2" presStyleCnt="3"/>
      <dgm:spPr/>
    </dgm:pt>
    <dgm:pt modelId="{786B9BDF-891B-4CA9-B0E9-735ACCA1CBC8}" type="pres">
      <dgm:prSet presAssocID="{F6D8F561-CD03-47EA-94F5-B42225CAC271}" presName="iconRect" presStyleLbl="node1" presStyleIdx="2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řída"/>
        </a:ext>
      </dgm:extLst>
    </dgm:pt>
    <dgm:pt modelId="{45C8061D-5125-4A5D-BEA7-9B57E5345E3D}" type="pres">
      <dgm:prSet presAssocID="{F6D8F561-CD03-47EA-94F5-B42225CAC271}" presName="spaceRect" presStyleCnt="0"/>
      <dgm:spPr/>
    </dgm:pt>
    <dgm:pt modelId="{57AAE72F-51C7-473B-89F9-B761EC4CECB3}" type="pres">
      <dgm:prSet presAssocID="{F6D8F561-CD03-47EA-94F5-B42225CAC271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D1F3207-A05C-4C52-9759-4AA80278886F}" type="presOf" srcId="{99A721DF-7C64-4E61-A816-5E54FE842AA2}" destId="{403D5523-D7BC-49AD-BD81-B5DA0551533C}" srcOrd="0" destOrd="0" presId="urn:microsoft.com/office/officeart/2018/2/layout/IconVerticalSolidList"/>
    <dgm:cxn modelId="{04F45715-1295-41B6-AEB9-7B84AAF0CCB9}" srcId="{E481902F-FF67-489E-8D14-B3984EDD8D67}" destId="{F429462A-CD06-49E5-A040-897386E48DF2}" srcOrd="0" destOrd="0" parTransId="{31453ECD-587A-4233-96DA-C9FBA8BA6E86}" sibTransId="{6CBD7774-1672-40DF-AC7A-B1F1384D68F5}"/>
    <dgm:cxn modelId="{2643783B-1789-4D42-9F4F-ECE69D3AB257}" type="presOf" srcId="{F429462A-CD06-49E5-A040-897386E48DF2}" destId="{D049C6C3-DB14-4B05-BF96-DB31564F1D37}" srcOrd="0" destOrd="0" presId="urn:microsoft.com/office/officeart/2018/2/layout/IconVerticalSolidList"/>
    <dgm:cxn modelId="{6C9D4959-45A6-4F01-9EF9-877261A20B5B}" srcId="{E481902F-FF67-489E-8D14-B3984EDD8D67}" destId="{99A721DF-7C64-4E61-A816-5E54FE842AA2}" srcOrd="1" destOrd="0" parTransId="{7038AD6B-E48E-425F-9FBC-61837BA923B4}" sibTransId="{C5037625-8F40-4209-9FB0-1C1201E09395}"/>
    <dgm:cxn modelId="{AF113B93-B256-4460-AF90-D318626B85DD}" type="presOf" srcId="{E481902F-FF67-489E-8D14-B3984EDD8D67}" destId="{B318FD71-474D-4436-AFF2-2A692C809AB2}" srcOrd="0" destOrd="0" presId="urn:microsoft.com/office/officeart/2018/2/layout/IconVerticalSolidList"/>
    <dgm:cxn modelId="{46EA80B2-AB66-4A74-9BF1-BB6C9A08FF18}" type="presOf" srcId="{F6D8F561-CD03-47EA-94F5-B42225CAC271}" destId="{57AAE72F-51C7-473B-89F9-B761EC4CECB3}" srcOrd="0" destOrd="0" presId="urn:microsoft.com/office/officeart/2018/2/layout/IconVerticalSolidList"/>
    <dgm:cxn modelId="{B79A02DF-FF44-411A-88E7-06FC0A624D1D}" srcId="{E481902F-FF67-489E-8D14-B3984EDD8D67}" destId="{F6D8F561-CD03-47EA-94F5-B42225CAC271}" srcOrd="2" destOrd="0" parTransId="{382C6493-9912-4B14-9476-D84145E8893D}" sibTransId="{241A2147-EDF3-49DB-B82F-615296378C27}"/>
    <dgm:cxn modelId="{4B90FB6B-3DF1-4932-A891-BB19955A5E67}" type="presParOf" srcId="{B318FD71-474D-4436-AFF2-2A692C809AB2}" destId="{674A46CA-8DF5-4DC3-88DC-D85DBF962EA5}" srcOrd="0" destOrd="0" presId="urn:microsoft.com/office/officeart/2018/2/layout/IconVerticalSolidList"/>
    <dgm:cxn modelId="{F98B5C22-6113-4065-8E0F-5C5A8715BB27}" type="presParOf" srcId="{674A46CA-8DF5-4DC3-88DC-D85DBF962EA5}" destId="{A33BAE2D-912E-4D75-9A50-72D8671619C4}" srcOrd="0" destOrd="0" presId="urn:microsoft.com/office/officeart/2018/2/layout/IconVerticalSolidList"/>
    <dgm:cxn modelId="{816D641C-7C63-4815-806F-A1D2A67FA59B}" type="presParOf" srcId="{674A46CA-8DF5-4DC3-88DC-D85DBF962EA5}" destId="{CC16240C-B35D-401B-8E66-4B806484E331}" srcOrd="1" destOrd="0" presId="urn:microsoft.com/office/officeart/2018/2/layout/IconVerticalSolidList"/>
    <dgm:cxn modelId="{4BCCFB84-63FB-4DFF-8F65-10830C598D0E}" type="presParOf" srcId="{674A46CA-8DF5-4DC3-88DC-D85DBF962EA5}" destId="{861EE1A7-BAEF-4E9A-860C-E1473D2B22AA}" srcOrd="2" destOrd="0" presId="urn:microsoft.com/office/officeart/2018/2/layout/IconVerticalSolidList"/>
    <dgm:cxn modelId="{81563CF7-0F9F-4E06-891B-ED0F965BCAD5}" type="presParOf" srcId="{674A46CA-8DF5-4DC3-88DC-D85DBF962EA5}" destId="{D049C6C3-DB14-4B05-BF96-DB31564F1D37}" srcOrd="3" destOrd="0" presId="urn:microsoft.com/office/officeart/2018/2/layout/IconVerticalSolidList"/>
    <dgm:cxn modelId="{7F2D1E07-8A95-442F-BC3C-0F7B03A50821}" type="presParOf" srcId="{B318FD71-474D-4436-AFF2-2A692C809AB2}" destId="{16ACB3BF-8060-4C1B-8E07-C856F392763A}" srcOrd="1" destOrd="0" presId="urn:microsoft.com/office/officeart/2018/2/layout/IconVerticalSolidList"/>
    <dgm:cxn modelId="{F1CC4EA5-41E0-44A0-8E05-EF8F4F852220}" type="presParOf" srcId="{B318FD71-474D-4436-AFF2-2A692C809AB2}" destId="{4B29E0F0-B83F-4705-8BF5-7DABE39DD842}" srcOrd="2" destOrd="0" presId="urn:microsoft.com/office/officeart/2018/2/layout/IconVerticalSolidList"/>
    <dgm:cxn modelId="{A4F03A04-FAA5-4635-A03B-66AE5021CB90}" type="presParOf" srcId="{4B29E0F0-B83F-4705-8BF5-7DABE39DD842}" destId="{B0390163-50FD-4394-8FE4-275C10681C8B}" srcOrd="0" destOrd="0" presId="urn:microsoft.com/office/officeart/2018/2/layout/IconVerticalSolidList"/>
    <dgm:cxn modelId="{87E0E5AE-6541-4CB8-A2EB-3738DD592693}" type="presParOf" srcId="{4B29E0F0-B83F-4705-8BF5-7DABE39DD842}" destId="{7C9FE3FA-0D5C-4795-BFC0-648ACE9F9E6D}" srcOrd="1" destOrd="0" presId="urn:microsoft.com/office/officeart/2018/2/layout/IconVerticalSolidList"/>
    <dgm:cxn modelId="{ACAFD7ED-5BBA-4962-88D4-A4DA56454A96}" type="presParOf" srcId="{4B29E0F0-B83F-4705-8BF5-7DABE39DD842}" destId="{7CC2BD6A-5AAD-4040-BEE5-5193CABA732E}" srcOrd="2" destOrd="0" presId="urn:microsoft.com/office/officeart/2018/2/layout/IconVerticalSolidList"/>
    <dgm:cxn modelId="{81E1D3CF-64BF-4C09-A78F-D49652118A45}" type="presParOf" srcId="{4B29E0F0-B83F-4705-8BF5-7DABE39DD842}" destId="{403D5523-D7BC-49AD-BD81-B5DA0551533C}" srcOrd="3" destOrd="0" presId="urn:microsoft.com/office/officeart/2018/2/layout/IconVerticalSolidList"/>
    <dgm:cxn modelId="{D0F21426-59DD-4370-95C2-A70AF0D47908}" type="presParOf" srcId="{B318FD71-474D-4436-AFF2-2A692C809AB2}" destId="{D4CE9E14-E107-4A93-A6EB-8B8355E00BF2}" srcOrd="3" destOrd="0" presId="urn:microsoft.com/office/officeart/2018/2/layout/IconVerticalSolidList"/>
    <dgm:cxn modelId="{3464A96F-6F78-4BEE-8856-F24181385D7A}" type="presParOf" srcId="{B318FD71-474D-4436-AFF2-2A692C809AB2}" destId="{4C73DCE0-3CC8-4377-A18E-EC3708CAEACA}" srcOrd="4" destOrd="0" presId="urn:microsoft.com/office/officeart/2018/2/layout/IconVerticalSolidList"/>
    <dgm:cxn modelId="{DB4D4F7E-5928-4660-8187-7E8AB3AC3893}" type="presParOf" srcId="{4C73DCE0-3CC8-4377-A18E-EC3708CAEACA}" destId="{24CE1829-F603-4B72-B628-1F54931BE4C1}" srcOrd="0" destOrd="0" presId="urn:microsoft.com/office/officeart/2018/2/layout/IconVerticalSolidList"/>
    <dgm:cxn modelId="{8BA12F6D-FDEE-46D2-87B8-4C64EB13C019}" type="presParOf" srcId="{4C73DCE0-3CC8-4377-A18E-EC3708CAEACA}" destId="{786B9BDF-891B-4CA9-B0E9-735ACCA1CBC8}" srcOrd="1" destOrd="0" presId="urn:microsoft.com/office/officeart/2018/2/layout/IconVerticalSolidList"/>
    <dgm:cxn modelId="{03AFD853-4E13-4E43-BA96-02796997002E}" type="presParOf" srcId="{4C73DCE0-3CC8-4377-A18E-EC3708CAEACA}" destId="{45C8061D-5125-4A5D-BEA7-9B57E5345E3D}" srcOrd="2" destOrd="0" presId="urn:microsoft.com/office/officeart/2018/2/layout/IconVerticalSolidList"/>
    <dgm:cxn modelId="{680FFEAB-DE3F-412F-9963-3A852617CE5F}" type="presParOf" srcId="{4C73DCE0-3CC8-4377-A18E-EC3708CAEACA}" destId="{57AAE72F-51C7-473B-89F9-B761EC4CECB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3BAE2D-912E-4D75-9A50-72D8671619C4}">
      <dsp:nvSpPr>
        <dsp:cNvPr id="0" name=""/>
        <dsp:cNvSpPr/>
      </dsp:nvSpPr>
      <dsp:spPr>
        <a:xfrm>
          <a:off x="0" y="531"/>
          <a:ext cx="7886700" cy="124293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16240C-B35D-401B-8E66-4B806484E331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49C6C3-DB14-4B05-BF96-DB31564F1D37}">
      <dsp:nvSpPr>
        <dsp:cNvPr id="0" name=""/>
        <dsp:cNvSpPr/>
      </dsp:nvSpPr>
      <dsp:spPr>
        <a:xfrm>
          <a:off x="1435590" y="531"/>
          <a:ext cx="64511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v roce 2018 proběhlo </a:t>
          </a:r>
          <a:r>
            <a:rPr lang="cs-CZ" sz="2100" b="1" kern="1200" dirty="0"/>
            <a:t>21 školení </a:t>
          </a:r>
          <a:r>
            <a:rPr lang="cs-CZ" sz="2100" kern="1200" dirty="0"/>
            <a:t>v knihovnách v celkové délce </a:t>
          </a:r>
          <a:r>
            <a:rPr lang="cs-CZ" sz="2100" b="1" kern="1200" dirty="0"/>
            <a:t>57 hodin</a:t>
          </a:r>
          <a:r>
            <a:rPr lang="cs-CZ" sz="2100" kern="1200" dirty="0"/>
            <a:t>, proškoleno bylo </a:t>
          </a:r>
          <a:r>
            <a:rPr lang="cs-CZ" sz="2100" b="1" kern="1200" dirty="0"/>
            <a:t>383 knihovníků</a:t>
          </a:r>
          <a:endParaRPr lang="en-US" sz="2100" kern="1200" dirty="0"/>
        </a:p>
      </dsp:txBody>
      <dsp:txXfrm>
        <a:off x="1435590" y="531"/>
        <a:ext cx="6451109" cy="1242935"/>
      </dsp:txXfrm>
    </dsp:sp>
    <dsp:sp modelId="{B0390163-50FD-4394-8FE4-275C10681C8B}">
      <dsp:nvSpPr>
        <dsp:cNvPr id="0" name=""/>
        <dsp:cNvSpPr/>
      </dsp:nvSpPr>
      <dsp:spPr>
        <a:xfrm>
          <a:off x="0" y="1554201"/>
          <a:ext cx="7886700" cy="1242935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9FE3FA-0D5C-4795-BFC0-648ACE9F9E6D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3D5523-D7BC-49AD-BD81-B5DA0551533C}">
      <dsp:nvSpPr>
        <dsp:cNvPr id="0" name=""/>
        <dsp:cNvSpPr/>
      </dsp:nvSpPr>
      <dsp:spPr>
        <a:xfrm>
          <a:off x="1435590" y="1554201"/>
          <a:ext cx="64511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>
              <a:solidFill>
                <a:schemeClr val="tx1"/>
              </a:solidFill>
            </a:rPr>
            <a:t>na podzim 2018 proběhlo proškolení </a:t>
          </a:r>
          <a:r>
            <a:rPr lang="cs-CZ" sz="2100" b="1" kern="1200" dirty="0">
              <a:solidFill>
                <a:schemeClr val="tx1"/>
              </a:solidFill>
            </a:rPr>
            <a:t>1700 studentů</a:t>
          </a:r>
          <a:r>
            <a:rPr lang="cs-CZ" sz="2100" kern="1200" dirty="0">
              <a:solidFill>
                <a:schemeClr val="tx1"/>
              </a:solidFill>
            </a:rPr>
            <a:t> VŠ </a:t>
          </a:r>
          <a:r>
            <a:rPr lang="cs-CZ" sz="2100" kern="1200" dirty="0" err="1">
              <a:solidFill>
                <a:schemeClr val="tx1"/>
              </a:solidFill>
            </a:rPr>
            <a:t>Ambis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1435590" y="1554201"/>
        <a:ext cx="6451109" cy="1242935"/>
      </dsp:txXfrm>
    </dsp:sp>
    <dsp:sp modelId="{24CE1829-F603-4B72-B628-1F54931BE4C1}">
      <dsp:nvSpPr>
        <dsp:cNvPr id="0" name=""/>
        <dsp:cNvSpPr/>
      </dsp:nvSpPr>
      <dsp:spPr>
        <a:xfrm>
          <a:off x="0" y="3107870"/>
          <a:ext cx="7886700" cy="124293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6B9BDF-891B-4CA9-B0E9-735ACCA1CBC8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AAE72F-51C7-473B-89F9-B761EC4CECB3}">
      <dsp:nvSpPr>
        <dsp:cNvPr id="0" name=""/>
        <dsp:cNvSpPr/>
      </dsp:nvSpPr>
      <dsp:spPr>
        <a:xfrm>
          <a:off x="1435590" y="3107870"/>
          <a:ext cx="64511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v roce 2019 proběhlo zatím </a:t>
          </a:r>
          <a:r>
            <a:rPr lang="cs-CZ" sz="2100" b="1" kern="1200"/>
            <a:t>6 školení</a:t>
          </a:r>
          <a:r>
            <a:rPr lang="cs-CZ" sz="2100" kern="1200"/>
            <a:t>, kterého se zúčastnilo </a:t>
          </a:r>
          <a:r>
            <a:rPr lang="cs-CZ" sz="2100" b="1" kern="1200"/>
            <a:t>114 knihovníků</a:t>
          </a:r>
          <a:endParaRPr lang="en-US" sz="2100" kern="1200"/>
        </a:p>
      </dsp:txBody>
      <dsp:txXfrm>
        <a:off x="1435590" y="3107870"/>
        <a:ext cx="6451109" cy="12429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9365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Click to edit Master text styles</a:t>
            </a:r>
          </a:p>
          <a:p>
            <a:pPr lvl="1"/>
            <a:r>
              <a:rPr lang="ru-RU" noProof="0"/>
              <a:t>Second level</a:t>
            </a:r>
          </a:p>
          <a:p>
            <a:pPr lvl="2"/>
            <a:r>
              <a:rPr lang="ru-RU" noProof="0"/>
              <a:t>Third level</a:t>
            </a:r>
          </a:p>
          <a:p>
            <a:pPr lvl="3"/>
            <a:r>
              <a:rPr lang="ru-RU" noProof="0"/>
              <a:t>Fourth level</a:t>
            </a:r>
          </a:p>
          <a:p>
            <a:pPr lvl="4"/>
            <a:r>
              <a:rPr lang="ru-RU" noProof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5DE83D5-7E53-4BA9-8C93-B998020A53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3904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4898499-89F8-47C3-8A8C-97B97CD9761A}" type="slidenum">
              <a:rPr lang="ru-RU" sz="1200"/>
              <a:pPr algn="r" eaLnBrk="1" hangingPunct="1"/>
              <a:t>1</a:t>
            </a:fld>
            <a:endParaRPr lang="ru-RU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2370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66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09433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76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38111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C6AE22-74BB-4D78-B277-8B80D2AA94AE}" type="slidenum">
              <a:rPr lang="ru-RU" altLang="cs-CZ"/>
              <a:pPr eaLnBrk="1" hangingPunct="1"/>
              <a:t>81</a:t>
            </a:fld>
            <a:endParaRPr lang="ru-RU" altLang="cs-CZ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04739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3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69755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14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06651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23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88290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25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74515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28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99124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30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967135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34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242712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38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00677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1777796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89352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104929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241323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256175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9716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96262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167761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50183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1661365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Pouze nadpi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3345" y="473075"/>
            <a:ext cx="8376805" cy="508000"/>
          </a:xfrm>
        </p:spPr>
        <p:txBody>
          <a:bodyPr/>
          <a:lstStyle/>
          <a:p>
            <a:r>
              <a:rPr lang="cs-CZ" dirty="0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3351083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992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040778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/>
              <a:t>Klepnutím lze upravit styly předlohy textu.</a:t>
            </a:r>
          </a:p>
          <a:p>
            <a:pPr lvl="1"/>
            <a:r>
              <a:rPr lang="ru-RU" altLang="cs-CZ"/>
              <a:t>Druhá úroveň</a:t>
            </a:r>
          </a:p>
          <a:p>
            <a:pPr lvl="2"/>
            <a:r>
              <a:rPr lang="ru-RU" altLang="cs-CZ"/>
              <a:t>Třetí úroveň</a:t>
            </a:r>
          </a:p>
          <a:p>
            <a:pPr lvl="3"/>
            <a:r>
              <a:rPr lang="ru-RU" altLang="cs-CZ"/>
              <a:t>Čtvrtá úroveň</a:t>
            </a:r>
          </a:p>
          <a:p>
            <a:pPr lvl="4"/>
            <a:r>
              <a:rPr lang="ru-RU" altLang="cs-CZ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4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6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442913" algn="l"/>
        </a:tabLst>
        <a:defRPr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slin.cz/caslin/spoluprace/spolupracujici-knihovny/seznam-knihoven-zasilajicich-do-sk-cr-zaznamy-v-elektronicke-podob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caslin.cz/caslin/picture/mvs_01_2019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aleph.nkp.cz/" TargetMode="External"/><Relationship Id="rId2" Type="http://schemas.openxmlformats.org/officeDocument/2006/relationships/hyperlink" Target="http://www.caslin.cz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ournaltocs.hw.ac.uk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zk.cz/o-knihovne/odborne-cinnosti/an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druk.cz/data/xinha/sdruk/ks2014/Ceska%20narodni%20clankova%20bibliografie.pd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autority.nkp.cz/" TargetMode="External"/><Relationship Id="rId2" Type="http://schemas.openxmlformats.org/officeDocument/2006/relationships/hyperlink" Target="http://www.viaf.org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aslin.cz/caslin/dokumenty/rok-2015/file.2015-12-08.0897349249/at_download/file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kramerius.nkp.cz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grey.eu/" TargetMode="External"/><Relationship Id="rId2" Type="http://schemas.openxmlformats.org/officeDocument/2006/relationships/hyperlink" Target="http://nusl.techlib.cz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eses.cz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balkyknih.cz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tejteseknihovny.cz/novy-dotaz-region" TargetMode="External"/><Relationship Id="rId2" Type="http://schemas.openxmlformats.org/officeDocument/2006/relationships/hyperlink" Target="http://www.ptejteseknihovny.cz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tejteseknihovny.cz/dotazy/jak-se-rodi-certi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ib.cz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nna.fi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nihovny.cz/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slin.cz/caslin/dokumenty/rok-2015/file.2015-12-08.0897349249/at_download/file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://kurzy.knihovna.cz/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invenio.nusl.cz/record/393177/files/nusl-393177_1.pdf" TargetMode="External"/><Relationship Id="rId2" Type="http://schemas.openxmlformats.org/officeDocument/2006/relationships/hyperlink" Target="http://invenio.nusl.cz/record/373491/files/nusl-373491_1.pdf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aslin.cz/caslin/dokumenty/rok-2015/file.2015-12-08.0897349249/at_download/file" TargetMode="Externa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hyperlink" Target="https://ziskej.techlib.cz/" TargetMode="Externa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hyperlink" Target="https://ziskej-info.techlib.cz/" TargetMode="Externa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slin.cz/caslin/spoluprace/jak-prispivat-do-sk-cr" TargetMode="Externa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mailto:listserv@cesnet.cz" TargetMode="External"/><Relationship Id="rId2" Type="http://schemas.openxmlformats.org/officeDocument/2006/relationships/hyperlink" Target="http://listserv.cesnet.cz/archives/knihovna.html" TargetMode="Externa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hyperlink" Target="mailto:vyska-request@cesnet.cz" TargetMode="Externa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hyperlink" Target="http://ipk.nkp.cz/adresare-e-konference/diskusni-konferenc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slin.cz/caslin/spoluprace/sluzby-souborneho-katalogu-cr/obohacovani-zaznamu-v-sk-cr-a-pridane-sluzby" TargetMode="Externa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slin.cz/caslin/spoluprace/sluzby-souborneho-katalogu-cr/obohacovani-zaznamu-v-sk-cr-a-pridane-sluzby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11188" y="476250"/>
            <a:ext cx="8281987" cy="2881313"/>
          </a:xfrm>
          <a:noFill/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cs-CZ" sz="4800" dirty="0">
                <a:solidFill>
                  <a:srgbClr val="FFFF00"/>
                </a:solidFill>
              </a:rPr>
              <a:t>Knihovnické systémy a standardy (ISKB35)</a:t>
            </a:r>
            <a:endParaRPr lang="uk-UA" sz="4800" dirty="0">
              <a:solidFill>
                <a:schemeClr val="bg1"/>
              </a:solidFill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148263" y="4365625"/>
            <a:ext cx="3671887" cy="433388"/>
          </a:xfrm>
        </p:spPr>
        <p:txBody>
          <a:bodyPr/>
          <a:lstStyle/>
          <a:p>
            <a:pPr marL="0" indent="0" algn="r" eaLnBrk="1" hangingPunct="1">
              <a:lnSpc>
                <a:spcPct val="100000"/>
              </a:lnSpc>
              <a:buFontTx/>
              <a:buNone/>
            </a:pPr>
            <a:r>
              <a:rPr lang="cs-CZ" sz="2400" b="1">
                <a:solidFill>
                  <a:schemeClr val="bg1"/>
                </a:solidFill>
              </a:rPr>
              <a:t>Martin Krčál</a:t>
            </a:r>
            <a:endParaRPr lang="uk-UA" sz="2400" b="1">
              <a:solidFill>
                <a:schemeClr val="bg1"/>
              </a:solidFill>
            </a:endParaRPr>
          </a:p>
        </p:txBody>
      </p:sp>
      <p:sp>
        <p:nvSpPr>
          <p:cNvPr id="90116" name="Text Box 5"/>
          <p:cNvSpPr txBox="1">
            <a:spLocks noChangeArrowheads="1"/>
          </p:cNvSpPr>
          <p:nvPr/>
        </p:nvSpPr>
        <p:spPr bwMode="auto">
          <a:xfrm>
            <a:off x="395288" y="6165850"/>
            <a:ext cx="52562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b="1" dirty="0">
                <a:latin typeface="Tahoma" panose="020B0604030504040204" pitchFamily="34" charset="0"/>
              </a:rPr>
              <a:t>Kurz pro studenty KISK FF MU</a:t>
            </a:r>
          </a:p>
        </p:txBody>
      </p:sp>
      <p:sp>
        <p:nvSpPr>
          <p:cNvPr id="90117" name="Text Box 6"/>
          <p:cNvSpPr txBox="1">
            <a:spLocks noChangeArrowheads="1"/>
          </p:cNvSpPr>
          <p:nvPr/>
        </p:nvSpPr>
        <p:spPr bwMode="auto">
          <a:xfrm>
            <a:off x="5292725" y="6165850"/>
            <a:ext cx="352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b="1" dirty="0">
                <a:latin typeface="Tahoma" panose="020B0604030504040204" pitchFamily="34" charset="0"/>
              </a:rPr>
              <a:t>Brno, 12. května 2021</a:t>
            </a:r>
            <a:endParaRPr lang="cs-CZ" dirty="0">
              <a:latin typeface="Tahoma" panose="020B0604030504040204" pitchFamily="34" charset="0"/>
            </a:endParaRPr>
          </a:p>
        </p:txBody>
      </p:sp>
      <p:sp>
        <p:nvSpPr>
          <p:cNvPr id="90118" name="Text Box 14"/>
          <p:cNvSpPr txBox="1">
            <a:spLocks noChangeArrowheads="1"/>
          </p:cNvSpPr>
          <p:nvPr/>
        </p:nvSpPr>
        <p:spPr bwMode="auto">
          <a:xfrm>
            <a:off x="684213" y="3068638"/>
            <a:ext cx="81359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400" b="1" dirty="0">
                <a:solidFill>
                  <a:schemeClr val="bg1"/>
                </a:solidFill>
                <a:latin typeface="Verdana" panose="020B0604030504040204" pitchFamily="34" charset="0"/>
              </a:rPr>
              <a:t>6</a:t>
            </a:r>
            <a:r>
              <a:rPr lang="cs-CZ" sz="2400" b="1">
                <a:solidFill>
                  <a:schemeClr val="bg1"/>
                </a:solidFill>
                <a:latin typeface="Verdana" panose="020B0604030504040204" pitchFamily="34" charset="0"/>
              </a:rPr>
              <a:t>. </a:t>
            </a:r>
            <a:r>
              <a:rPr lang="cs-CZ" altLang="cs-CZ" sz="2400" b="1" dirty="0">
                <a:solidFill>
                  <a:schemeClr val="bg1"/>
                </a:solidFill>
                <a:latin typeface="Verdana" pitchFamily="34" charset="0"/>
              </a:rPr>
              <a:t>Centrální systémy a služby pro knihovny</a:t>
            </a:r>
            <a:endParaRPr lang="cs-CZ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580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6,2+ mil. záznamů</a:t>
            </a:r>
          </a:p>
          <a:p>
            <a:r>
              <a:rPr lang="cs-CZ" dirty="0"/>
              <a:t>obsah:</a:t>
            </a:r>
          </a:p>
          <a:p>
            <a:pPr lvl="1"/>
            <a:r>
              <a:rPr lang="cs-CZ" dirty="0"/>
              <a:t>monografie, časopisy, sborníky, speciální dokumenty,…</a:t>
            </a:r>
          </a:p>
          <a:p>
            <a:pPr lvl="1"/>
            <a:r>
              <a:rPr lang="cs-CZ" dirty="0"/>
              <a:t>české i zahraniční</a:t>
            </a:r>
          </a:p>
          <a:p>
            <a:r>
              <a:rPr lang="cs-CZ" dirty="0"/>
              <a:t>přispívá </a:t>
            </a:r>
            <a:r>
              <a:rPr lang="cs-CZ" dirty="0">
                <a:hlinkClick r:id="rId2"/>
              </a:rPr>
              <a:t>418 knihoven</a:t>
            </a:r>
            <a:endParaRPr lang="cs-CZ" dirty="0"/>
          </a:p>
          <a:p>
            <a:pPr lvl="1"/>
            <a:r>
              <a:rPr lang="cs-CZ" dirty="0"/>
              <a:t>54 testovány záznamy</a:t>
            </a:r>
          </a:p>
          <a:p>
            <a:r>
              <a:rPr lang="cs-CZ" dirty="0"/>
              <a:t>návštěvnost</a:t>
            </a:r>
          </a:p>
          <a:p>
            <a:pPr lvl="1"/>
            <a:r>
              <a:rPr lang="cs-CZ" dirty="0"/>
              <a:t>cca. 3000 uživ./den</a:t>
            </a:r>
          </a:p>
          <a:p>
            <a:pPr lvl="1"/>
            <a:r>
              <a:rPr lang="cs-CZ" dirty="0"/>
              <a:t>od počátku cca. 5 mil. uživ.</a:t>
            </a:r>
          </a:p>
        </p:txBody>
      </p:sp>
    </p:spTree>
    <p:extLst>
      <p:ext uri="{BB962C8B-B14F-4D97-AF65-F5344CB8AC3E}">
        <p14:creationId xmlns:p14="http://schemas.microsoft.com/office/powerpoint/2010/main" val="2395091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Statistika MVS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948264" y="6205167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/>
              <a:t>Zdroj: </a:t>
            </a:r>
            <a:r>
              <a:rPr lang="cs-CZ" sz="1200" dirty="0">
                <a:hlinkClick r:id="rId2"/>
              </a:rPr>
              <a:t>NK ČR</a:t>
            </a:r>
            <a:endParaRPr lang="cs-CZ" sz="1200" dirty="0"/>
          </a:p>
        </p:txBody>
      </p:sp>
      <p:pic>
        <p:nvPicPr>
          <p:cNvPr id="1026" name="Picture 2" descr="https://www.caslin.cz/caslin/picture/mvs_01_2019">
            <a:extLst>
              <a:ext uri="{FF2B5EF4-FFF2-40B4-BE49-F238E27FC236}">
                <a16:creationId xmlns:a16="http://schemas.microsoft.com/office/drawing/2014/main" id="{2EC69FE5-6674-499C-BB42-E03240E3E6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" t="1669" r="2998" b="5167"/>
          <a:stretch/>
        </p:blipFill>
        <p:spPr bwMode="auto">
          <a:xfrm>
            <a:off x="899592" y="1035291"/>
            <a:ext cx="8244408" cy="514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034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B8CB56-A386-4334-9D6B-819FCA7D2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Problémy SK ČR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2FD381-FFFB-4FA5-B27E-8B029F445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1196975"/>
            <a:ext cx="7849492" cy="5472113"/>
          </a:xfrm>
        </p:spPr>
        <p:txBody>
          <a:bodyPr/>
          <a:lstStyle/>
          <a:p>
            <a:r>
              <a:rPr lang="cs-CZ" dirty="0"/>
              <a:t>kvalita záznamů</a:t>
            </a:r>
          </a:p>
          <a:p>
            <a:pPr lvl="1"/>
            <a:r>
              <a:rPr lang="cs-CZ" dirty="0"/>
              <a:t>nejsou všechny záznamy institucí</a:t>
            </a:r>
          </a:p>
          <a:p>
            <a:pPr lvl="1"/>
            <a:r>
              <a:rPr lang="cs-CZ" dirty="0"/>
              <a:t>jen kvalitní záznamy</a:t>
            </a:r>
          </a:p>
          <a:p>
            <a:pPr lvl="1"/>
            <a:r>
              <a:rPr lang="cs-CZ" dirty="0"/>
              <a:t>problémy s </a:t>
            </a:r>
            <a:r>
              <a:rPr lang="cs-CZ" dirty="0" err="1"/>
              <a:t>deduplikací</a:t>
            </a:r>
            <a:r>
              <a:rPr lang="cs-CZ" dirty="0"/>
              <a:t> při importu</a:t>
            </a:r>
          </a:p>
          <a:p>
            <a:pPr lvl="1"/>
            <a:r>
              <a:rPr lang="cs-CZ" dirty="0"/>
              <a:t>chybně zadávané identifikátory</a:t>
            </a:r>
          </a:p>
          <a:p>
            <a:pPr lvl="2"/>
            <a:r>
              <a:rPr lang="cs-CZ" dirty="0" err="1"/>
              <a:t>čČNB</a:t>
            </a:r>
            <a:r>
              <a:rPr lang="cs-CZ" dirty="0"/>
              <a:t>, ISBN</a:t>
            </a:r>
          </a:p>
          <a:p>
            <a:r>
              <a:rPr lang="cs-CZ" dirty="0"/>
              <a:t>zastaralé rozhraní (</a:t>
            </a:r>
            <a:r>
              <a:rPr lang="cs-CZ" dirty="0" err="1"/>
              <a:t>Aleph</a:t>
            </a:r>
            <a:r>
              <a:rPr lang="cs-CZ" dirty="0"/>
              <a:t>)</a:t>
            </a:r>
          </a:p>
          <a:p>
            <a:r>
              <a:rPr lang="cs-CZ" dirty="0"/>
              <a:t>konkurence Knihovny.cz ???</a:t>
            </a:r>
          </a:p>
          <a:p>
            <a:pPr lvl="1"/>
            <a:r>
              <a:rPr lang="cs-CZ" dirty="0"/>
              <a:t>CPK nenutí knihovny k opravě záznamů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0210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Přístupy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www.caslin.cz</a:t>
            </a:r>
            <a:endParaRPr lang="cs-CZ" dirty="0"/>
          </a:p>
          <a:p>
            <a:r>
              <a:rPr lang="cs-CZ" dirty="0">
                <a:hlinkClick r:id="rId3"/>
              </a:rPr>
              <a:t>http://aleph.nkp.cz</a:t>
            </a:r>
            <a:endParaRPr lang="cs-CZ" dirty="0"/>
          </a:p>
          <a:p>
            <a:pPr lvl="1"/>
            <a:r>
              <a:rPr lang="cs-CZ" dirty="0"/>
              <a:t>báze SKC (vše), SKCP (seriály),…</a:t>
            </a:r>
          </a:p>
          <a:p>
            <a:r>
              <a:rPr lang="cs-CZ" strike="sngStrike" dirty="0"/>
              <a:t>www.jib.cz</a:t>
            </a:r>
            <a:r>
              <a:rPr lang="cs-CZ" dirty="0"/>
              <a:t> --</a:t>
            </a:r>
            <a:r>
              <a:rPr lang="en-US" dirty="0"/>
              <a:t>&gt;</a:t>
            </a:r>
            <a:r>
              <a:rPr lang="cs-CZ" dirty="0"/>
              <a:t> Knihovny.cz</a:t>
            </a:r>
          </a:p>
        </p:txBody>
      </p:sp>
    </p:spTree>
    <p:extLst>
      <p:ext uri="{BB962C8B-B14F-4D97-AF65-F5344CB8AC3E}">
        <p14:creationId xmlns:p14="http://schemas.microsoft.com/office/powerpoint/2010/main" val="4268262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Dílčí báze SK ČR</a:t>
            </a:r>
            <a:endParaRPr lang="uk-UA" altLang="cs-CZ" sz="7200" dirty="0"/>
          </a:p>
        </p:txBody>
      </p:sp>
    </p:spTree>
    <p:extLst>
      <p:ext uri="{BB962C8B-B14F-4D97-AF65-F5344CB8AC3E}">
        <p14:creationId xmlns:p14="http://schemas.microsoft.com/office/powerpoint/2010/main" val="3300585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analytická bibliografie článků</a:t>
            </a:r>
          </a:p>
          <a:p>
            <a:r>
              <a:rPr lang="cs-CZ" dirty="0"/>
              <a:t>chybí jeden zdroj </a:t>
            </a:r>
            <a:r>
              <a:rPr lang="cs-CZ" dirty="0" err="1"/>
              <a:t>metadat</a:t>
            </a:r>
            <a:r>
              <a:rPr lang="cs-CZ" dirty="0"/>
              <a:t> článků z českého prostředí</a:t>
            </a:r>
          </a:p>
          <a:p>
            <a:r>
              <a:rPr lang="cs-CZ" dirty="0"/>
              <a:t>agregace článků (</a:t>
            </a:r>
            <a:r>
              <a:rPr lang="cs-CZ" dirty="0" err="1"/>
              <a:t>Scholert</a:t>
            </a:r>
            <a:r>
              <a:rPr lang="cs-CZ" dirty="0"/>
              <a:t>, </a:t>
            </a:r>
            <a:r>
              <a:rPr lang="cs-CZ" dirty="0" err="1">
                <a:hlinkClick r:id="rId2"/>
              </a:rPr>
              <a:t>Journal</a:t>
            </a:r>
            <a:r>
              <a:rPr lang="cs-CZ" dirty="0">
                <a:hlinkClick r:id="rId2"/>
              </a:rPr>
              <a:t> </a:t>
            </a:r>
            <a:r>
              <a:rPr lang="cs-CZ" dirty="0" err="1">
                <a:hlinkClick r:id="rId2"/>
              </a:rPr>
              <a:t>TOCs</a:t>
            </a:r>
            <a:r>
              <a:rPr lang="cs-CZ" dirty="0"/>
              <a:t>)</a:t>
            </a:r>
          </a:p>
          <a:p>
            <a:r>
              <a:rPr lang="cs-CZ" dirty="0"/>
              <a:t>vytvářeno ručně v knihovnách od 1992, ale náročné na čas </a:t>
            </a:r>
            <a:r>
              <a:rPr lang="cs-CZ" dirty="0">
                <a:sym typeface="Wingdings" panose="05000000000000000000" pitchFamily="2" charset="2"/>
              </a:rPr>
              <a:t> rušení, nezájem</a:t>
            </a:r>
          </a:p>
          <a:p>
            <a:r>
              <a:rPr lang="cs-CZ" dirty="0">
                <a:sym typeface="Wingdings" panose="05000000000000000000" pitchFamily="2" charset="2"/>
              </a:rPr>
              <a:t>zrušeno 2010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8942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 své době pokrývalo cca. 500 titulů časopisů a novin</a:t>
            </a:r>
          </a:p>
          <a:p>
            <a:r>
              <a:rPr lang="cs-CZ" dirty="0"/>
              <a:t>1,3 mil. záznamů (2010)</a:t>
            </a:r>
          </a:p>
          <a:p>
            <a:r>
              <a:rPr lang="cs-CZ" dirty="0"/>
              <a:t>diskuze o pokračování projektu</a:t>
            </a:r>
          </a:p>
          <a:p>
            <a:pPr lvl="1"/>
            <a:r>
              <a:rPr lang="cs-CZ" dirty="0"/>
              <a:t>Má smysl? </a:t>
            </a:r>
          </a:p>
          <a:p>
            <a:pPr lvl="2"/>
            <a:r>
              <a:rPr lang="cs-CZ" dirty="0"/>
              <a:t>rešerše!!!</a:t>
            </a:r>
          </a:p>
          <a:p>
            <a:pPr lvl="1"/>
            <a:r>
              <a:rPr lang="cs-CZ" dirty="0"/>
              <a:t>Je to drahé? Kde vzít finance? VISK?</a:t>
            </a:r>
          </a:p>
          <a:p>
            <a:pPr lvl="1"/>
            <a:r>
              <a:rPr lang="cs-CZ" dirty="0"/>
              <a:t>Autorská práva?</a:t>
            </a:r>
          </a:p>
          <a:p>
            <a:pPr lvl="1"/>
            <a:r>
              <a:rPr lang="cs-CZ" dirty="0"/>
              <a:t>Jiné možnosti? </a:t>
            </a:r>
          </a:p>
          <a:p>
            <a:pPr lvl="2"/>
            <a:r>
              <a:rPr lang="cs-CZ" dirty="0"/>
              <a:t>spolupráce s vydavateli</a:t>
            </a:r>
          </a:p>
          <a:p>
            <a:pPr lvl="2"/>
            <a:r>
              <a:rPr lang="cs-CZ" dirty="0"/>
              <a:t>propojování s plnými texty</a:t>
            </a:r>
          </a:p>
          <a:p>
            <a:pPr lvl="1"/>
            <a:r>
              <a:rPr lang="cs-CZ" dirty="0"/>
              <a:t>postupná obnova (např. </a:t>
            </a:r>
            <a:r>
              <a:rPr lang="cs-CZ" dirty="0">
                <a:hlinkClick r:id="rId2"/>
              </a:rPr>
              <a:t>MZK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26309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ANL+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od roku 2011, navazuje na ANL</a:t>
            </a:r>
          </a:p>
          <a:p>
            <a:r>
              <a:rPr lang="cs-CZ" dirty="0"/>
              <a:t>obsahuje plné texty (přístupné pouze z PC vybraných knihoven)</a:t>
            </a:r>
          </a:p>
          <a:p>
            <a:r>
              <a:rPr lang="cs-CZ" dirty="0"/>
              <a:t>volně jen záznamy a anotace</a:t>
            </a:r>
          </a:p>
          <a:p>
            <a:r>
              <a:rPr lang="cs-CZ" dirty="0"/>
              <a:t>zdroje dat:</a:t>
            </a:r>
          </a:p>
          <a:p>
            <a:pPr lvl="1"/>
            <a:r>
              <a:rPr lang="cs-CZ" dirty="0"/>
              <a:t>záznamy knihoven</a:t>
            </a:r>
          </a:p>
          <a:p>
            <a:pPr lvl="1"/>
            <a:r>
              <a:rPr lang="cs-CZ" dirty="0"/>
              <a:t>digitalizace v knihovnách</a:t>
            </a:r>
          </a:p>
          <a:p>
            <a:pPr lvl="1"/>
            <a:r>
              <a:rPr lang="cs-CZ" dirty="0"/>
              <a:t>Newton Media a </a:t>
            </a:r>
            <a:r>
              <a:rPr lang="cs-CZ" dirty="0" err="1"/>
              <a:t>Anopress</a:t>
            </a:r>
            <a:endParaRPr lang="cs-CZ" dirty="0"/>
          </a:p>
          <a:p>
            <a:pPr lvl="1"/>
            <a:r>
              <a:rPr lang="cs-CZ" dirty="0"/>
              <a:t>zapojení AV ČR (DL AV ČR – 110 časopisů)</a:t>
            </a:r>
          </a:p>
        </p:txBody>
      </p:sp>
    </p:spTree>
    <p:extLst>
      <p:ext uri="{BB962C8B-B14F-4D97-AF65-F5344CB8AC3E}">
        <p14:creationId xmlns:p14="http://schemas.microsoft.com/office/powerpoint/2010/main" val="4684223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ANL Retro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propojení starších článků s plnými texty</a:t>
            </a:r>
          </a:p>
          <a:p>
            <a:r>
              <a:rPr lang="cs-CZ" dirty="0"/>
              <a:t>autorská práva</a:t>
            </a:r>
          </a:p>
          <a:p>
            <a:r>
              <a:rPr lang="cs-CZ" dirty="0"/>
              <a:t>pilotní projekt</a:t>
            </a:r>
          </a:p>
          <a:p>
            <a:endParaRPr lang="cs-CZ" dirty="0"/>
          </a:p>
          <a:p>
            <a:r>
              <a:rPr lang="cs-CZ" dirty="0">
                <a:hlinkClick r:id="rId2"/>
              </a:rPr>
              <a:t>Více </a:t>
            </a:r>
            <a:r>
              <a:rPr lang="cs-CZ" dirty="0" err="1">
                <a:hlinkClick r:id="rId2"/>
              </a:rPr>
              <a:t>info</a:t>
            </a:r>
            <a:r>
              <a:rPr lang="cs-CZ" dirty="0">
                <a:hlinkClick r:id="rId2"/>
              </a:rPr>
              <a:t> o ANL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7105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Soubor národních autorit (AUT)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2988" y="1196975"/>
            <a:ext cx="7993508" cy="5472113"/>
          </a:xfrm>
        </p:spPr>
        <p:txBody>
          <a:bodyPr/>
          <a:lstStyle/>
          <a:p>
            <a:r>
              <a:rPr lang="cs-CZ" dirty="0"/>
              <a:t>jednoznačná identifikace autority</a:t>
            </a:r>
          </a:p>
          <a:p>
            <a:r>
              <a:rPr lang="cs-CZ" dirty="0"/>
              <a:t>jmenné</a:t>
            </a:r>
          </a:p>
          <a:p>
            <a:pPr lvl="1"/>
            <a:r>
              <a:rPr lang="cs-CZ" dirty="0"/>
              <a:t>personální (autoři jako osoby)</a:t>
            </a:r>
          </a:p>
          <a:p>
            <a:pPr lvl="1"/>
            <a:r>
              <a:rPr lang="cs-CZ" dirty="0"/>
              <a:t>korporativní (instituce)</a:t>
            </a:r>
          </a:p>
          <a:p>
            <a:pPr lvl="1"/>
            <a:r>
              <a:rPr lang="cs-CZ" dirty="0"/>
              <a:t>názvové</a:t>
            </a:r>
          </a:p>
          <a:p>
            <a:r>
              <a:rPr lang="cs-CZ" dirty="0"/>
              <a:t>věcné</a:t>
            </a:r>
          </a:p>
          <a:p>
            <a:pPr lvl="1"/>
            <a:r>
              <a:rPr lang="cs-CZ" dirty="0"/>
              <a:t>tematické – věcná témata (unifikovaná PH), definují se sémantické vztahy (nadřazené, podřazené pojmy, synonyma)</a:t>
            </a:r>
          </a:p>
          <a:p>
            <a:pPr lvl="1"/>
            <a:r>
              <a:rPr lang="cs-CZ" dirty="0"/>
              <a:t>geografické – geografické názvy</a:t>
            </a:r>
          </a:p>
          <a:p>
            <a:pPr lvl="1"/>
            <a:r>
              <a:rPr lang="cs-CZ" dirty="0"/>
              <a:t>formální – forma, žánr, druh dokumentu</a:t>
            </a:r>
          </a:p>
        </p:txBody>
      </p:sp>
    </p:spTree>
    <p:extLst>
      <p:ext uri="{BB962C8B-B14F-4D97-AF65-F5344CB8AC3E}">
        <p14:creationId xmlns:p14="http://schemas.microsoft.com/office/powerpoint/2010/main" val="990634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otázky </a:t>
            </a:r>
            <a:r>
              <a:rPr lang="cs-CZ"/>
              <a:t>k diskuzi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jsou centrální služby a systémy?</a:t>
            </a:r>
          </a:p>
          <a:p>
            <a:r>
              <a:rPr lang="cs-CZ" dirty="0"/>
              <a:t>Jaké znáte? </a:t>
            </a:r>
          </a:p>
        </p:txBody>
      </p:sp>
    </p:spTree>
    <p:extLst>
      <p:ext uri="{BB962C8B-B14F-4D97-AF65-F5344CB8AC3E}">
        <p14:creationId xmlns:p14="http://schemas.microsoft.com/office/powerpoint/2010/main" val="35422163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Soubor národních autorit (AUT)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budován od roku 1996</a:t>
            </a:r>
          </a:p>
          <a:p>
            <a:r>
              <a:rPr lang="cs-CZ" altLang="cs-CZ" dirty="0"/>
              <a:t>spravuje NKP ČR</a:t>
            </a:r>
          </a:p>
          <a:p>
            <a:r>
              <a:rPr lang="cs-CZ" altLang="cs-CZ" dirty="0"/>
              <a:t>přebírání do lokálních záznamů</a:t>
            </a:r>
          </a:p>
          <a:p>
            <a:r>
              <a:rPr lang="cs-CZ" altLang="cs-CZ" dirty="0"/>
              <a:t>identifikátor autority</a:t>
            </a:r>
          </a:p>
          <a:p>
            <a:r>
              <a:rPr lang="cs-CZ" altLang="cs-CZ" dirty="0"/>
              <a:t>usnadňuje vyhledávání stejných autorů zapsaných pod různými variantami jména</a:t>
            </a:r>
          </a:p>
          <a:p>
            <a:r>
              <a:rPr lang="cs-CZ" altLang="cs-CZ" dirty="0"/>
              <a:t>součástí </a:t>
            </a:r>
            <a:r>
              <a:rPr lang="cs-CZ" altLang="cs-CZ" dirty="0">
                <a:hlinkClick r:id="rId2"/>
              </a:rPr>
              <a:t>Viaf.org</a:t>
            </a:r>
            <a:endParaRPr lang="cs-CZ" altLang="cs-CZ" dirty="0"/>
          </a:p>
          <a:p>
            <a:r>
              <a:rPr lang="cs-CZ" altLang="cs-CZ" dirty="0"/>
              <a:t>přístup: </a:t>
            </a:r>
            <a:r>
              <a:rPr lang="cs-CZ" altLang="cs-CZ" dirty="0">
                <a:hlinkClick r:id="rId3"/>
              </a:rPr>
              <a:t>http://autority.nkp.cz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8860862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Adresář knihoven (báze ADR)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identifikace knihoven v CEZL</a:t>
            </a:r>
          </a:p>
          <a:p>
            <a:r>
              <a:rPr lang="cs-CZ" dirty="0"/>
              <a:t>nejprve tištěné adresáře</a:t>
            </a:r>
          </a:p>
          <a:p>
            <a:r>
              <a:rPr lang="cs-CZ" dirty="0"/>
              <a:t>dnes elektronicky</a:t>
            </a:r>
          </a:p>
          <a:p>
            <a:pPr lvl="1"/>
            <a:r>
              <a:rPr lang="cs-CZ" dirty="0"/>
              <a:t>sigla, název, IČ, DIČ, kontaktní údaje (vedoucí, e-maily, telefony, adresa + GPS, web), katalog, </a:t>
            </a:r>
            <a:r>
              <a:rPr lang="cs-CZ" dirty="0" err="1"/>
              <a:t>info</a:t>
            </a:r>
            <a:r>
              <a:rPr lang="cs-CZ" dirty="0"/>
              <a:t> o MVS, funkce,…</a:t>
            </a:r>
          </a:p>
          <a:p>
            <a:pPr lvl="1"/>
            <a:r>
              <a:rPr lang="cs-CZ" dirty="0"/>
              <a:t>aktualizováno</a:t>
            </a:r>
          </a:p>
        </p:txBody>
      </p:sp>
    </p:spTree>
    <p:extLst>
      <p:ext uri="{BB962C8B-B14F-4D97-AF65-F5344CB8AC3E}">
        <p14:creationId xmlns:p14="http://schemas.microsoft.com/office/powerpoint/2010/main" val="5597946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Lokační značky, sigly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839" y="1583161"/>
            <a:ext cx="3061913" cy="450912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1556792"/>
            <a:ext cx="4753379" cy="4503588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827584" y="6165304"/>
            <a:ext cx="2951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/>
              <a:t>Zdroj: </a:t>
            </a:r>
            <a:r>
              <a:rPr lang="cs-CZ" sz="1100" dirty="0">
                <a:hlinkClick r:id="rId4"/>
              </a:rPr>
              <a:t>SK ČR v roce 2015: trocha historie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409833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Kramerius</a:t>
            </a:r>
            <a:endParaRPr lang="uk-UA" altLang="cs-CZ" sz="7200" dirty="0"/>
          </a:p>
        </p:txBody>
      </p:sp>
    </p:spTree>
    <p:extLst>
      <p:ext uri="{BB962C8B-B14F-4D97-AF65-F5344CB8AC3E}">
        <p14:creationId xmlns:p14="http://schemas.microsoft.com/office/powerpoint/2010/main" val="8034697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Kramerius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http://kramerius.nkp.cz/</a:t>
            </a:r>
            <a:endParaRPr lang="cs-CZ" dirty="0"/>
          </a:p>
          <a:p>
            <a:r>
              <a:rPr lang="cs-CZ" dirty="0"/>
              <a:t>digitální knihovna plných textů</a:t>
            </a:r>
          </a:p>
          <a:p>
            <a:pPr lvl="1"/>
            <a:r>
              <a:rPr lang="cs-CZ" dirty="0"/>
              <a:t>monografie, periodika</a:t>
            </a:r>
          </a:p>
          <a:p>
            <a:r>
              <a:rPr lang="cs-CZ" dirty="0"/>
              <a:t>volně dostupné starší a nechráněné dokumenty</a:t>
            </a:r>
          </a:p>
          <a:p>
            <a:r>
              <a:rPr lang="cs-CZ" dirty="0"/>
              <a:t>některé dostupné jen z PC v NKP (e-</a:t>
            </a:r>
            <a:r>
              <a:rPr lang="cs-CZ" dirty="0" err="1"/>
              <a:t>prezenčka</a:t>
            </a:r>
            <a:r>
              <a:rPr lang="cs-CZ" dirty="0"/>
              <a:t>)</a:t>
            </a:r>
          </a:p>
          <a:p>
            <a:r>
              <a:rPr lang="cs-CZ" dirty="0"/>
              <a:t>možnost EDD</a:t>
            </a:r>
          </a:p>
          <a:p>
            <a:r>
              <a:rPr lang="cs-CZ" dirty="0"/>
              <a:t>formát </a:t>
            </a:r>
            <a:r>
              <a:rPr lang="cs-CZ" dirty="0" err="1"/>
              <a:t>DjVu</a:t>
            </a:r>
            <a:endParaRPr lang="cs-CZ" dirty="0"/>
          </a:p>
          <a:p>
            <a:endParaRPr lang="cs-CZ" dirty="0"/>
          </a:p>
        </p:txBody>
      </p:sp>
      <p:pic>
        <p:nvPicPr>
          <p:cNvPr id="2050" name="Picture 2" descr="System Kramerius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85581"/>
            <a:ext cx="4068713" cy="64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4193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Registry šedé literatury</a:t>
            </a:r>
            <a:endParaRPr lang="uk-UA" altLang="cs-CZ" sz="7200" dirty="0"/>
          </a:p>
        </p:txBody>
      </p:sp>
    </p:spTree>
    <p:extLst>
      <p:ext uri="{BB962C8B-B14F-4D97-AF65-F5344CB8AC3E}">
        <p14:creationId xmlns:p14="http://schemas.microsoft.com/office/powerpoint/2010/main" val="17108992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Národní úložiště šedé literatury (NUŠL)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http://nusl.techlib.cz/</a:t>
            </a:r>
            <a:endParaRPr lang="cs-CZ" dirty="0"/>
          </a:p>
          <a:p>
            <a:r>
              <a:rPr lang="cs-CZ" dirty="0"/>
              <a:t>spravuje NTK v Praze</a:t>
            </a:r>
          </a:p>
          <a:p>
            <a:r>
              <a:rPr lang="cs-CZ" dirty="0"/>
              <a:t>cíl NUŠL:</a:t>
            </a:r>
          </a:p>
          <a:p>
            <a:pPr lvl="1"/>
            <a:r>
              <a:rPr lang="cs-CZ" dirty="0"/>
              <a:t>zvýšení viditelnosti, zpřístupňování, ukládání a </a:t>
            </a:r>
            <a:r>
              <a:rPr lang="cs-CZ" b="1" dirty="0">
                <a:solidFill>
                  <a:srgbClr val="008000"/>
                </a:solidFill>
              </a:rPr>
              <a:t>archivace</a:t>
            </a:r>
            <a:r>
              <a:rPr lang="cs-CZ" dirty="0"/>
              <a:t> šedé literatury</a:t>
            </a:r>
          </a:p>
          <a:p>
            <a:pPr lvl="1"/>
            <a:r>
              <a:rPr lang="cs-CZ" dirty="0"/>
              <a:t>vyhledání dokumentů a určení jejich uložení</a:t>
            </a:r>
          </a:p>
          <a:p>
            <a:pPr lvl="1"/>
            <a:r>
              <a:rPr lang="cs-CZ" dirty="0"/>
              <a:t>sdílení dat do </a:t>
            </a:r>
            <a:r>
              <a:rPr lang="cs-CZ" dirty="0" err="1">
                <a:hlinkClick r:id="rId3"/>
              </a:rPr>
              <a:t>OpenGrey</a:t>
            </a:r>
            <a:r>
              <a:rPr lang="cs-CZ" dirty="0"/>
              <a:t> </a:t>
            </a:r>
            <a:r>
              <a:rPr lang="cs-CZ" dirty="0">
                <a:sym typeface="Wingdings" panose="05000000000000000000" pitchFamily="2" charset="2"/>
              </a:rPr>
              <a:t> zviditelnění v textů v zahraničí</a:t>
            </a:r>
          </a:p>
          <a:p>
            <a:r>
              <a:rPr lang="cs-CZ" dirty="0">
                <a:sym typeface="Wingdings" panose="05000000000000000000" pitchFamily="2" charset="2"/>
              </a:rPr>
              <a:t>spolupráce s vědeckými institucemi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41931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Theses.cz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národní registr diplomových prací</a:t>
            </a:r>
          </a:p>
          <a:p>
            <a:r>
              <a:rPr lang="cs-CZ" dirty="0" err="1"/>
              <a:t>antiplagiátorský</a:t>
            </a:r>
            <a:r>
              <a:rPr lang="cs-CZ" dirty="0"/>
              <a:t> systém</a:t>
            </a:r>
          </a:p>
          <a:p>
            <a:r>
              <a:rPr lang="cs-CZ" dirty="0"/>
              <a:t>spravuje MU</a:t>
            </a:r>
          </a:p>
          <a:p>
            <a:r>
              <a:rPr lang="cs-CZ" dirty="0"/>
              <a:t>různý režim plných textů </a:t>
            </a:r>
          </a:p>
          <a:p>
            <a:pPr lvl="1"/>
            <a:r>
              <a:rPr lang="cs-CZ" dirty="0"/>
              <a:t>dle univerzit a jejich politiky zveřejňování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37697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Vylepšování záznamů</a:t>
            </a:r>
            <a:endParaRPr lang="uk-UA" altLang="cs-CZ" sz="7200" dirty="0"/>
          </a:p>
        </p:txBody>
      </p:sp>
    </p:spTree>
    <p:extLst>
      <p:ext uri="{BB962C8B-B14F-4D97-AF65-F5344CB8AC3E}">
        <p14:creationId xmlns:p14="http://schemas.microsoft.com/office/powerpoint/2010/main" val="24755533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Obálky knih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obohacený obsah</a:t>
            </a:r>
          </a:p>
          <a:p>
            <a:r>
              <a:rPr lang="cs-CZ" dirty="0"/>
              <a:t>obálky, obsahy</a:t>
            </a:r>
          </a:p>
          <a:p>
            <a:r>
              <a:rPr lang="cs-CZ" dirty="0"/>
              <a:t>potenciál i na plné texty, reference, anotace, hodnocení, komentáře, texty obsahů k indexaci apod.</a:t>
            </a:r>
          </a:p>
          <a:p>
            <a:r>
              <a:rPr lang="cs-CZ" dirty="0"/>
              <a:t>založeno na identifikátorech</a:t>
            </a:r>
          </a:p>
          <a:p>
            <a:pPr lvl="1"/>
            <a:r>
              <a:rPr lang="cs-CZ" dirty="0"/>
              <a:t> ISBN, ISSN, EAN, </a:t>
            </a:r>
            <a:r>
              <a:rPr lang="cs-CZ" dirty="0" err="1"/>
              <a:t>čČNB</a:t>
            </a:r>
            <a:r>
              <a:rPr lang="cs-CZ" dirty="0"/>
              <a:t>, OCLC</a:t>
            </a:r>
          </a:p>
          <a:p>
            <a:r>
              <a:rPr lang="cs-CZ" dirty="0"/>
              <a:t>nyní 3. verze rozhraní (API 3.3)</a:t>
            </a:r>
          </a:p>
        </p:txBody>
      </p:sp>
    </p:spTree>
    <p:extLst>
      <p:ext uri="{BB962C8B-B14F-4D97-AF65-F5344CB8AC3E}">
        <p14:creationId xmlns:p14="http://schemas.microsoft.com/office/powerpoint/2010/main" val="4188557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Souborný </a:t>
            </a:r>
            <a:br>
              <a:rPr lang="cs-CZ" altLang="cs-CZ" sz="7200" dirty="0">
                <a:solidFill>
                  <a:srgbClr val="FFFF00"/>
                </a:solidFill>
              </a:rPr>
            </a:br>
            <a:r>
              <a:rPr lang="cs-CZ" altLang="cs-CZ" sz="7200" dirty="0">
                <a:solidFill>
                  <a:srgbClr val="FFFF00"/>
                </a:solidFill>
              </a:rPr>
              <a:t>katalog ČR</a:t>
            </a:r>
            <a:endParaRPr lang="uk-UA" altLang="cs-CZ" sz="72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Informační služby</a:t>
            </a:r>
            <a:endParaRPr lang="uk-UA" altLang="cs-CZ" sz="7200" dirty="0"/>
          </a:p>
        </p:txBody>
      </p:sp>
    </p:spTree>
    <p:extLst>
      <p:ext uri="{BB962C8B-B14F-4D97-AF65-F5344CB8AC3E}">
        <p14:creationId xmlns:p14="http://schemas.microsoft.com/office/powerpoint/2010/main" val="13075566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Ptejte se knihovny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referenční a informační služby</a:t>
            </a:r>
          </a:p>
          <a:p>
            <a:r>
              <a:rPr lang="cs-CZ" dirty="0"/>
              <a:t>dotaz lze položit centrálně nebo své místní knihovně (pokud je </a:t>
            </a:r>
            <a:r>
              <a:rPr lang="cs-CZ" dirty="0">
                <a:hlinkClick r:id="rId3"/>
              </a:rPr>
              <a:t>zapojena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89 knihoven</a:t>
            </a:r>
          </a:p>
          <a:p>
            <a:r>
              <a:rPr lang="cs-CZ" dirty="0"/>
              <a:t>odpověď do 48 hodin</a:t>
            </a:r>
          </a:p>
          <a:p>
            <a:r>
              <a:rPr lang="cs-CZ" dirty="0"/>
              <a:t>archiv dotazů</a:t>
            </a:r>
          </a:p>
          <a:p>
            <a:r>
              <a:rPr lang="cs-CZ" dirty="0"/>
              <a:t>živý chat</a:t>
            </a:r>
          </a:p>
          <a:p>
            <a:r>
              <a:rPr lang="cs-CZ" dirty="0"/>
              <a:t>mobilní aplikace</a:t>
            </a:r>
          </a:p>
        </p:txBody>
      </p:sp>
    </p:spTree>
    <p:extLst>
      <p:ext uri="{BB962C8B-B14F-4D97-AF65-F5344CB8AC3E}">
        <p14:creationId xmlns:p14="http://schemas.microsoft.com/office/powerpoint/2010/main" val="18401490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Ptejte se knihovny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8" y="1220864"/>
            <a:ext cx="7633468" cy="482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8036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se rodí čerti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Dobrý den, chtěla bych se zeptat knihovny, jestli nemá nějaké informace o tom, jak přicházejí na svět čerti. Předem děkuji za urychlené vyřízení mého dotazu.</a:t>
            </a:r>
          </a:p>
          <a:p>
            <a:endParaRPr lang="cs-CZ" dirty="0"/>
          </a:p>
          <a:p>
            <a:r>
              <a:rPr lang="cs-CZ" dirty="0">
                <a:hlinkClick r:id="rId2"/>
              </a:rPr>
              <a:t>odpověď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97129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Jednotná informační brána</a:t>
            </a:r>
            <a:endParaRPr lang="uk-UA" altLang="cs-CZ" sz="7200" dirty="0"/>
          </a:p>
        </p:txBody>
      </p:sp>
    </p:spTree>
    <p:extLst>
      <p:ext uri="{BB962C8B-B14F-4D97-AF65-F5344CB8AC3E}">
        <p14:creationId xmlns:p14="http://schemas.microsoft.com/office/powerpoint/2010/main" val="22418150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JIB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http://www.jib.cz</a:t>
            </a:r>
            <a:endParaRPr lang="cs-CZ" dirty="0"/>
          </a:p>
          <a:p>
            <a:r>
              <a:rPr lang="cs-CZ" dirty="0"/>
              <a:t>vyvíjí NKP a UK</a:t>
            </a:r>
          </a:p>
          <a:p>
            <a:r>
              <a:rPr lang="cs-CZ" dirty="0"/>
              <a:t>prohledávání více zdrojů z jednoho místa</a:t>
            </a:r>
          </a:p>
          <a:p>
            <a:r>
              <a:rPr lang="cs-CZ" dirty="0"/>
              <a:t>technologie </a:t>
            </a:r>
            <a:r>
              <a:rPr lang="cs-CZ" dirty="0" err="1"/>
              <a:t>Metalib</a:t>
            </a:r>
            <a:endParaRPr lang="cs-CZ" dirty="0"/>
          </a:p>
          <a:p>
            <a:pPr lvl="1"/>
            <a:r>
              <a:rPr lang="cs-CZ" dirty="0"/>
              <a:t>výhody, nevýhody</a:t>
            </a:r>
          </a:p>
          <a:p>
            <a:r>
              <a:rPr lang="cs-CZ" dirty="0"/>
              <a:t>zdroje:</a:t>
            </a:r>
          </a:p>
          <a:p>
            <a:pPr lvl="1"/>
            <a:r>
              <a:rPr lang="cs-CZ" dirty="0"/>
              <a:t>české i zahraniční</a:t>
            </a:r>
          </a:p>
          <a:p>
            <a:pPr lvl="1"/>
            <a:r>
              <a:rPr lang="cs-CZ" dirty="0"/>
              <a:t>katalogy knihoven, souborné katalogy, plnotextové databáze, atd.</a:t>
            </a:r>
          </a:p>
        </p:txBody>
      </p:sp>
    </p:spTree>
    <p:extLst>
      <p:ext uri="{BB962C8B-B14F-4D97-AF65-F5344CB8AC3E}">
        <p14:creationId xmlns:p14="http://schemas.microsoft.com/office/powerpoint/2010/main" val="22294885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JIB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Můj prostor</a:t>
            </a:r>
          </a:p>
          <a:p>
            <a:pPr lvl="1"/>
            <a:r>
              <a:rPr lang="cs-CZ" dirty="0"/>
              <a:t>doplňkové služby po autentizaci</a:t>
            </a:r>
          </a:p>
          <a:p>
            <a:r>
              <a:rPr lang="cs-CZ" dirty="0"/>
              <a:t>institucionální přihlášení</a:t>
            </a:r>
          </a:p>
          <a:p>
            <a:pPr lvl="1"/>
            <a:r>
              <a:rPr lang="cs-CZ" dirty="0"/>
              <a:t>rozšířené služby</a:t>
            </a:r>
          </a:p>
          <a:p>
            <a:pPr lvl="1"/>
            <a:r>
              <a:rPr lang="cs-CZ" dirty="0"/>
              <a:t>NK, MZK, UK, SVK HK, MSVK</a:t>
            </a:r>
          </a:p>
          <a:p>
            <a:r>
              <a:rPr lang="cs-CZ" dirty="0"/>
              <a:t>SFX = nalezení plného textu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97383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Ukázka JIB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r="19058"/>
          <a:stretch/>
        </p:blipFill>
        <p:spPr>
          <a:xfrm>
            <a:off x="1050078" y="1231790"/>
            <a:ext cx="7632848" cy="390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9751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Centrální portál knihoven</a:t>
            </a:r>
            <a:br>
              <a:rPr lang="cs-CZ" altLang="cs-CZ" sz="7200" dirty="0">
                <a:solidFill>
                  <a:srgbClr val="FFFF00"/>
                </a:solidFill>
              </a:rPr>
            </a:br>
            <a:r>
              <a:rPr lang="cs-CZ" altLang="cs-CZ" sz="7200" dirty="0">
                <a:solidFill>
                  <a:srgbClr val="FFFF00"/>
                </a:solidFill>
              </a:rPr>
              <a:t>= Knihovny.cz</a:t>
            </a:r>
            <a:endParaRPr lang="uk-UA" altLang="cs-CZ" sz="7200" dirty="0"/>
          </a:p>
        </p:txBody>
      </p:sp>
    </p:spTree>
    <p:extLst>
      <p:ext uri="{BB962C8B-B14F-4D97-AF65-F5344CB8AC3E}">
        <p14:creationId xmlns:p14="http://schemas.microsoft.com/office/powerpoint/2010/main" val="34396108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Koncepce rozvoje knihoven 2017-2020…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„V krásné, přívětivé a pohodlné knihovně rychle obsloužen příjemným, kvalifikovaným, očividně spokojeným a motivovaným personálem nebo z pohodlí domova bez ohledu na národnost či handicap, v kteroukoliv denní či noční dobu získám požadovanou službu.“</a:t>
            </a:r>
          </a:p>
        </p:txBody>
      </p:sp>
    </p:spTree>
    <p:extLst>
      <p:ext uri="{BB962C8B-B14F-4D97-AF65-F5344CB8AC3E}">
        <p14:creationId xmlns:p14="http://schemas.microsoft.com/office/powerpoint/2010/main" val="973045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CEZL – Centrální evidence zahraniční literatury (1965)</a:t>
            </a:r>
          </a:p>
          <a:p>
            <a:r>
              <a:rPr lang="cs-CZ" dirty="0"/>
              <a:t>definováno vyhláškou 110/1965 Sb.</a:t>
            </a:r>
          </a:p>
          <a:p>
            <a:r>
              <a:rPr lang="cs-CZ" dirty="0"/>
              <a:t>buduje Státní knihovna ČSSR a </a:t>
            </a:r>
            <a:r>
              <a:rPr lang="cs-CZ" dirty="0" err="1"/>
              <a:t>Univerzitná</a:t>
            </a:r>
            <a:r>
              <a:rPr lang="cs-CZ" dirty="0"/>
              <a:t> </a:t>
            </a:r>
            <a:r>
              <a:rPr lang="cs-CZ" dirty="0" err="1"/>
              <a:t>knižnica</a:t>
            </a:r>
            <a:r>
              <a:rPr lang="cs-CZ" dirty="0"/>
              <a:t> v Bratislavě…</a:t>
            </a:r>
          </a:p>
          <a:p>
            <a:pPr lvl="1"/>
            <a:r>
              <a:rPr lang="cs-CZ" dirty="0"/>
              <a:t>Praha = monografie</a:t>
            </a:r>
          </a:p>
          <a:p>
            <a:pPr lvl="1"/>
            <a:r>
              <a:rPr lang="cs-CZ" dirty="0"/>
              <a:t>Bratislava = periodika</a:t>
            </a:r>
          </a:p>
          <a:p>
            <a:pPr lvl="1"/>
            <a:r>
              <a:rPr lang="cs-CZ" dirty="0"/>
              <a:t>pravidelná výměna duplikátů záznamů z univerzitních a vědeckých knihoven v ČSSR</a:t>
            </a:r>
          </a:p>
        </p:txBody>
      </p:sp>
    </p:spTree>
    <p:extLst>
      <p:ext uri="{BB962C8B-B14F-4D97-AF65-F5344CB8AC3E}">
        <p14:creationId xmlns:p14="http://schemas.microsoft.com/office/powerpoint/2010/main" val="36504091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CPK = Knihovny.cz = řešení???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vize: </a:t>
            </a:r>
          </a:p>
          <a:p>
            <a:pPr lvl="1"/>
            <a:r>
              <a:rPr lang="cs-CZ" dirty="0"/>
              <a:t>z domova si v CPK dokument vyhledáte, stáhnete si jej nebo si jej objednáte a vyzvednete v knihovně dle svého výběru</a:t>
            </a:r>
          </a:p>
          <a:p>
            <a:pPr lvl="1"/>
            <a:r>
              <a:rPr lang="cs-CZ" dirty="0"/>
              <a:t>jednotný přístup do systému knihoven</a:t>
            </a:r>
          </a:p>
        </p:txBody>
      </p:sp>
    </p:spTree>
    <p:extLst>
      <p:ext uri="{BB962C8B-B14F-4D97-AF65-F5344CB8AC3E}">
        <p14:creationId xmlns:p14="http://schemas.microsoft.com/office/powerpoint/2010/main" val="40105810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A29D15-379F-4B14-92C0-852DAFFC4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vize portálu</a:t>
            </a:r>
          </a:p>
        </p:txBody>
      </p:sp>
      <p:sp>
        <p:nvSpPr>
          <p:cNvPr id="4" name="Google Shape;54;p8">
            <a:extLst>
              <a:ext uri="{FF2B5EF4-FFF2-40B4-BE49-F238E27FC236}">
                <a16:creationId xmlns:a16="http://schemas.microsoft.com/office/drawing/2014/main" id="{EE15B5A4-C3D3-4CFB-A924-4217BFB3F6E2}"/>
              </a:ext>
            </a:extLst>
          </p:cNvPr>
          <p:cNvSpPr txBox="1">
            <a:spLocks/>
          </p:cNvSpPr>
          <p:nvPr/>
        </p:nvSpPr>
        <p:spPr bwMode="auto">
          <a:xfrm>
            <a:off x="1074023" y="1647625"/>
            <a:ext cx="7317208" cy="2056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>
            <a:lvl1pPr marL="442913" indent="-442913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tabLst>
                <a:tab pos="442913" algn="l"/>
              </a:tabLst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8713" indent="-41910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tabLst>
                <a:tab pos="442913" algn="l"/>
              </a:tabLs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tabLst>
                <a:tab pos="442913" algn="l"/>
              </a:tabLs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44688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tabLst>
                <a:tab pos="442913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526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cs-CZ" sz="3200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Umožnit </a:t>
            </a:r>
            <a:r>
              <a:rPr lang="cs-CZ" sz="3200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přístup </a:t>
            </a:r>
            <a:r>
              <a:rPr lang="cs-CZ" sz="3200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ke službám, fondům a informacím o českých knihovnách </a:t>
            </a:r>
            <a:r>
              <a:rPr lang="cs-CZ" sz="3200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z jednoho místa</a:t>
            </a:r>
          </a:p>
        </p:txBody>
      </p:sp>
      <p:pic>
        <p:nvPicPr>
          <p:cNvPr id="5" name="Google Shape;56;p8">
            <a:extLst>
              <a:ext uri="{FF2B5EF4-FFF2-40B4-BE49-F238E27FC236}">
                <a16:creationId xmlns:a16="http://schemas.microsoft.com/office/drawing/2014/main" id="{46A510FE-E3DD-4A9A-AA7C-2D82A2AC9EED}"/>
              </a:ext>
            </a:extLst>
          </p:cNvPr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2102043" y="3933056"/>
            <a:ext cx="919875" cy="9198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57;p8">
            <a:extLst>
              <a:ext uri="{FF2B5EF4-FFF2-40B4-BE49-F238E27FC236}">
                <a16:creationId xmlns:a16="http://schemas.microsoft.com/office/drawing/2014/main" id="{797F56D0-F83E-46DD-8D38-6877D4E53B0B}"/>
              </a:ext>
            </a:extLst>
          </p:cNvPr>
          <p:cNvSpPr/>
          <p:nvPr/>
        </p:nvSpPr>
        <p:spPr>
          <a:xfrm>
            <a:off x="1691680" y="4768256"/>
            <a:ext cx="1740600" cy="1349100"/>
          </a:xfrm>
          <a:prstGeom prst="upArrowCallout">
            <a:avLst>
              <a:gd name="adj1" fmla="val 8928"/>
              <a:gd name="adj2" fmla="val 9224"/>
              <a:gd name="adj3" fmla="val 19640"/>
              <a:gd name="adj4" fmla="val 64977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cs-CZ" sz="15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KOMUKOLIV</a:t>
            </a:r>
            <a:endParaRPr sz="1500" b="1" i="0" u="none" strike="noStrike" cap="none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" name="Google Shape;58;p8">
            <a:extLst>
              <a:ext uri="{FF2B5EF4-FFF2-40B4-BE49-F238E27FC236}">
                <a16:creationId xmlns:a16="http://schemas.microsoft.com/office/drawing/2014/main" id="{C552E43C-08B4-4EFB-AE94-B7065C990012}"/>
              </a:ext>
            </a:extLst>
          </p:cNvPr>
          <p:cNvPicPr preferRelativeResize="0"/>
          <p:nvPr/>
        </p:nvPicPr>
        <p:blipFill rotWithShape="1">
          <a:blip r:embed="rId4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6768" y="4101690"/>
            <a:ext cx="666925" cy="6669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59;p8">
            <a:extLst>
              <a:ext uri="{FF2B5EF4-FFF2-40B4-BE49-F238E27FC236}">
                <a16:creationId xmlns:a16="http://schemas.microsoft.com/office/drawing/2014/main" id="{B1A2E347-A079-4633-8707-9B18E55A753C}"/>
              </a:ext>
            </a:extLst>
          </p:cNvPr>
          <p:cNvSpPr/>
          <p:nvPr/>
        </p:nvSpPr>
        <p:spPr>
          <a:xfrm>
            <a:off x="3909930" y="4768256"/>
            <a:ext cx="1740600" cy="1349100"/>
          </a:xfrm>
          <a:prstGeom prst="upArrowCallout">
            <a:avLst>
              <a:gd name="adj1" fmla="val 8928"/>
              <a:gd name="adj2" fmla="val 9224"/>
              <a:gd name="adj3" fmla="val 19640"/>
              <a:gd name="adj4" fmla="val 64977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cs-CZ" sz="15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KDYKOLIV</a:t>
            </a:r>
            <a:endParaRPr sz="1500" b="1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" name="Google Shape;60;p8">
            <a:extLst>
              <a:ext uri="{FF2B5EF4-FFF2-40B4-BE49-F238E27FC236}">
                <a16:creationId xmlns:a16="http://schemas.microsoft.com/office/drawing/2014/main" id="{4F20333E-860D-4C07-8BDC-93761FAAE975}"/>
              </a:ext>
            </a:extLst>
          </p:cNvPr>
          <p:cNvPicPr preferRelativeResize="0"/>
          <p:nvPr/>
        </p:nvPicPr>
        <p:blipFill rotWithShape="1">
          <a:blip r:embed="rId5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5017" y="4101706"/>
            <a:ext cx="666925" cy="6669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61;p8">
            <a:extLst>
              <a:ext uri="{FF2B5EF4-FFF2-40B4-BE49-F238E27FC236}">
                <a16:creationId xmlns:a16="http://schemas.microsoft.com/office/drawing/2014/main" id="{8E874535-46A8-47B4-A4F2-B7A766C6097A}"/>
              </a:ext>
            </a:extLst>
          </p:cNvPr>
          <p:cNvSpPr/>
          <p:nvPr/>
        </p:nvSpPr>
        <p:spPr>
          <a:xfrm>
            <a:off x="6128180" y="4768256"/>
            <a:ext cx="1740600" cy="1349100"/>
          </a:xfrm>
          <a:prstGeom prst="upArrowCallout">
            <a:avLst>
              <a:gd name="adj1" fmla="val 8928"/>
              <a:gd name="adj2" fmla="val 9224"/>
              <a:gd name="adj3" fmla="val 19640"/>
              <a:gd name="adj4" fmla="val 64977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cs-CZ" sz="15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ODKUDKOLIV</a:t>
            </a:r>
            <a:endParaRPr sz="1500" b="1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6480318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ego, Figurky, HraÄky, Dav, Mnoho, HrÃ¡t, LidÃ©, Plast">
            <a:extLst>
              <a:ext uri="{FF2B5EF4-FFF2-40B4-BE49-F238E27FC236}">
                <a16:creationId xmlns:a16="http://schemas.microsoft.com/office/drawing/2014/main" id="{5311BCC9-AC2F-49D4-98A9-FFB06CCD33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2" r="10548"/>
          <a:stretch/>
        </p:blipFill>
        <p:spPr bwMode="auto">
          <a:xfrm>
            <a:off x="-1419" y="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B4BDE93-897D-4849-8B36-B6BCF6778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6708" y="3734093"/>
            <a:ext cx="3709553" cy="137554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 koho je portál určen?</a:t>
            </a:r>
          </a:p>
        </p:txBody>
      </p:sp>
      <p:sp>
        <p:nvSpPr>
          <p:cNvPr id="4" name="Google Shape;74;p10">
            <a:extLst>
              <a:ext uri="{FF2B5EF4-FFF2-40B4-BE49-F238E27FC236}">
                <a16:creationId xmlns:a16="http://schemas.microsoft.com/office/drawing/2014/main" id="{56F85FA9-6619-4E24-9446-F6B349FEA9F0}"/>
              </a:ext>
            </a:extLst>
          </p:cNvPr>
          <p:cNvSpPr txBox="1"/>
          <p:nvPr/>
        </p:nvSpPr>
        <p:spPr>
          <a:xfrm>
            <a:off x="5537637" y="5436817"/>
            <a:ext cx="3247697" cy="512463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Autofit/>
          </a:bodyPr>
          <a:lstStyle/>
          <a:p>
            <a:pPr marR="0"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</a:pPr>
            <a:r>
              <a:rPr lang="en-US" sz="2800" b="1" i="0" u="none" strike="noStrike" kern="1200" cap="none" dirty="0">
                <a:solidFill>
                  <a:srgbClr val="008000"/>
                </a:solidFill>
                <a:latin typeface="+mn-lt"/>
                <a:ea typeface="+mn-ea"/>
                <a:cs typeface="+mn-cs"/>
                <a:sym typeface="Verdana"/>
              </a:rPr>
              <a:t>PRO VŠECHNY</a:t>
            </a:r>
          </a:p>
        </p:txBody>
      </p:sp>
    </p:spTree>
    <p:extLst>
      <p:ext uri="{BB962C8B-B14F-4D97-AF65-F5344CB8AC3E}">
        <p14:creationId xmlns:p14="http://schemas.microsoft.com/office/powerpoint/2010/main" val="151173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9699F4-5AD9-4826-8995-25C0B4A31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Zahraniční inspirace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22C2DA8-BC2B-4951-B3E8-0CB9A7534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2352" y="2636912"/>
            <a:ext cx="283845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VÃ½sledek obrÃ¡zku pro finna logo">
            <a:hlinkClick r:id="rId3"/>
            <a:extLst>
              <a:ext uri="{FF2B5EF4-FFF2-40B4-BE49-F238E27FC236}">
                <a16:creationId xmlns:a16="http://schemas.microsoft.com/office/drawing/2014/main" id="{328DDE3B-C17C-4ECD-BD9B-275C06D1E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3549" y="2037426"/>
            <a:ext cx="2838451" cy="67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VÃ½sledek obrÃ¡zku pro bibliotek dk logo">
            <a:extLst>
              <a:ext uri="{FF2B5EF4-FFF2-40B4-BE49-F238E27FC236}">
                <a16:creationId xmlns:a16="http://schemas.microsoft.com/office/drawing/2014/main" id="{24A532C2-A87B-4F1A-805E-69B084B79D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909" b="41467"/>
          <a:stretch/>
        </p:blipFill>
        <p:spPr bwMode="auto">
          <a:xfrm>
            <a:off x="1071386" y="3697566"/>
            <a:ext cx="3857625" cy="49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VÃ½sledek obrÃ¡zku pro De Bibliotheek logo">
            <a:extLst>
              <a:ext uri="{FF2B5EF4-FFF2-40B4-BE49-F238E27FC236}">
                <a16:creationId xmlns:a16="http://schemas.microsoft.com/office/drawing/2014/main" id="{F4E7FC6C-941C-41FC-A132-6329A0494E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895" b="20622"/>
          <a:stretch/>
        </p:blipFill>
        <p:spPr bwMode="auto">
          <a:xfrm>
            <a:off x="2915816" y="4549539"/>
            <a:ext cx="4438031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630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21B8D1F6-E2BB-497D-A485-C7A6B7AAC61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4946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F680B18-A125-4ABF-ABE2-31AE177F7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6251"/>
            <a:ext cx="9144000" cy="9966213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4484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Knihovny.cz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http://www.knihovny.cz</a:t>
            </a:r>
            <a:endParaRPr lang="cs-CZ" dirty="0"/>
          </a:p>
          <a:p>
            <a:r>
              <a:rPr lang="cs-CZ" dirty="0"/>
              <a:t>snaha o sjednocení roztříštěných služeb</a:t>
            </a:r>
          </a:p>
          <a:p>
            <a:pPr lvl="1"/>
            <a:r>
              <a:rPr lang="cs-CZ" dirty="0"/>
              <a:t>každá knihovna bude schopna poskytnout stejný rozsah služeb</a:t>
            </a:r>
          </a:p>
          <a:p>
            <a:pPr lvl="1"/>
            <a:r>
              <a:rPr lang="cs-CZ" dirty="0"/>
              <a:t>nároky na knihovníka – znalosti, technická zdatnost,…</a:t>
            </a:r>
          </a:p>
          <a:p>
            <a:pPr lvl="1"/>
            <a:r>
              <a:rPr lang="cs-CZ" dirty="0"/>
              <a:t>využívat moderní technologie (např. online platby,…)</a:t>
            </a:r>
          </a:p>
          <a:p>
            <a:pPr lvl="1"/>
            <a:r>
              <a:rPr lang="cs-CZ" dirty="0"/>
              <a:t>nutné dořešit autorská práva a náhrady autorům a vydavatelům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03532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Služby Knihovny.cz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vyhledání dokumentů</a:t>
            </a:r>
          </a:p>
          <a:p>
            <a:pPr lvl="1"/>
            <a:r>
              <a:rPr lang="cs-CZ" dirty="0"/>
              <a:t>moderní, vyhledávání ve FT, obsahy,…</a:t>
            </a:r>
          </a:p>
          <a:p>
            <a:r>
              <a:rPr lang="cs-CZ" dirty="0"/>
              <a:t>správa čtenářského konta u zapojených knihoven</a:t>
            </a:r>
          </a:p>
          <a:p>
            <a:pPr lvl="1"/>
            <a:r>
              <a:rPr lang="cs-CZ" dirty="0"/>
              <a:t>rezervace, prodlužování, kontrola výpůjček,…</a:t>
            </a:r>
          </a:p>
          <a:p>
            <a:r>
              <a:rPr lang="cs-CZ" dirty="0"/>
              <a:t>citace</a:t>
            </a:r>
          </a:p>
          <a:p>
            <a:r>
              <a:rPr lang="cs-CZ" dirty="0"/>
              <a:t>inspirační seznamy</a:t>
            </a:r>
          </a:p>
          <a:p>
            <a:r>
              <a:rPr lang="cs-CZ" dirty="0"/>
              <a:t>adresář českých knihoven</a:t>
            </a:r>
          </a:p>
          <a:p>
            <a:r>
              <a:rPr lang="cs-CZ" dirty="0"/>
              <a:t>linky na jiné centrální služby</a:t>
            </a:r>
          </a:p>
        </p:txBody>
      </p:sp>
    </p:spTree>
    <p:extLst>
      <p:ext uri="{BB962C8B-B14F-4D97-AF65-F5344CB8AC3E}">
        <p14:creationId xmlns:p14="http://schemas.microsoft.com/office/powerpoint/2010/main" val="2987800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BD590F-629A-4491-ADCD-D98F3D83A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Služby knihoven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E6FEBB-C339-4C23-813D-FEEBC5028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indexy dalších zdrojů</a:t>
            </a:r>
          </a:p>
          <a:p>
            <a:pPr lvl="1"/>
            <a:r>
              <a:rPr lang="cs-CZ" dirty="0"/>
              <a:t>zahraniční zdroje - články z DB, </a:t>
            </a:r>
            <a:r>
              <a:rPr lang="cs-CZ" dirty="0" err="1"/>
              <a:t>prolinkování</a:t>
            </a:r>
            <a:r>
              <a:rPr lang="cs-CZ" dirty="0"/>
              <a:t> na DB institucí</a:t>
            </a:r>
          </a:p>
          <a:p>
            <a:pPr lvl="1"/>
            <a:r>
              <a:rPr lang="cs-CZ" dirty="0"/>
              <a:t>speciální zdroje – např. zákony, normy, patenty,…</a:t>
            </a:r>
          </a:p>
          <a:p>
            <a:pPr lvl="1"/>
            <a:r>
              <a:rPr lang="cs-CZ" dirty="0"/>
              <a:t>pokusy o šedou literaturu (</a:t>
            </a:r>
            <a:r>
              <a:rPr lang="cs-CZ" dirty="0" err="1"/>
              <a:t>Theses</a:t>
            </a:r>
            <a:r>
              <a:rPr lang="cs-CZ" dirty="0"/>
              <a:t>, NUŠL)</a:t>
            </a:r>
          </a:p>
          <a:p>
            <a:r>
              <a:rPr lang="cs-CZ" dirty="0"/>
              <a:t>získání dokumentů</a:t>
            </a:r>
          </a:p>
          <a:p>
            <a:pPr lvl="1"/>
            <a:r>
              <a:rPr lang="cs-CZ" dirty="0"/>
              <a:t>v tradiční nebo digitální podobě</a:t>
            </a:r>
          </a:p>
          <a:p>
            <a:pPr lvl="1"/>
            <a:r>
              <a:rPr lang="cs-CZ" dirty="0"/>
              <a:t>služba Získej – MVS pro uživatele</a:t>
            </a:r>
          </a:p>
          <a:p>
            <a:pPr lvl="1"/>
            <a:r>
              <a:rPr lang="cs-CZ" dirty="0"/>
              <a:t>Získej EDD – elektronické doručování dokumentů (v přípravě)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2431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1FCB70-0965-4DC3-B69F-402E44FAB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800"/>
              <a:t>Získej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AE33A110-1464-432D-AE2F-67C87D2C3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2988" y="1580440"/>
            <a:ext cx="7777162" cy="4705183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802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Uchovávání záznamů</a:t>
            </a:r>
          </a:p>
        </p:txBody>
      </p:sp>
      <p:pic>
        <p:nvPicPr>
          <p:cNvPr id="4" name="Zástupný symbol pro obsah 4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663" y="1196975"/>
            <a:ext cx="6840333" cy="5130251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863308" y="6390248"/>
            <a:ext cx="2951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/>
              <a:t>Zdroj: </a:t>
            </a:r>
            <a:r>
              <a:rPr lang="cs-CZ" sz="1100" dirty="0">
                <a:hlinkClick r:id="rId3"/>
              </a:rPr>
              <a:t>SK ČR v roce 2015: trocha historie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03498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116EB6-775F-4E2D-8FF9-BAC564F5F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473074"/>
            <a:ext cx="1296764" cy="5548213"/>
          </a:xfrm>
        </p:spPr>
        <p:txBody>
          <a:bodyPr vert="vert270"/>
          <a:lstStyle/>
          <a:p>
            <a:r>
              <a:rPr lang="cs-CZ" dirty="0"/>
              <a:t>Získej - objednávka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38F674B-BF09-4614-9C3A-8D209D32A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30324"/>
            <a:ext cx="5455033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7034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77D175-416E-4217-A940-CD9C677E1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Oborové brány</a:t>
            </a:r>
          </a:p>
        </p:txBody>
      </p:sp>
      <p:pic>
        <p:nvPicPr>
          <p:cNvPr id="4" name="Picture 2" descr="Knihovny.cz">
            <a:extLst>
              <a:ext uri="{FF2B5EF4-FFF2-40B4-BE49-F238E27FC236}">
                <a16:creationId xmlns:a16="http://schemas.microsoft.com/office/drawing/2014/main" id="{DDD6F991-8527-49C1-B85A-70A2B7F2D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8194" y="4480608"/>
            <a:ext cx="2056835" cy="59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Knihovny.cz">
            <a:extLst>
              <a:ext uri="{FF2B5EF4-FFF2-40B4-BE49-F238E27FC236}">
                <a16:creationId xmlns:a16="http://schemas.microsoft.com/office/drawing/2014/main" id="{C82F5326-C1FE-493B-B19D-5228A2927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2014" y="4130794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Knihovny.cz">
            <a:extLst>
              <a:ext uri="{FF2B5EF4-FFF2-40B4-BE49-F238E27FC236}">
                <a16:creationId xmlns:a16="http://schemas.microsoft.com/office/drawing/2014/main" id="{CF15AB16-6795-4C7A-8DB9-0B82BC9B9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2204864"/>
            <a:ext cx="1370985" cy="132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Knihovny.cz">
            <a:extLst>
              <a:ext uri="{FF2B5EF4-FFF2-40B4-BE49-F238E27FC236}">
                <a16:creationId xmlns:a16="http://schemas.microsoft.com/office/drawing/2014/main" id="{295E93D0-4698-4131-91D5-284EF767B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4038" y="2204864"/>
            <a:ext cx="3071352" cy="83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390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F3FAB0-FB55-4322-94E3-1FEBA2F4B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1412776"/>
            <a:ext cx="3184071" cy="22063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Regionální</a:t>
            </a: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brány</a:t>
            </a:r>
            <a:endParaRPr lang="en-US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cistbrno">
            <a:extLst>
              <a:ext uri="{FF2B5EF4-FFF2-40B4-BE49-F238E27FC236}">
                <a16:creationId xmlns:a16="http://schemas.microsoft.com/office/drawing/2014/main" id="{86141583-749F-455C-B2D1-8756D3DDA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1920" y="3861048"/>
            <a:ext cx="4100104" cy="146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2105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B7CC7F-DD28-4DF2-B968-DD9030C16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Výhody</a:t>
            </a:r>
          </a:p>
        </p:txBody>
      </p:sp>
      <p:sp>
        <p:nvSpPr>
          <p:cNvPr id="4" name="Google Shape;96;p12">
            <a:extLst>
              <a:ext uri="{FF2B5EF4-FFF2-40B4-BE49-F238E27FC236}">
                <a16:creationId xmlns:a16="http://schemas.microsoft.com/office/drawing/2014/main" id="{286FDC65-2443-44E6-92FA-156AC5F018EC}"/>
              </a:ext>
            </a:extLst>
          </p:cNvPr>
          <p:cNvSpPr/>
          <p:nvPr/>
        </p:nvSpPr>
        <p:spPr>
          <a:xfrm>
            <a:off x="7666190" y="175930"/>
            <a:ext cx="869643" cy="899439"/>
          </a:xfrm>
          <a:prstGeom prst="mathPlus">
            <a:avLst>
              <a:gd name="adj1" fmla="val 17189"/>
            </a:avLst>
          </a:prstGeom>
          <a:solidFill>
            <a:srgbClr val="00B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98;p12">
            <a:extLst>
              <a:ext uri="{FF2B5EF4-FFF2-40B4-BE49-F238E27FC236}">
                <a16:creationId xmlns:a16="http://schemas.microsoft.com/office/drawing/2014/main" id="{5A333523-C16A-46F0-BEFB-5D2A3716D3D3}"/>
              </a:ext>
            </a:extLst>
          </p:cNvPr>
          <p:cNvSpPr txBox="1"/>
          <p:nvPr/>
        </p:nvSpPr>
        <p:spPr>
          <a:xfrm>
            <a:off x="1115616" y="1556791"/>
            <a:ext cx="7704534" cy="482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spcAft>
                <a:spcPts val="600"/>
              </a:spcAft>
              <a:buSzPts val="1400"/>
              <a:buFont typeface="Wingdings" panose="05000000000000000000" pitchFamily="2" charset="2"/>
              <a:buChar char="ü"/>
            </a:pPr>
            <a:r>
              <a:rPr lang="cs-CZ" sz="2400" dirty="0">
                <a:latin typeface="Verdana"/>
                <a:ea typeface="Verdana"/>
                <a:cs typeface="Verdana"/>
                <a:sym typeface="Verdana"/>
              </a:rPr>
              <a:t>jedno uživatelské rozhraní do více knihoven</a:t>
            </a:r>
          </a:p>
          <a:p>
            <a:pPr marL="285750" indent="-285750">
              <a:buSzPts val="1400"/>
              <a:buFont typeface="Wingdings" panose="05000000000000000000" pitchFamily="2" charset="2"/>
              <a:buChar char="ü"/>
            </a:pPr>
            <a:r>
              <a:rPr lang="cs-CZ" sz="240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více knihovních katalogů pod jednou střechou </a:t>
            </a:r>
            <a:r>
              <a:rPr lang="cs-CZ" dirty="0">
                <a:latin typeface="Verdana"/>
                <a:ea typeface="Verdana"/>
                <a:cs typeface="Verdana"/>
                <a:sym typeface="Verdana"/>
              </a:rPr>
              <a:t>(města, regiony)</a:t>
            </a:r>
            <a:endParaRPr sz="2800" dirty="0">
              <a:latin typeface="Verdana"/>
              <a:ea typeface="Verdana"/>
              <a:cs typeface="Verdana"/>
              <a:sym typeface="Verdana"/>
            </a:endParaRPr>
          </a:p>
          <a:p>
            <a:pPr marL="285750" marR="0" lvl="0" indent="-28575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ü"/>
            </a:pPr>
            <a:r>
              <a:rPr lang="cs-CZ" sz="2400" dirty="0">
                <a:latin typeface="Verdana"/>
                <a:ea typeface="Verdana"/>
                <a:cs typeface="Verdana"/>
                <a:sym typeface="Verdana"/>
              </a:rPr>
              <a:t>jednotné přihlašování</a:t>
            </a:r>
          </a:p>
          <a:p>
            <a:pPr marL="285750" marR="0" lvl="0" indent="-28575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ü"/>
            </a:pPr>
            <a:r>
              <a:rPr lang="cs-CZ" sz="2400" dirty="0">
                <a:latin typeface="Verdana"/>
                <a:ea typeface="Verdana"/>
                <a:cs typeface="Verdana"/>
                <a:sym typeface="Verdana"/>
              </a:rPr>
              <a:t>sloučené účty čtenářů</a:t>
            </a:r>
          </a:p>
          <a:p>
            <a:pPr marL="285750" marR="0" lvl="0" indent="-28575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ü"/>
            </a:pPr>
            <a:r>
              <a:rPr lang="cs-CZ" sz="2400" dirty="0">
                <a:latin typeface="Verdana"/>
                <a:ea typeface="Verdana"/>
                <a:cs typeface="Verdana"/>
                <a:sym typeface="Verdana"/>
              </a:rPr>
              <a:t>tištěné i elektronické zdroje</a:t>
            </a:r>
            <a:endParaRPr sz="240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marR="0" lvl="0" indent="-28575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ü"/>
            </a:pPr>
            <a:r>
              <a:rPr lang="cs-CZ" sz="2400" dirty="0">
                <a:latin typeface="Verdana"/>
                <a:ea typeface="Verdana"/>
                <a:cs typeface="Verdana"/>
                <a:sym typeface="Verdana"/>
              </a:rPr>
              <a:t>indexace plných textů, obsahů</a:t>
            </a:r>
            <a:endParaRPr sz="2400" dirty="0">
              <a:latin typeface="Verdana"/>
              <a:ea typeface="Verdana"/>
              <a:cs typeface="Verdana"/>
              <a:sym typeface="Verdana"/>
            </a:endParaRPr>
          </a:p>
          <a:p>
            <a:pPr marL="285750" marR="0" lvl="0" indent="-28575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ü"/>
            </a:pPr>
            <a:r>
              <a:rPr lang="cs-CZ" sz="240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zviditelnění knihovny, jejího fondu a služeb</a:t>
            </a:r>
          </a:p>
          <a:p>
            <a:pPr marL="285750" marR="0" lvl="0" indent="-28575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ü"/>
            </a:pPr>
            <a:r>
              <a:rPr lang="cs-CZ" sz="2400" dirty="0">
                <a:latin typeface="Verdana"/>
                <a:ea typeface="Verdana"/>
                <a:cs typeface="Verdana"/>
                <a:sym typeface="Verdana"/>
              </a:rPr>
              <a:t>citace</a:t>
            </a:r>
            <a:endParaRPr sz="240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0422669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AC3F98-745F-4B32-AC88-641D4CA71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/>
              <a:t>Nevýhody</a:t>
            </a:r>
            <a:endParaRPr lang="cs-CZ" dirty="0"/>
          </a:p>
        </p:txBody>
      </p:sp>
      <p:sp>
        <p:nvSpPr>
          <p:cNvPr id="4" name="Google Shape;97;p12">
            <a:extLst>
              <a:ext uri="{FF2B5EF4-FFF2-40B4-BE49-F238E27FC236}">
                <a16:creationId xmlns:a16="http://schemas.microsoft.com/office/drawing/2014/main" id="{D51C1636-25E9-40BD-AB4B-5614976111B6}"/>
              </a:ext>
            </a:extLst>
          </p:cNvPr>
          <p:cNvSpPr/>
          <p:nvPr/>
        </p:nvSpPr>
        <p:spPr>
          <a:xfrm>
            <a:off x="7740352" y="257175"/>
            <a:ext cx="949670" cy="674151"/>
          </a:xfrm>
          <a:prstGeom prst="mathMinus">
            <a:avLst>
              <a:gd name="adj1" fmla="val 24076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98;p12">
            <a:extLst>
              <a:ext uri="{FF2B5EF4-FFF2-40B4-BE49-F238E27FC236}">
                <a16:creationId xmlns:a16="http://schemas.microsoft.com/office/drawing/2014/main" id="{809F4F15-BEE3-4AB4-ADE9-CB083FDE953E}"/>
              </a:ext>
            </a:extLst>
          </p:cNvPr>
          <p:cNvSpPr txBox="1"/>
          <p:nvPr/>
        </p:nvSpPr>
        <p:spPr>
          <a:xfrm>
            <a:off x="1075240" y="1340768"/>
            <a:ext cx="7614782" cy="496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spcAft>
                <a:spcPts val="600"/>
              </a:spcAft>
              <a:buSzPts val="1400"/>
              <a:buFont typeface="Wingdings" panose="05000000000000000000" pitchFamily="2" charset="2"/>
              <a:buChar char="ü"/>
            </a:pPr>
            <a:r>
              <a:rPr lang="cs-CZ" sz="2400">
                <a:latin typeface="Verdana"/>
                <a:ea typeface="Verdana"/>
                <a:cs typeface="Verdana"/>
                <a:sym typeface="Verdana"/>
              </a:rPr>
              <a:t>pomalejší odezva systému</a:t>
            </a:r>
          </a:p>
          <a:p>
            <a:pPr marL="285750" indent="-285750">
              <a:spcAft>
                <a:spcPts val="600"/>
              </a:spcAft>
              <a:buSzPts val="1400"/>
              <a:buFont typeface="Wingdings" panose="05000000000000000000" pitchFamily="2" charset="2"/>
              <a:buChar char="ü"/>
            </a:pPr>
            <a:r>
              <a:rPr lang="cs-CZ" sz="2400">
                <a:latin typeface="Verdana"/>
                <a:ea typeface="Verdana"/>
                <a:cs typeface="Verdana"/>
                <a:sym typeface="Verdana"/>
              </a:rPr>
              <a:t>nejednotná terminologie užívaná v knihovnách </a:t>
            </a:r>
            <a:r>
              <a:rPr lang="cs-CZ">
                <a:latin typeface="Verdana"/>
                <a:ea typeface="Verdana"/>
                <a:cs typeface="Verdana"/>
                <a:sym typeface="Verdana"/>
              </a:rPr>
              <a:t>(rezervace, objednávky)</a:t>
            </a:r>
            <a:endParaRPr lang="cs-CZ" sz="2400">
              <a:latin typeface="Verdana"/>
              <a:ea typeface="Verdana"/>
              <a:cs typeface="Verdana"/>
              <a:sym typeface="Verdana"/>
            </a:endParaRPr>
          </a:p>
          <a:p>
            <a:pPr marL="285750" indent="-285750">
              <a:spcAft>
                <a:spcPts val="600"/>
              </a:spcAft>
              <a:buSzPts val="1400"/>
              <a:buFont typeface="Wingdings" panose="05000000000000000000" pitchFamily="2" charset="2"/>
              <a:buChar char="ü"/>
            </a:pPr>
            <a:r>
              <a:rPr lang="cs-CZ" sz="2400">
                <a:latin typeface="Verdana"/>
                <a:ea typeface="Verdana"/>
                <a:cs typeface="Verdana"/>
                <a:sym typeface="Verdana"/>
              </a:rPr>
              <a:t>nedodržování standardů v knihovnách</a:t>
            </a:r>
          </a:p>
          <a:p>
            <a:pPr marL="285750" indent="-285750">
              <a:spcAft>
                <a:spcPts val="600"/>
              </a:spcAft>
              <a:buSzPts val="1400"/>
              <a:buFont typeface="Wingdings" panose="05000000000000000000" pitchFamily="2" charset="2"/>
              <a:buChar char="ü"/>
            </a:pPr>
            <a:r>
              <a:rPr lang="cs-CZ" sz="2400">
                <a:latin typeface="Verdana"/>
                <a:ea typeface="Verdana"/>
                <a:cs typeface="Verdana"/>
                <a:sym typeface="Verdana"/>
              </a:rPr>
              <a:t>portál nenabízí všechny služby knihoven</a:t>
            </a:r>
          </a:p>
          <a:p>
            <a:pPr marL="285750" indent="-285750">
              <a:spcAft>
                <a:spcPts val="600"/>
              </a:spcAft>
              <a:buSzPts val="1400"/>
              <a:buFont typeface="Wingdings" panose="05000000000000000000" pitchFamily="2" charset="2"/>
              <a:buChar char="ü"/>
            </a:pPr>
            <a:r>
              <a:rPr lang="cs-CZ" sz="2400">
                <a:latin typeface="Verdana"/>
                <a:ea typeface="Verdana"/>
                <a:cs typeface="Verdana"/>
                <a:sym typeface="Verdana"/>
              </a:rPr>
              <a:t>ne všechny služby jsou funkční pro všechny knihovny</a:t>
            </a:r>
          </a:p>
          <a:p>
            <a:pPr marL="285750" indent="-285750">
              <a:spcAft>
                <a:spcPts val="600"/>
              </a:spcAft>
              <a:buSzPts val="1400"/>
              <a:buFont typeface="Wingdings" panose="05000000000000000000" pitchFamily="2" charset="2"/>
              <a:buChar char="ü"/>
            </a:pPr>
            <a:r>
              <a:rPr lang="cs-CZ" sz="2400">
                <a:latin typeface="Verdana"/>
                <a:ea typeface="Verdana"/>
                <a:cs typeface="Verdana"/>
                <a:sym typeface="Verdana"/>
              </a:rPr>
              <a:t>povědomí o Knihovny.cz</a:t>
            </a:r>
            <a:endParaRPr lang="cs-CZ" sz="2400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85561653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60001E-8B0D-4099-82F8-897C2B6ED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365125"/>
            <a:ext cx="7327726" cy="1325563"/>
          </a:xfrm>
        </p:spPr>
        <p:txBody>
          <a:bodyPr>
            <a:normAutofit/>
          </a:bodyPr>
          <a:lstStyle/>
          <a:p>
            <a:r>
              <a:rPr lang="cs-CZ" dirty="0"/>
              <a:t>Vzdělávání</a:t>
            </a:r>
          </a:p>
        </p:txBody>
      </p:sp>
      <p:graphicFrame>
        <p:nvGraphicFramePr>
          <p:cNvPr id="7" name="Zástupný obsah 2">
            <a:extLst>
              <a:ext uri="{FF2B5EF4-FFF2-40B4-BE49-F238E27FC236}">
                <a16:creationId xmlns:a16="http://schemas.microsoft.com/office/drawing/2014/main" id="{E977A157-9126-41AC-A643-920E3F6A596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71600" y="1772816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02183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597B60-04B6-4B00-B5DC-5F4D09D34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E-learning pro knihovníky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371E8C-1D5A-4C42-B0EB-E994B5BED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základní informace o portálu</a:t>
            </a:r>
          </a:p>
          <a:p>
            <a:r>
              <a:rPr lang="cs-CZ" dirty="0"/>
              <a:t>vyhledávání v Národních zdrojích</a:t>
            </a:r>
          </a:p>
          <a:p>
            <a:r>
              <a:rPr lang="cs-CZ" dirty="0"/>
              <a:t>vyhledávání v Zahraničních zdrojích</a:t>
            </a:r>
          </a:p>
          <a:p>
            <a:r>
              <a:rPr lang="cs-CZ" dirty="0"/>
              <a:t>uživatelský účet a další služby na portálu</a:t>
            </a:r>
          </a:p>
          <a:p>
            <a:r>
              <a:rPr lang="cs-CZ" dirty="0"/>
              <a:t>tipy &amp; triky, zajímavosti a další doplňující materiály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Dostupné z: </a:t>
            </a:r>
            <a:r>
              <a:rPr lang="cs-CZ" dirty="0">
                <a:hlinkClick r:id="rId2"/>
              </a:rPr>
              <a:t>http://kurzy.knihovna.cz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84229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0CB04A-6E35-46A2-B8B6-47D0D06C6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Metodiky a standardizace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C59348-93FE-4AD8-8FE9-2A76C5A703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Účelem metodik je pomoci poskytovatelům dat k pochopení problematiky a k usnadnění a urychlení celého procesu zapojení informačního zdroje do portálu</a:t>
            </a:r>
          </a:p>
          <a:p>
            <a:pPr lvl="1"/>
            <a:r>
              <a:rPr lang="cs-CZ" sz="2000" dirty="0"/>
              <a:t>Metodika pro zapojování metadatových zdrojů do Centrálního portálu knihoven. Dostupné z: </a:t>
            </a:r>
            <a:r>
              <a:rPr lang="cs-CZ" sz="2000" dirty="0">
                <a:hlinkClick r:id="rId2"/>
              </a:rPr>
              <a:t>http://invenio.nusl.cz/record/373491/files/nusl-373491_1.pdf</a:t>
            </a:r>
            <a:endParaRPr lang="cs-CZ" sz="2000" dirty="0"/>
          </a:p>
          <a:p>
            <a:pPr lvl="1"/>
            <a:r>
              <a:rPr lang="cs-CZ" sz="2000" dirty="0"/>
              <a:t>Metodika pro zapojení fulltextových zdrojů </a:t>
            </a:r>
            <a:br>
              <a:rPr lang="cs-CZ" sz="2000" dirty="0"/>
            </a:br>
            <a:r>
              <a:rPr lang="cs-CZ" sz="2000" dirty="0"/>
              <a:t>do Centrálního portálu knihoven</a:t>
            </a:r>
            <a:br>
              <a:rPr lang="cs-CZ" sz="2000" dirty="0"/>
            </a:br>
            <a:r>
              <a:rPr lang="cs-CZ" sz="2000" dirty="0"/>
              <a:t>Dostupné z: </a:t>
            </a:r>
            <a:r>
              <a:rPr lang="cs-CZ" sz="2000" dirty="0">
                <a:hlinkClick r:id="rId3"/>
              </a:rPr>
              <a:t>http://invenio.nusl.cz/record/393177/files/nusl-393177_1.pdf</a:t>
            </a:r>
            <a:endParaRPr lang="cs-CZ" sz="20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870158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58450E-C370-423B-86B8-844060D3D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Aktuálně řešíme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B3C141-ACF2-4122-9959-4B0DB9876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1196975"/>
            <a:ext cx="7993508" cy="5472113"/>
          </a:xfrm>
        </p:spPr>
        <p:txBody>
          <a:bodyPr/>
          <a:lstStyle/>
          <a:p>
            <a:r>
              <a:rPr lang="cs-CZ" sz="2800" dirty="0"/>
              <a:t>implementace Získej</a:t>
            </a:r>
          </a:p>
          <a:p>
            <a:r>
              <a:rPr lang="cs-CZ" sz="2800" dirty="0" err="1"/>
              <a:t>Bibliolinker</a:t>
            </a:r>
            <a:endParaRPr lang="cs-CZ" sz="2800" dirty="0"/>
          </a:p>
          <a:p>
            <a:r>
              <a:rPr lang="cs-CZ" sz="2800" dirty="0" err="1"/>
              <a:t>VuFind</a:t>
            </a:r>
            <a:r>
              <a:rPr lang="cs-CZ" sz="2800" dirty="0"/>
              <a:t> 6 a sledování hlavní vývojové větve?</a:t>
            </a:r>
          </a:p>
          <a:p>
            <a:r>
              <a:rPr lang="cs-CZ" sz="2800" dirty="0"/>
              <a:t>další rozvoj oborových portálů</a:t>
            </a:r>
          </a:p>
          <a:p>
            <a:pPr lvl="1"/>
            <a:r>
              <a:rPr lang="cs-CZ" dirty="0"/>
              <a:t>např. řezy nad obory, top autoři</a:t>
            </a:r>
          </a:p>
          <a:p>
            <a:r>
              <a:rPr lang="cs-CZ" sz="2800" dirty="0"/>
              <a:t>digitální kurátorství</a:t>
            </a:r>
          </a:p>
          <a:p>
            <a:pPr lvl="1"/>
            <a:r>
              <a:rPr lang="cs-CZ" dirty="0"/>
              <a:t>inspirační seznamy, doporučování dokumentů</a:t>
            </a:r>
          </a:p>
          <a:p>
            <a:pPr lvl="1"/>
            <a:r>
              <a:rPr lang="cs-CZ" dirty="0"/>
              <a:t>automatizované vs. lidská práce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713785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367B7B-5DC3-49FA-A9B7-B283DBD89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Inspirační seznamy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EF986DBE-E77E-4704-A6D6-95542273F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305" y="1284175"/>
            <a:ext cx="3523095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id="{36F44787-0098-4C07-8FC1-B9CFF0B48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95737"/>
            <a:ext cx="3495279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158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Tištěné seznamy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8" y="1196975"/>
            <a:ext cx="3790648" cy="531909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224582"/>
            <a:ext cx="3527661" cy="5291491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5863308" y="6390248"/>
            <a:ext cx="2951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/>
              <a:t>Zdroj: </a:t>
            </a:r>
            <a:r>
              <a:rPr lang="cs-CZ" sz="1100" dirty="0">
                <a:hlinkClick r:id="rId4"/>
              </a:rPr>
              <a:t>SK ČR v roce 2015: trocha historie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170266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4047F4-67E2-4A18-B3F2-1147D7F35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800"/>
              <a:t>Digitální kurátorství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7CA2248-F1CD-474E-9C4F-9853A2E61B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92" b="44074"/>
          <a:stretch/>
        </p:blipFill>
        <p:spPr bwMode="auto">
          <a:xfrm>
            <a:off x="827584" y="1124744"/>
            <a:ext cx="6953956" cy="5472113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917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5BE34D-0C21-475F-9DF1-B659410D1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Digitální kurátorství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5F4E78-6006-4AB7-B5C6-793ABA7A32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9926187-86EA-4E1C-8B36-13F2A74563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87"/>
          <a:stretch/>
        </p:blipFill>
        <p:spPr bwMode="auto">
          <a:xfrm>
            <a:off x="756196" y="1124744"/>
            <a:ext cx="7344816" cy="544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90676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ABBAC5-4F76-43EA-9F0C-EE8F9F628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Zlepšujeme svět knihoven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05429A-1645-4A8D-B7A3-EF1C2973D3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lepší propagace Knihovny.cz</a:t>
            </a:r>
          </a:p>
          <a:p>
            <a:pPr lvl="1"/>
            <a:r>
              <a:rPr lang="cs-CZ" dirty="0"/>
              <a:t>knihovny i veřejnost</a:t>
            </a:r>
          </a:p>
          <a:p>
            <a:pPr lvl="1"/>
            <a:r>
              <a:rPr lang="cs-CZ" dirty="0"/>
              <a:t>propagace zapojených knihoven - medailonky</a:t>
            </a:r>
          </a:p>
          <a:p>
            <a:r>
              <a:rPr lang="cs-CZ" dirty="0"/>
              <a:t>vzdělávání</a:t>
            </a:r>
          </a:p>
          <a:p>
            <a:pPr lvl="1"/>
            <a:r>
              <a:rPr lang="cs-CZ" dirty="0" err="1"/>
              <a:t>Eduletter</a:t>
            </a:r>
            <a:endParaRPr lang="cs-CZ" dirty="0"/>
          </a:p>
          <a:p>
            <a:r>
              <a:rPr lang="cs-CZ" dirty="0"/>
              <a:t>snaha o sjednocení knihovnických činností</a:t>
            </a:r>
          </a:p>
          <a:p>
            <a:pPr lvl="1"/>
            <a:r>
              <a:rPr lang="cs-CZ" dirty="0"/>
              <a:t>terminologie</a:t>
            </a:r>
          </a:p>
          <a:p>
            <a:pPr lvl="1"/>
            <a:r>
              <a:rPr lang="cs-CZ" dirty="0"/>
              <a:t>zejména kvalita záznamů</a:t>
            </a:r>
          </a:p>
          <a:p>
            <a:pPr lvl="1"/>
            <a:r>
              <a:rPr lang="cs-CZ" dirty="0"/>
              <a:t>rozjet diskuzi, hledat k tomu partnery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91194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tart, PÅipraven, SoutÄÅ¾, Stopa, Akce, PÅÃ­prava">
            <a:extLst>
              <a:ext uri="{FF2B5EF4-FFF2-40B4-BE49-F238E27FC236}">
                <a16:creationId xmlns:a16="http://schemas.microsoft.com/office/drawing/2014/main" id="{54B21CBF-ECFC-4A19-8BDC-36FADA26D8B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6" r="7103" b="-1"/>
          <a:stretch/>
        </p:blipFill>
        <p:spPr bwMode="auto">
          <a:xfrm>
            <a:off x="-1" y="10"/>
            <a:ext cx="9144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B98E5D3D-05E8-4965-83B2-E4DE2BF12A63}"/>
              </a:ext>
            </a:extLst>
          </p:cNvPr>
          <p:cNvSpPr txBox="1"/>
          <p:nvPr/>
        </p:nvSpPr>
        <p:spPr>
          <a:xfrm>
            <a:off x="430420" y="4277679"/>
            <a:ext cx="4357603" cy="19648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cs-CZ" sz="4400" dirty="0">
                <a:solidFill>
                  <a:schemeClr val="bg1"/>
                </a:solidFill>
                <a:latin typeface="+mn-lt"/>
              </a:rPr>
              <a:t>Nutno začít!</a:t>
            </a:r>
            <a:endParaRPr lang="en-US" sz="4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D8BDD259-7CD5-4BC8-ADFC-09F9F5E0C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537808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6BFEB5-E01E-4244-A180-5E4CC48C7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Problémy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F21A0D-B4BA-4ADB-9BC6-DA0D35237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záznamy knihoven</a:t>
            </a:r>
          </a:p>
          <a:p>
            <a:pPr lvl="1"/>
            <a:r>
              <a:rPr lang="cs-CZ" dirty="0"/>
              <a:t>nekonzistentní, nedodržují standardy, složitá </a:t>
            </a:r>
            <a:r>
              <a:rPr lang="cs-CZ" dirty="0" err="1"/>
              <a:t>deduplikace</a:t>
            </a:r>
            <a:endParaRPr lang="cs-CZ" dirty="0"/>
          </a:p>
          <a:p>
            <a:r>
              <a:rPr lang="cs-CZ" dirty="0"/>
              <a:t>funkce souborného katalogu ČR</a:t>
            </a:r>
          </a:p>
          <a:p>
            <a:pPr lvl="1"/>
            <a:r>
              <a:rPr lang="cs-CZ" dirty="0"/>
              <a:t>různé varianty záznamů, sbíráme vše, jaký bude preferovaný?</a:t>
            </a:r>
          </a:p>
          <a:p>
            <a:pPr lvl="1"/>
            <a:r>
              <a:rPr lang="cs-CZ" dirty="0"/>
              <a:t>konkurence NK ČR?</a:t>
            </a:r>
          </a:p>
          <a:p>
            <a:r>
              <a:rPr lang="cs-CZ" dirty="0"/>
              <a:t>(ne)zájem knihoven se zapojit</a:t>
            </a:r>
          </a:p>
          <a:p>
            <a:r>
              <a:rPr lang="cs-CZ" dirty="0"/>
              <a:t>široká cílová skupina</a:t>
            </a:r>
          </a:p>
          <a:p>
            <a:pPr lvl="1"/>
            <a:r>
              <a:rPr lang="cs-CZ" dirty="0"/>
              <a:t>původně všichni!!!!, nově </a:t>
            </a:r>
            <a:r>
              <a:rPr lang="cs-CZ" dirty="0">
                <a:solidFill>
                  <a:srgbClr val="FF0000"/>
                </a:solidFill>
              </a:rPr>
              <a:t>aktivní uživatelé zapojených knihoven</a:t>
            </a:r>
          </a:p>
        </p:txBody>
      </p:sp>
    </p:spTree>
    <p:extLst>
      <p:ext uri="{BB962C8B-B14F-4D97-AF65-F5344CB8AC3E}">
        <p14:creationId xmlns:p14="http://schemas.microsoft.com/office/powerpoint/2010/main" val="261456682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9CD503-4E77-462E-94FB-B82C4F927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83F357-EA7F-4803-A43C-149EDCE7D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2420888"/>
            <a:ext cx="7777162" cy="4248200"/>
          </a:xfrm>
        </p:spPr>
        <p:txBody>
          <a:bodyPr/>
          <a:lstStyle/>
          <a:p>
            <a:pPr marL="0" indent="0">
              <a:buNone/>
            </a:pPr>
            <a:r>
              <a:rPr lang="cs-CZ" sz="6600" dirty="0"/>
              <a:t>Budoucnost???</a:t>
            </a:r>
          </a:p>
        </p:txBody>
      </p:sp>
    </p:spTree>
    <p:extLst>
      <p:ext uri="{BB962C8B-B14F-4D97-AF65-F5344CB8AC3E}">
        <p14:creationId xmlns:p14="http://schemas.microsoft.com/office/powerpoint/2010/main" val="278713626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Získej</a:t>
            </a:r>
            <a:endParaRPr lang="uk-UA" altLang="cs-CZ" sz="7200" dirty="0"/>
          </a:p>
        </p:txBody>
      </p:sp>
      <p:pic>
        <p:nvPicPr>
          <p:cNvPr id="3" name="Picture 2" descr="VÃ½sledek obrÃ¡zku pro zÃ­skej">
            <a:extLst>
              <a:ext uri="{FF2B5EF4-FFF2-40B4-BE49-F238E27FC236}">
                <a16:creationId xmlns:a16="http://schemas.microsoft.com/office/drawing/2014/main" id="{CC8C4B8F-6EBF-4EB0-90F7-6CF5EC7A6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3648" y="5373216"/>
            <a:ext cx="2202599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2F475DF8-2A8E-4E73-98BA-331987DB994B}"/>
              </a:ext>
            </a:extLst>
          </p:cNvPr>
          <p:cNvSpPr txBox="1"/>
          <p:nvPr/>
        </p:nvSpPr>
        <p:spPr>
          <a:xfrm>
            <a:off x="3563888" y="5661248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= MVS pro uživatele?</a:t>
            </a:r>
          </a:p>
        </p:txBody>
      </p:sp>
    </p:spTree>
    <p:extLst>
      <p:ext uri="{BB962C8B-B14F-4D97-AF65-F5344CB8AC3E}">
        <p14:creationId xmlns:p14="http://schemas.microsoft.com/office/powerpoint/2010/main" val="392675033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A1D37D-375A-462A-B5FF-9B729BA97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Získej</a:t>
            </a:r>
            <a:r>
              <a:rPr lang="cs-CZ" dirty="0"/>
              <a:t> = moderní MVS a EDD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028C3F-5138-4E9D-BD72-CB5153937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vyvíjí NTK</a:t>
            </a:r>
          </a:p>
          <a:p>
            <a:r>
              <a:rPr lang="cs-CZ" dirty="0"/>
              <a:t>2 roviny</a:t>
            </a:r>
          </a:p>
          <a:p>
            <a:pPr lvl="1"/>
            <a:r>
              <a:rPr lang="cs-CZ" dirty="0"/>
              <a:t>pro knihovny (náhrada MVS)</a:t>
            </a:r>
          </a:p>
          <a:p>
            <a:pPr lvl="1"/>
            <a:r>
              <a:rPr lang="cs-CZ" dirty="0"/>
              <a:t>koncoví uživatelé</a:t>
            </a:r>
          </a:p>
          <a:p>
            <a:r>
              <a:rPr lang="cs-CZ" dirty="0"/>
              <a:t>API + integrace do Knihovny.cz</a:t>
            </a:r>
          </a:p>
        </p:txBody>
      </p:sp>
    </p:spTree>
    <p:extLst>
      <p:ext uri="{BB962C8B-B14F-4D97-AF65-F5344CB8AC3E}">
        <p14:creationId xmlns:p14="http://schemas.microsoft.com/office/powerpoint/2010/main" val="86838217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38C4C4-0835-41DC-B4C9-4F567BB6D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Získej nabízí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DF6073-044A-4A28-84E1-786585501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1196975"/>
            <a:ext cx="7921500" cy="5472113"/>
          </a:xfrm>
        </p:spPr>
        <p:txBody>
          <a:bodyPr/>
          <a:lstStyle/>
          <a:p>
            <a:r>
              <a:rPr lang="cs-CZ" dirty="0"/>
              <a:t>uživatel si objedná jakoukoliv knihu z českých knihoven</a:t>
            </a:r>
          </a:p>
          <a:p>
            <a:r>
              <a:rPr lang="cs-CZ" dirty="0"/>
              <a:t>algoritmus přerozdělování požadavků</a:t>
            </a:r>
          </a:p>
          <a:p>
            <a:pPr lvl="1"/>
            <a:r>
              <a:rPr lang="cs-CZ" dirty="0" err="1"/>
              <a:t>blacklisty</a:t>
            </a:r>
            <a:r>
              <a:rPr lang="cs-CZ" dirty="0"/>
              <a:t> – kam má jít málo požadavků</a:t>
            </a:r>
          </a:p>
          <a:p>
            <a:pPr lvl="1"/>
            <a:r>
              <a:rPr lang="cs-CZ" dirty="0"/>
              <a:t>snaha vyvážit systém</a:t>
            </a:r>
          </a:p>
          <a:p>
            <a:r>
              <a:rPr lang="cs-CZ" dirty="0"/>
              <a:t>systém plateb za MVS</a:t>
            </a:r>
          </a:p>
          <a:p>
            <a:r>
              <a:rPr lang="cs-CZ" dirty="0"/>
              <a:t>nyní dodání do knihovny, později třeba až domů??? - Zásilkovna</a:t>
            </a:r>
          </a:p>
          <a:p>
            <a:r>
              <a:rPr lang="cs-CZ" dirty="0">
                <a:hlinkClick r:id="rId2"/>
              </a:rPr>
              <a:t>aktuální </a:t>
            </a:r>
            <a:r>
              <a:rPr lang="cs-CZ" dirty="0" err="1">
                <a:hlinkClick r:id="rId2"/>
              </a:rPr>
              <a:t>info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145193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840345B1-7BC0-4D8B-878F-D9C2C3A1C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Implementace Získej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AE32D47-29BF-4AE1-8A57-AD238A364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14" y="1340768"/>
            <a:ext cx="8544736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840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 roce 1989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2988" y="1196975"/>
            <a:ext cx="7921500" cy="5472113"/>
          </a:xfrm>
        </p:spPr>
        <p:txBody>
          <a:bodyPr/>
          <a:lstStyle/>
          <a:p>
            <a:r>
              <a:rPr lang="cs-CZ" dirty="0"/>
              <a:t>snaha vybudovat centrální katalog</a:t>
            </a:r>
          </a:p>
          <a:p>
            <a:r>
              <a:rPr lang="cs-CZ" dirty="0"/>
              <a:t>projekt </a:t>
            </a:r>
            <a:r>
              <a:rPr lang="cs-CZ" dirty="0" err="1"/>
              <a:t>Caslin</a:t>
            </a:r>
            <a:r>
              <a:rPr lang="cs-CZ" dirty="0"/>
              <a:t> (1992-1995)</a:t>
            </a:r>
          </a:p>
          <a:p>
            <a:pPr lvl="1"/>
            <a:r>
              <a:rPr lang="cs-CZ" dirty="0"/>
              <a:t>navazující projekty KOLIN, MOLIN,…</a:t>
            </a:r>
          </a:p>
          <a:p>
            <a:pPr lvl="1"/>
            <a:r>
              <a:rPr lang="cs-CZ" dirty="0"/>
              <a:t>automatizace knihoven (součástí i SK ČR)</a:t>
            </a:r>
          </a:p>
          <a:p>
            <a:pPr lvl="1"/>
            <a:r>
              <a:rPr lang="en-US" dirty="0"/>
              <a:t>$</a:t>
            </a:r>
            <a:r>
              <a:rPr lang="cs-CZ" dirty="0"/>
              <a:t> 1,1mil. (</a:t>
            </a:r>
            <a:r>
              <a:rPr lang="cs-CZ" dirty="0" err="1"/>
              <a:t>Mellonova</a:t>
            </a:r>
            <a:r>
              <a:rPr lang="cs-CZ" dirty="0"/>
              <a:t> nadace, A. </a:t>
            </a:r>
            <a:r>
              <a:rPr lang="cs-CZ" dirty="0" err="1"/>
              <a:t>Lass</a:t>
            </a:r>
            <a:r>
              <a:rPr lang="cs-CZ" dirty="0"/>
              <a:t>)</a:t>
            </a:r>
          </a:p>
          <a:p>
            <a:r>
              <a:rPr lang="cs-CZ" dirty="0"/>
              <a:t>rozdělení státu – česká produkce</a:t>
            </a:r>
          </a:p>
          <a:p>
            <a:pPr lvl="1"/>
            <a:r>
              <a:rPr lang="cs-CZ" dirty="0"/>
              <a:t>spolupráce se SVK</a:t>
            </a:r>
          </a:p>
          <a:p>
            <a:r>
              <a:rPr lang="cs-CZ" dirty="0"/>
              <a:t>elektronizace, předávání záznamů</a:t>
            </a:r>
          </a:p>
          <a:p>
            <a:pPr lvl="1"/>
            <a:r>
              <a:rPr lang="cs-CZ" dirty="0"/>
              <a:t>od roku 1995</a:t>
            </a:r>
          </a:p>
          <a:p>
            <a:pPr lvl="1"/>
            <a:r>
              <a:rPr lang="cs-CZ" dirty="0"/>
              <a:t>jednotné formáty a pravidla, </a:t>
            </a:r>
            <a:r>
              <a:rPr lang="cs-CZ" dirty="0">
                <a:hlinkClick r:id="rId2"/>
              </a:rPr>
              <a:t>jak přispívat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421315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E92966-FE0F-477C-A85A-8303C8DE8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Služby po přihlášení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D17DDA31-E5EF-4B47-9624-D4A21847B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06" y="1560389"/>
            <a:ext cx="8387966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29231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B4802F-7172-4725-B1EF-B7D47B031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Objednávka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6A23199-59D7-4B3B-814B-8C531335A5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4" r="13098"/>
          <a:stretch/>
        </p:blipFill>
        <p:spPr bwMode="auto">
          <a:xfrm>
            <a:off x="179511" y="1196752"/>
            <a:ext cx="8784977" cy="549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42444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66D91C-B050-42BE-B19F-8A7634932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Odeslání objednávky + platba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E9B792F-7846-40B4-B9A8-444BF7832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18" y="1556792"/>
            <a:ext cx="8688075" cy="426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46654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7A45F3-DA96-42EA-81D7-983736543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Platba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3BECBCB6-E063-48A4-9561-B427768E6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5"/>
            <a:ext cx="4588647" cy="316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9049E9B4-31EA-4043-984D-4BADFD5E9C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t="-18" r="16138" b="18"/>
          <a:stretch/>
        </p:blipFill>
        <p:spPr bwMode="auto">
          <a:xfrm>
            <a:off x="3779912" y="2996952"/>
            <a:ext cx="4941489" cy="354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64370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03CC5A-BE1A-447C-90C9-FC7F8115A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Přehled objednávek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58D291DC-5C4F-4B1E-B751-B91958680D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121"/>
          <a:stretch/>
        </p:blipFill>
        <p:spPr bwMode="auto">
          <a:xfrm>
            <a:off x="323528" y="1556792"/>
            <a:ext cx="8532440" cy="330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25041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7F3262-4A56-4B47-9C9D-C430812E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Storno objednávky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4CB68A68-51AE-44D7-83F1-0CD295E757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16"/>
          <a:stretch/>
        </p:blipFill>
        <p:spPr bwMode="auto">
          <a:xfrm>
            <a:off x="269776" y="1412776"/>
            <a:ext cx="860444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40400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Komunikace</a:t>
            </a:r>
            <a:endParaRPr lang="uk-UA" altLang="cs-CZ" sz="7200" dirty="0"/>
          </a:p>
        </p:txBody>
      </p:sp>
    </p:spTree>
    <p:extLst>
      <p:ext uri="{BB962C8B-B14F-4D97-AF65-F5344CB8AC3E}">
        <p14:creationId xmlns:p14="http://schemas.microsoft.com/office/powerpoint/2010/main" val="193347306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Konference „Knihovna“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určena všem pracovníkům knihoven a informačních institucí</a:t>
            </a:r>
          </a:p>
          <a:p>
            <a:r>
              <a:rPr lang="cs-CZ" dirty="0"/>
              <a:t>všeobecné i konkrétní dotazy na provoz, procesy a služby knihoven</a:t>
            </a:r>
          </a:p>
          <a:p>
            <a:r>
              <a:rPr lang="cs-CZ" dirty="0">
                <a:hlinkClick r:id="rId2"/>
              </a:rPr>
              <a:t>archiv konference</a:t>
            </a:r>
            <a:endParaRPr lang="cs-CZ" dirty="0"/>
          </a:p>
          <a:p>
            <a:r>
              <a:rPr lang="cs-CZ" dirty="0"/>
              <a:t>nutná registrace </a:t>
            </a:r>
          </a:p>
          <a:p>
            <a:pPr lvl="1"/>
            <a:r>
              <a:rPr lang="cs-CZ" dirty="0"/>
              <a:t>přihlášení přes e-mail: </a:t>
            </a:r>
            <a:r>
              <a:rPr lang="cs-CZ" dirty="0">
                <a:hlinkClick r:id="rId3"/>
              </a:rPr>
              <a:t>listserv@cesnet.cz</a:t>
            </a:r>
            <a:endParaRPr lang="cs-CZ" dirty="0"/>
          </a:p>
          <a:p>
            <a:pPr lvl="1"/>
            <a:r>
              <a:rPr lang="cs-CZ" dirty="0"/>
              <a:t>do předmětu vložit příkaz pro přihlášení: SUBSCRIBE KNIHOVNA</a:t>
            </a:r>
          </a:p>
          <a:p>
            <a:pPr lvl="1"/>
            <a:r>
              <a:rPr lang="cs-CZ" dirty="0"/>
              <a:t>příkaz pro odhlášení SIGNOFF</a:t>
            </a:r>
            <a:br>
              <a:rPr lang="cs-CZ" dirty="0"/>
            </a:br>
            <a:r>
              <a:rPr lang="cs-CZ" dirty="0"/>
              <a:t>KNIHOVNA</a:t>
            </a:r>
          </a:p>
        </p:txBody>
      </p:sp>
    </p:spTree>
    <p:extLst>
      <p:ext uri="{BB962C8B-B14F-4D97-AF65-F5344CB8AC3E}">
        <p14:creationId xmlns:p14="http://schemas.microsoft.com/office/powerpoint/2010/main" val="286028467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Konference „Výška“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určena pracovníkům vysokoškolských knihoven</a:t>
            </a:r>
          </a:p>
          <a:p>
            <a:r>
              <a:rPr lang="cs-CZ" dirty="0"/>
              <a:t>řeší se aktuální problémy</a:t>
            </a:r>
          </a:p>
          <a:p>
            <a:r>
              <a:rPr lang="cs-CZ" dirty="0"/>
              <a:t>pozvánky na konference</a:t>
            </a:r>
          </a:p>
          <a:p>
            <a:r>
              <a:rPr lang="cs-CZ" dirty="0"/>
              <a:t>spolupráce</a:t>
            </a:r>
          </a:p>
          <a:p>
            <a:r>
              <a:rPr lang="cs-CZ" u="sng" dirty="0">
                <a:hlinkClick r:id="rId2"/>
              </a:rPr>
              <a:t>vyska-request@cesnet.cz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006163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elektronické konference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2988" y="1196975"/>
            <a:ext cx="7921500" cy="5472113"/>
          </a:xfrm>
        </p:spPr>
        <p:txBody>
          <a:bodyPr/>
          <a:lstStyle/>
          <a:p>
            <a:r>
              <a:rPr lang="cs-CZ" sz="2000" b="1" dirty="0"/>
              <a:t>AKVIZICE</a:t>
            </a:r>
            <a:r>
              <a:rPr lang="cs-CZ" sz="2000" dirty="0"/>
              <a:t> - nabídky vyřazených dokumentů</a:t>
            </a:r>
          </a:p>
          <a:p>
            <a:r>
              <a:rPr lang="cs-CZ" sz="2000" b="1" dirty="0"/>
              <a:t>DISKUSE@MEMORIA.CZ</a:t>
            </a:r>
            <a:r>
              <a:rPr lang="cs-CZ" sz="2000" dirty="0"/>
              <a:t> – vše kolem starých tisků a rukopisů</a:t>
            </a:r>
          </a:p>
          <a:p>
            <a:r>
              <a:rPr lang="cs-CZ" sz="2000" b="1" dirty="0"/>
              <a:t>DRTINA</a:t>
            </a:r>
            <a:r>
              <a:rPr lang="cs-CZ" sz="2000" dirty="0"/>
              <a:t> – pro školní knihovny</a:t>
            </a:r>
          </a:p>
          <a:p>
            <a:r>
              <a:rPr lang="cs-CZ" sz="2000" b="1" dirty="0"/>
              <a:t>EKNIHY</a:t>
            </a:r>
            <a:r>
              <a:rPr lang="cs-CZ" sz="2000" dirty="0"/>
              <a:t> – </a:t>
            </a:r>
            <a:r>
              <a:rPr lang="cs-CZ" sz="2000" dirty="0" err="1"/>
              <a:t>info</a:t>
            </a:r>
            <a:r>
              <a:rPr lang="cs-CZ" sz="2000" dirty="0"/>
              <a:t> o e-knihách, čtečkách a souvisejících tématech</a:t>
            </a:r>
          </a:p>
          <a:p>
            <a:r>
              <a:rPr lang="cs-CZ" sz="2000" b="1" dirty="0"/>
              <a:t>INFOZDROJE.CZ</a:t>
            </a:r>
            <a:r>
              <a:rPr lang="cs-CZ" sz="2000" dirty="0"/>
              <a:t> – </a:t>
            </a:r>
            <a:r>
              <a:rPr lang="cs-CZ" sz="2000" dirty="0" err="1"/>
              <a:t>info</a:t>
            </a:r>
            <a:r>
              <a:rPr lang="cs-CZ" sz="2000" dirty="0"/>
              <a:t> o e-zdrojích, Albertina</a:t>
            </a:r>
          </a:p>
          <a:p>
            <a:r>
              <a:rPr lang="cs-CZ" sz="2000" b="1" dirty="0"/>
              <a:t>TERMINOLOGIE</a:t>
            </a:r>
            <a:r>
              <a:rPr lang="cs-CZ" sz="2000" dirty="0"/>
              <a:t> – diskuze nad knihovnickou terminologií</a:t>
            </a:r>
          </a:p>
          <a:p>
            <a:r>
              <a:rPr lang="cs-CZ" sz="2000" b="1" dirty="0"/>
              <a:t>VSEVED</a:t>
            </a:r>
            <a:r>
              <a:rPr lang="cs-CZ" sz="2000" dirty="0"/>
              <a:t> - pro hledače informací o knihovnách a na webu</a:t>
            </a:r>
          </a:p>
          <a:p>
            <a:r>
              <a:rPr lang="cs-CZ" sz="2000" dirty="0">
                <a:hlinkClick r:id="rId2"/>
              </a:rPr>
              <a:t>a další</a:t>
            </a: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878834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Služby SK ČR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vyhledávání dokumentů</a:t>
            </a:r>
          </a:p>
          <a:p>
            <a:r>
              <a:rPr lang="cs-CZ" dirty="0"/>
              <a:t>zjištění uložení dokumentů v knihovnách</a:t>
            </a:r>
          </a:p>
          <a:p>
            <a:r>
              <a:rPr lang="cs-CZ" dirty="0"/>
              <a:t>podpora MVS a EDD</a:t>
            </a:r>
          </a:p>
          <a:p>
            <a:pPr lvl="1"/>
            <a:r>
              <a:rPr lang="cs-CZ" dirty="0"/>
              <a:t>Virtuální polytechnická knihovna (VPK)</a:t>
            </a:r>
          </a:p>
          <a:p>
            <a:r>
              <a:rPr lang="cs-CZ" dirty="0"/>
              <a:t>stahování záznamů</a:t>
            </a:r>
          </a:p>
          <a:p>
            <a:pPr lvl="1"/>
            <a:r>
              <a:rPr lang="cs-CZ" dirty="0"/>
              <a:t>Z39.50, sdílená katalogizace</a:t>
            </a:r>
          </a:p>
        </p:txBody>
      </p:sp>
    </p:spTree>
    <p:extLst>
      <p:ext uri="{BB962C8B-B14F-4D97-AF65-F5344CB8AC3E}">
        <p14:creationId xmlns:p14="http://schemas.microsoft.com/office/powerpoint/2010/main" val="408959762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cs-CZ" sz="6600" b="1" dirty="0"/>
          </a:p>
          <a:p>
            <a:pPr marL="0" indent="0" algn="ctr">
              <a:buNone/>
            </a:pPr>
            <a:r>
              <a:rPr lang="cs-CZ" sz="6600" b="1" dirty="0"/>
              <a:t>Jiné centrální </a:t>
            </a:r>
            <a:r>
              <a:rPr lang="cs-CZ" sz="6600" b="1" dirty="0">
                <a:solidFill>
                  <a:srgbClr val="008000"/>
                </a:solidFill>
              </a:rPr>
              <a:t>služby</a:t>
            </a:r>
            <a:r>
              <a:rPr lang="cs-CZ" sz="6600" b="1" dirty="0"/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88448059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473075"/>
            <a:ext cx="6696075" cy="508000"/>
          </a:xfrm>
        </p:spPr>
        <p:txBody>
          <a:bodyPr/>
          <a:lstStyle/>
          <a:p>
            <a:pPr eaLnBrk="1" hangingPunct="1"/>
            <a:r>
              <a:rPr lang="cs-CZ" altLang="cs-CZ" sz="3200"/>
              <a:t>Závěr</a:t>
            </a:r>
            <a:endParaRPr lang="en-US" altLang="cs-CZ" sz="320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76475" y="4005263"/>
            <a:ext cx="6399213" cy="7191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altLang="cs-CZ" b="1"/>
              <a:t>Děkuji Vám za pozornost</a:t>
            </a:r>
            <a:endParaRPr lang="en-US" altLang="cs-CZ" b="1"/>
          </a:p>
        </p:txBody>
      </p:sp>
      <p:pic>
        <p:nvPicPr>
          <p:cNvPr id="46084" name="Picture 8" descr="billboar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03713" y="1773238"/>
            <a:ext cx="2284412" cy="2047875"/>
          </a:xfrm>
          <a:noFill/>
        </p:spPr>
      </p:pic>
      <p:sp>
        <p:nvSpPr>
          <p:cNvPr id="46085" name="Text Box 4"/>
          <p:cNvSpPr txBox="1">
            <a:spLocks noChangeArrowheads="1"/>
          </p:cNvSpPr>
          <p:nvPr/>
        </p:nvSpPr>
        <p:spPr bwMode="auto">
          <a:xfrm>
            <a:off x="4859338" y="5661025"/>
            <a:ext cx="39608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cs-CZ" altLang="cs-CZ" sz="2000" b="1" dirty="0">
                <a:latin typeface="Verdana" pitchFamily="34" charset="0"/>
              </a:rPr>
              <a:t>Martin Krčál</a:t>
            </a:r>
          </a:p>
          <a:p>
            <a:pPr algn="r" eaLnBrk="1" hangingPunct="1"/>
            <a:r>
              <a:rPr lang="cs-CZ" altLang="cs-CZ" sz="2000" b="1" dirty="0">
                <a:latin typeface="Verdana" pitchFamily="34" charset="0"/>
              </a:rPr>
              <a:t>krcal@phil.muni.cz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Služby SK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přidělování číslo ČNB (</a:t>
            </a:r>
            <a:r>
              <a:rPr lang="cs-CZ" dirty="0" err="1"/>
              <a:t>čČNB</a:t>
            </a:r>
            <a:r>
              <a:rPr lang="cs-CZ" dirty="0"/>
              <a:t>)</a:t>
            </a:r>
          </a:p>
          <a:p>
            <a:pPr lvl="1"/>
            <a:r>
              <a:rPr lang="cs-CZ" dirty="0" err="1"/>
              <a:t>sysno</a:t>
            </a:r>
            <a:r>
              <a:rPr lang="cs-CZ" dirty="0"/>
              <a:t> v SK ČR = jednoznačné ID</a:t>
            </a:r>
          </a:p>
          <a:p>
            <a:pPr lvl="1"/>
            <a:r>
              <a:rPr lang="cs-CZ" dirty="0"/>
              <a:t>od roku 2010, přidělováno i zpětně všem záznamům v ČNB</a:t>
            </a:r>
          </a:p>
          <a:p>
            <a:r>
              <a:rPr lang="cs-CZ" dirty="0">
                <a:hlinkClick r:id="rId2"/>
              </a:rPr>
              <a:t>obohacování záznamů</a:t>
            </a:r>
            <a:endParaRPr lang="cs-CZ" dirty="0"/>
          </a:p>
          <a:p>
            <a:pPr lvl="1"/>
            <a:r>
              <a:rPr lang="cs-CZ" dirty="0"/>
              <a:t>propojení s internetovými zdroji se vztahem k danému záznamu</a:t>
            </a:r>
          </a:p>
          <a:p>
            <a:r>
              <a:rPr lang="cs-CZ" dirty="0"/>
              <a:t>propojování s plným textem</a:t>
            </a:r>
          </a:p>
          <a:p>
            <a:pPr lvl="1"/>
            <a:r>
              <a:rPr lang="cs-CZ" dirty="0"/>
              <a:t>např. Kramerius, lokální úložiště</a:t>
            </a:r>
          </a:p>
          <a:p>
            <a:pPr lvl="1"/>
            <a:r>
              <a:rPr lang="cs-CZ" dirty="0"/>
              <a:t>SFX</a:t>
            </a:r>
          </a:p>
          <a:p>
            <a:r>
              <a:rPr lang="cs-CZ" dirty="0"/>
              <a:t>statistiky</a:t>
            </a:r>
          </a:p>
        </p:txBody>
      </p:sp>
    </p:spTree>
    <p:extLst>
      <p:ext uri="{BB962C8B-B14F-4D97-AF65-F5344CB8AC3E}">
        <p14:creationId xmlns:p14="http://schemas.microsoft.com/office/powerpoint/2010/main" val="203140204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4856cd738aacc201518c07afc55ce1de8ef18d"/>
</p:tagLst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4849</TotalTime>
  <Words>1893</Words>
  <Application>Microsoft Office PowerPoint</Application>
  <PresentationFormat>Předvádění na obrazovce (4:3)</PresentationFormat>
  <Paragraphs>374</Paragraphs>
  <Slides>81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81</vt:i4>
      </vt:variant>
    </vt:vector>
  </HeadingPairs>
  <TitlesOfParts>
    <vt:vector size="86" baseType="lpstr">
      <vt:lpstr>Arial</vt:lpstr>
      <vt:lpstr>Tahoma</vt:lpstr>
      <vt:lpstr>Verdana</vt:lpstr>
      <vt:lpstr>Wingdings</vt:lpstr>
      <vt:lpstr>template</vt:lpstr>
      <vt:lpstr>Knihovnické systémy a standardy (ISKB35)</vt:lpstr>
      <vt:lpstr>Základní otázky k diskuzi</vt:lpstr>
      <vt:lpstr>Souborný  katalog ČR</vt:lpstr>
      <vt:lpstr>Historie</vt:lpstr>
      <vt:lpstr>Uchovávání záznamů</vt:lpstr>
      <vt:lpstr>Tištěné seznamy</vt:lpstr>
      <vt:lpstr>Po roce 1989</vt:lpstr>
      <vt:lpstr>Služby SK ČR</vt:lpstr>
      <vt:lpstr>Služby SK ČR</vt:lpstr>
      <vt:lpstr>SK ČR</vt:lpstr>
      <vt:lpstr>Statistika MVS</vt:lpstr>
      <vt:lpstr>Problémy SK ČR</vt:lpstr>
      <vt:lpstr>Přístupy</vt:lpstr>
      <vt:lpstr>Dílčí báze SK ČR</vt:lpstr>
      <vt:lpstr>ANL</vt:lpstr>
      <vt:lpstr>ANL</vt:lpstr>
      <vt:lpstr>ANL+</vt:lpstr>
      <vt:lpstr>ANL Retro</vt:lpstr>
      <vt:lpstr>Soubor národních autorit (AUT)</vt:lpstr>
      <vt:lpstr>Soubor národních autorit (AUT) </vt:lpstr>
      <vt:lpstr>Adresář knihoven (báze ADR)</vt:lpstr>
      <vt:lpstr>Lokační značky, sigly</vt:lpstr>
      <vt:lpstr>Kramerius</vt:lpstr>
      <vt:lpstr>Kramerius</vt:lpstr>
      <vt:lpstr>Registry šedé literatury</vt:lpstr>
      <vt:lpstr>Národní úložiště šedé literatury (NUŠL)</vt:lpstr>
      <vt:lpstr>Theses.cz</vt:lpstr>
      <vt:lpstr>Vylepšování záznamů</vt:lpstr>
      <vt:lpstr>Obálky knih</vt:lpstr>
      <vt:lpstr>Informační služby</vt:lpstr>
      <vt:lpstr>Ptejte se knihovny</vt:lpstr>
      <vt:lpstr>Ptejte se knihovny</vt:lpstr>
      <vt:lpstr>Jak se rodí čerti</vt:lpstr>
      <vt:lpstr>Jednotná informační brána</vt:lpstr>
      <vt:lpstr>JIB</vt:lpstr>
      <vt:lpstr>JIB</vt:lpstr>
      <vt:lpstr>Ukázka JIB</vt:lpstr>
      <vt:lpstr>Centrální portál knihoven = Knihovny.cz</vt:lpstr>
      <vt:lpstr>Koncepce rozvoje knihoven 2017-2020…</vt:lpstr>
      <vt:lpstr>CPK = Knihovny.cz = řešení???</vt:lpstr>
      <vt:lpstr>Základní vize portálu</vt:lpstr>
      <vt:lpstr>Pro koho je portál určen?</vt:lpstr>
      <vt:lpstr>Zahraniční inspirace</vt:lpstr>
      <vt:lpstr>Prezentace aplikace PowerPoint</vt:lpstr>
      <vt:lpstr>Prezentace aplikace PowerPoint</vt:lpstr>
      <vt:lpstr>Knihovny.cz</vt:lpstr>
      <vt:lpstr>Služby Knihovny.cz</vt:lpstr>
      <vt:lpstr>Služby knihoven</vt:lpstr>
      <vt:lpstr>Získej</vt:lpstr>
      <vt:lpstr>Získej - objednávka</vt:lpstr>
      <vt:lpstr>Oborové brány</vt:lpstr>
      <vt:lpstr>Regionální brány</vt:lpstr>
      <vt:lpstr>Výhody</vt:lpstr>
      <vt:lpstr>Nevýhody</vt:lpstr>
      <vt:lpstr>Vzdělávání</vt:lpstr>
      <vt:lpstr>E-learning pro knihovníky</vt:lpstr>
      <vt:lpstr>Metodiky a standardizace</vt:lpstr>
      <vt:lpstr>Aktuálně řešíme</vt:lpstr>
      <vt:lpstr>Inspirační seznamy</vt:lpstr>
      <vt:lpstr>Digitální kurátorství</vt:lpstr>
      <vt:lpstr>Digitální kurátorství</vt:lpstr>
      <vt:lpstr>Zlepšujeme svět knihoven</vt:lpstr>
      <vt:lpstr>Prezentace aplikace PowerPoint</vt:lpstr>
      <vt:lpstr>Problémy</vt:lpstr>
      <vt:lpstr>Prezentace aplikace PowerPoint</vt:lpstr>
      <vt:lpstr>Získej</vt:lpstr>
      <vt:lpstr>Získej = moderní MVS a EDD</vt:lpstr>
      <vt:lpstr>Co Získej nabízí</vt:lpstr>
      <vt:lpstr>Implementace Získej</vt:lpstr>
      <vt:lpstr>Služby po přihlášení</vt:lpstr>
      <vt:lpstr>Objednávka</vt:lpstr>
      <vt:lpstr>Odeslání objednávky + platba</vt:lpstr>
      <vt:lpstr>Platba</vt:lpstr>
      <vt:lpstr>Přehled objednávek</vt:lpstr>
      <vt:lpstr>Storno objednávky</vt:lpstr>
      <vt:lpstr>Komunikace</vt:lpstr>
      <vt:lpstr>Konference „Knihovna“</vt:lpstr>
      <vt:lpstr>Konference „Výška“</vt:lpstr>
      <vt:lpstr>Další elektronické konference</vt:lpstr>
      <vt:lpstr>Prezentace aplikace PowerPoint</vt:lpstr>
      <vt:lpstr>Závěr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Martin Krčál</dc:creator>
  <cp:lastModifiedBy>Martin Krčál</cp:lastModifiedBy>
  <cp:revision>387</cp:revision>
  <dcterms:created xsi:type="dcterms:W3CDTF">2008-06-02T21:04:14Z</dcterms:created>
  <dcterms:modified xsi:type="dcterms:W3CDTF">2021-05-12T14:03:44Z</dcterms:modified>
</cp:coreProperties>
</file>