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82" r:id="rId3"/>
    <p:sldId id="281" r:id="rId4"/>
    <p:sldId id="283" r:id="rId5"/>
    <p:sldId id="260" r:id="rId6"/>
    <p:sldId id="280" r:id="rId7"/>
    <p:sldId id="284" r:id="rId8"/>
    <p:sldId id="286" r:id="rId9"/>
    <p:sldId id="285" r:id="rId10"/>
    <p:sldId id="276" r:id="rId11"/>
    <p:sldId id="290" r:id="rId12"/>
    <p:sldId id="289" r:id="rId13"/>
    <p:sldId id="292" r:id="rId14"/>
    <p:sldId id="291" r:id="rId15"/>
    <p:sldId id="294" r:id="rId16"/>
    <p:sldId id="295" r:id="rId17"/>
    <p:sldId id="296" r:id="rId18"/>
    <p:sldId id="317" r:id="rId19"/>
    <p:sldId id="297" r:id="rId20"/>
    <p:sldId id="298" r:id="rId21"/>
    <p:sldId id="300" r:id="rId22"/>
    <p:sldId id="319" r:id="rId23"/>
    <p:sldId id="304" r:id="rId24"/>
    <p:sldId id="302" r:id="rId25"/>
    <p:sldId id="305" r:id="rId26"/>
    <p:sldId id="318" r:id="rId27"/>
    <p:sldId id="299" r:id="rId28"/>
    <p:sldId id="306" r:id="rId29"/>
    <p:sldId id="308" r:id="rId30"/>
    <p:sldId id="307" r:id="rId31"/>
    <p:sldId id="320" r:id="rId32"/>
    <p:sldId id="310" r:id="rId33"/>
    <p:sldId id="311" r:id="rId34"/>
    <p:sldId id="312" r:id="rId35"/>
    <p:sldId id="309" r:id="rId36"/>
    <p:sldId id="315" r:id="rId37"/>
    <p:sldId id="316" r:id="rId38"/>
    <p:sldId id="314" r:id="rId39"/>
    <p:sldId id="274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B"/>
    <a:srgbClr val="9BBB59"/>
    <a:srgbClr val="837D53"/>
    <a:srgbClr val="0A8A00"/>
    <a:srgbClr val="4F6228"/>
    <a:srgbClr val="FF1515"/>
    <a:srgbClr val="FF9797"/>
    <a:srgbClr val="FFFF00"/>
    <a:srgbClr val="FFFF66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CC0E3-D40E-4271-AED1-66336067F752}" v="248" dt="2021-04-25T18:46:31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3772" autoAdjust="0"/>
  </p:normalViewPr>
  <p:slideViewPr>
    <p:cSldViewPr>
      <p:cViewPr varScale="1">
        <p:scale>
          <a:sx n="107" d="100"/>
          <a:sy n="107" d="100"/>
        </p:scale>
        <p:origin x="15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7CAE-202B-DD4B-8E70-E0D5615F111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5D18F-80B2-A04F-9571-FABC096A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8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</a:pPr>
            <a:endParaRPr lang="cs-CZ" dirty="0">
              <a:cs typeface="Calibri" panose="020F0502020204030204"/>
            </a:endParaRP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066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89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637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360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506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975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18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434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323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485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96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18F-80B2-A04F-9571-FABC096AEA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2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670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641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18F-80B2-A04F-9571-FABC096AEA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99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262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796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779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799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867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195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51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960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777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643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377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901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07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35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875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90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84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608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46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5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17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6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h3.googleusercontent.com/ut3ZmPbe7-YO2vFkF3ECFzoL0U2zN0tnEfQmY_RfbkBHsfmx2N8UjC26GE-4ivdhM9g-MZwF58iDW0dM2YIKls2s0ihRPQIzSiKdI2LG6-c8s20tBu3W84uUEGxGdDR5Jy1pENj4t5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0846"/>
            <a:ext cx="7190581" cy="68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26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3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58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9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09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3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00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EE80-771B-4050-8B79-D2A70F4E88D6}" type="datetimeFigureOut">
              <a:rPr lang="cs-CZ" smtClean="0"/>
              <a:t>25.04.2021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4AA6-D8FE-4729-A094-CF7912407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37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www.knihovny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c.gov/marc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archives.org/OAI/openarchivesprotocol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oravianlibrary/CP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knihovny.cz/Search/Results/?lookfor0%5B%5D=labyrint%20pohybu&amp;type0%5B%5D=AllFields&amp;bool0%5B%5D=AND&amp;filter=&amp;daterange=&amp;publishDatefrom=&amp;publishDateto=&amp;limit=20&amp;sort=relevance&amp;page=1&amp;searchTypeTemplate=basic&amp;database=Solr&amp;keepFacetsEnabled=true&amp;join=AN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oravianlibrary/RecordManager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ufind.org/vufind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nihovny.cz/Record/kfbz.75731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so.org/standards-committees/nci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id.cz/cs/about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nihovny.cz/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nihovny.cz/Portal/Page/brany-a-rozcestniky" TargetMode="External"/><Relationship Id="rId4" Type="http://schemas.openxmlformats.org/officeDocument/2006/relationships/hyperlink" Target="https://www.knihovny.cz/Portal/Page/zapojene-knihovny-a-zdroj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ut3ZmPbe7-YO2vFkF3ECFzoL0U2zN0tnEfQmY_RfbkBHsfmx2N8UjC26GE-4ivdhM9g-MZwF58iDW0dM2YIKls2s0ihRPQIzSiKdI2LG6-c8s20tBu3W84uUEGxGdDR5Jy1pENj4t5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75" y="445192"/>
            <a:ext cx="6686525" cy="641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Shape 162"/>
          <p:cNvSpPr txBox="1">
            <a:spLocks noGrp="1"/>
          </p:cNvSpPr>
          <p:nvPr>
            <p:ph type="subTitle" idx="1"/>
          </p:nvPr>
        </p:nvSpPr>
        <p:spPr>
          <a:xfrm>
            <a:off x="899600" y="3611832"/>
            <a:ext cx="7398300" cy="8324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sz="3800" b="1" dirty="0">
                <a:solidFill>
                  <a:srgbClr val="666666"/>
                </a:solidFill>
              </a:rPr>
              <a:t>Aneb jak se dělá discovery systém</a:t>
            </a:r>
            <a:endParaRPr sz="3800" b="1" dirty="0">
              <a:solidFill>
                <a:srgbClr val="666666"/>
              </a:solidFill>
            </a:endParaRPr>
          </a:p>
        </p:txBody>
      </p:sp>
      <p:pic>
        <p:nvPicPr>
          <p:cNvPr id="163" name="Shape 16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2751" y="1229486"/>
            <a:ext cx="5831998" cy="190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2">
            <a:extLst>
              <a:ext uri="{FF2B5EF4-FFF2-40B4-BE49-F238E27FC236}">
                <a16:creationId xmlns:a16="http://schemas.microsoft.com/office/drawing/2014/main" id="{7216BE92-1532-45F0-8846-1115079AE6F9}"/>
              </a:ext>
            </a:extLst>
          </p:cNvPr>
          <p:cNvSpPr txBox="1">
            <a:spLocks/>
          </p:cNvSpPr>
          <p:nvPr/>
        </p:nvSpPr>
        <p:spPr>
          <a:xfrm>
            <a:off x="1043608" y="5065832"/>
            <a:ext cx="7398300" cy="8324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cs-CZ" sz="2800" b="1" dirty="0">
                <a:solidFill>
                  <a:schemeClr val="tx1"/>
                </a:solidFill>
              </a:rPr>
              <a:t>Jana Kurfürstová</a:t>
            </a:r>
          </a:p>
        </p:txBody>
      </p:sp>
    </p:spTree>
    <p:extLst>
      <p:ext uri="{BB962C8B-B14F-4D97-AF65-F5344CB8AC3E}">
        <p14:creationId xmlns:p14="http://schemas.microsoft.com/office/powerpoint/2010/main" val="158544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Záznamy v knihovním systému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3321" y="1666547"/>
            <a:ext cx="8229600" cy="500281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419100">
              <a:spcBef>
                <a:spcPts val="0"/>
              </a:spcBef>
              <a:buSzPct val="100000"/>
            </a:pPr>
            <a:r>
              <a:rPr lang="cs-CZ" sz="3000" dirty="0">
                <a:solidFill>
                  <a:schemeClr val="dk1"/>
                </a:solidFill>
              </a:rPr>
              <a:t>Bibliografické záznamy dle mezinárodních standardů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Metadatový formát </a:t>
            </a:r>
            <a:r>
              <a:rPr lang="cs-CZ" sz="2600" b="1" dirty="0">
                <a:solidFill>
                  <a:schemeClr val="dk1"/>
                </a:solidFill>
                <a:hlinkClick r:id="rId4"/>
              </a:rPr>
              <a:t>MARC 21</a:t>
            </a:r>
            <a:endParaRPr lang="cs-CZ" sz="2600" b="1" dirty="0">
              <a:solidFill>
                <a:schemeClr val="dk1"/>
              </a:solidFill>
            </a:endParaRP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Katalogizační pravidla </a:t>
            </a:r>
            <a:r>
              <a:rPr lang="cs-CZ" sz="2600" b="1" dirty="0">
                <a:solidFill>
                  <a:schemeClr val="dk1"/>
                </a:solidFill>
              </a:rPr>
              <a:t>RDA</a:t>
            </a:r>
            <a:r>
              <a:rPr lang="cs-CZ" sz="2600" dirty="0">
                <a:solidFill>
                  <a:schemeClr val="dk1"/>
                </a:solidFill>
              </a:rPr>
              <a:t> (dříve AACR2)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Syntaxe ISBD (pro zobrazování údajů v přehledné podobě)</a:t>
            </a:r>
            <a:endParaRPr lang="cs-CZ" sz="2600" dirty="0">
              <a:solidFill>
                <a:schemeClr val="dk1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0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CDCF717-4837-4B4E-9F76-8ADFF4BD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3818238" cy="6858000"/>
          </a:xfrm>
          <a:prstGeom prst="rect">
            <a:avLst/>
          </a:prstGeom>
        </p:spPr>
      </p:pic>
      <p:sp>
        <p:nvSpPr>
          <p:cNvPr id="5" name="Shape 243">
            <a:extLst>
              <a:ext uri="{FF2B5EF4-FFF2-40B4-BE49-F238E27FC236}">
                <a16:creationId xmlns:a16="http://schemas.microsoft.com/office/drawing/2014/main" id="{D5F0729B-7383-4FAE-BBD9-6A458EB2DB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7984" y="476672"/>
            <a:ext cx="4398416" cy="144016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Záznam ve formátu</a:t>
            </a:r>
            <a:br>
              <a:rPr lang="cs-CZ" sz="3000" b="1" dirty="0">
                <a:solidFill>
                  <a:schemeClr val="lt1"/>
                </a:solidFill>
              </a:rPr>
            </a:br>
            <a:r>
              <a:rPr lang="cs-CZ" sz="3000" b="1" dirty="0">
                <a:solidFill>
                  <a:schemeClr val="lt1"/>
                </a:solidFill>
              </a:rPr>
              <a:t>MARC 21</a:t>
            </a:r>
          </a:p>
        </p:txBody>
      </p:sp>
      <p:sp>
        <p:nvSpPr>
          <p:cNvPr id="7" name="Shape 244">
            <a:extLst>
              <a:ext uri="{FF2B5EF4-FFF2-40B4-BE49-F238E27FC236}">
                <a16:creationId xmlns:a16="http://schemas.microsoft.com/office/drawing/2014/main" id="{6278A0B9-CD7B-4251-A02E-7EABCD6A4D39}"/>
              </a:ext>
            </a:extLst>
          </p:cNvPr>
          <p:cNvSpPr txBox="1">
            <a:spLocks/>
          </p:cNvSpPr>
          <p:nvPr/>
        </p:nvSpPr>
        <p:spPr>
          <a:xfrm>
            <a:off x="4427984" y="2204864"/>
            <a:ext cx="4398416" cy="388843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19100">
              <a:spcBef>
                <a:spcPts val="0"/>
              </a:spcBef>
              <a:buSzPct val="100000"/>
            </a:pPr>
            <a:r>
              <a:rPr lang="cs-CZ" sz="3000" dirty="0">
                <a:solidFill>
                  <a:schemeClr val="dk1"/>
                </a:solidFill>
              </a:rPr>
              <a:t>Pole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200" dirty="0">
                <a:solidFill>
                  <a:schemeClr val="dk1"/>
                </a:solidFill>
              </a:rPr>
              <a:t>Indikátory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200" dirty="0">
                <a:solidFill>
                  <a:schemeClr val="dk1"/>
                </a:solidFill>
              </a:rPr>
              <a:t>Podpole</a:t>
            </a:r>
          </a:p>
          <a:p>
            <a:pPr marL="457200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Údaje v přirozeném jazyce</a:t>
            </a:r>
          </a:p>
          <a:p>
            <a:pPr marL="457200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Kódované údaje</a:t>
            </a:r>
          </a:p>
          <a:p>
            <a:pPr marL="457200" indent="-419100">
              <a:spcBef>
                <a:spcPts val="0"/>
              </a:spcBef>
              <a:buSzPct val="100000"/>
            </a:pPr>
            <a:r>
              <a:rPr lang="cs-CZ" sz="2600" dirty="0" err="1">
                <a:solidFill>
                  <a:schemeClr val="dk1"/>
                </a:solidFill>
              </a:rPr>
              <a:t>Provazby</a:t>
            </a:r>
            <a:r>
              <a:rPr lang="cs-CZ" sz="2600" dirty="0">
                <a:solidFill>
                  <a:schemeClr val="dk1"/>
                </a:solidFill>
              </a:rPr>
              <a:t> na autority a kontrolované slovníky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7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Záznamy v knihovním systému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67543" y="2060848"/>
            <a:ext cx="8229600" cy="413871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419100">
              <a:spcBef>
                <a:spcPts val="0"/>
              </a:spcBef>
              <a:buSzPct val="100000"/>
            </a:pPr>
            <a:r>
              <a:rPr lang="cs-CZ" sz="3000" dirty="0">
                <a:solidFill>
                  <a:schemeClr val="dk1"/>
                </a:solidFill>
              </a:rPr>
              <a:t>Knihovníci nemusí tvořit záznamy ručně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Záznamy lze </a:t>
            </a:r>
            <a:r>
              <a:rPr lang="cs-CZ" sz="2600" b="1" dirty="0">
                <a:solidFill>
                  <a:schemeClr val="dk1"/>
                </a:solidFill>
              </a:rPr>
              <a:t>přebírat</a:t>
            </a:r>
            <a:r>
              <a:rPr lang="cs-CZ" sz="2600" dirty="0">
                <a:solidFill>
                  <a:schemeClr val="dk1"/>
                </a:solidFill>
              </a:rPr>
              <a:t> ze SK ČR, NK ČR či jiné knihovny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Přebírání vhodné vždy, když se nekatalogizuje nějaký lokální unikát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dirty="0">
                <a:solidFill>
                  <a:schemeClr val="dk1"/>
                </a:solidFill>
              </a:rPr>
              <a:t>Ruční tvorbou záznamů se do metadat vnáší chyby</a:t>
            </a:r>
          </a:p>
          <a:p>
            <a:pPr marL="857250" lvl="1" indent="-419100">
              <a:spcBef>
                <a:spcPts val="0"/>
              </a:spcBef>
              <a:buSzPct val="100000"/>
            </a:pPr>
            <a:r>
              <a:rPr lang="cs-CZ" sz="2600" b="1" dirty="0">
                <a:solidFill>
                  <a:srgbClr val="E5004B"/>
                </a:solidFill>
              </a:rPr>
              <a:t>KREATIVITA PŘI KATALOGIZACI ŠKODÍ!!!</a:t>
            </a:r>
          </a:p>
          <a:p>
            <a:pPr marL="457200" indent="-419100">
              <a:spcBef>
                <a:spcPts val="0"/>
              </a:spcBef>
              <a:buSzPct val="100000"/>
            </a:pPr>
            <a:r>
              <a:rPr lang="cs-CZ" sz="3000" dirty="0"/>
              <a:t>Údaje o knihovních jednotkách (exemplářích) vedeny zvlášť (na portálu řešeno přidaným zvláštním </a:t>
            </a:r>
            <a:r>
              <a:rPr lang="cs-CZ" sz="3000" dirty="0" err="1"/>
              <a:t>MARCovým</a:t>
            </a:r>
            <a:r>
              <a:rPr lang="cs-CZ" sz="3000" dirty="0"/>
              <a:t> polem 996)</a:t>
            </a:r>
          </a:p>
        </p:txBody>
      </p:sp>
    </p:spTree>
    <p:extLst>
      <p:ext uri="{BB962C8B-B14F-4D97-AF65-F5344CB8AC3E}">
        <p14:creationId xmlns:p14="http://schemas.microsoft.com/office/powerpoint/2010/main" val="356956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Jak dostat záznamy do portálu?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53722A1-09DC-4D8F-91D4-EAA3BDCDD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46" y="1628864"/>
            <a:ext cx="6858508" cy="51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4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Jak dostat záznamy do portálu?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3321" y="1666547"/>
            <a:ext cx="8229600" cy="519145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-CZ" sz="3000" b="1" dirty="0">
                <a:solidFill>
                  <a:schemeClr val="dk1"/>
                </a:solidFill>
              </a:rPr>
              <a:t>Protokol </a:t>
            </a:r>
            <a:r>
              <a:rPr lang="cs-CZ" sz="3000" b="1" dirty="0">
                <a:solidFill>
                  <a:srgbClr val="E5004B"/>
                </a:solidFill>
                <a:hlinkClick r:id="rId4"/>
              </a:rPr>
              <a:t>OAI-PMH</a:t>
            </a:r>
            <a:endParaRPr lang="cs-CZ" sz="3000" b="1" dirty="0">
              <a:solidFill>
                <a:srgbClr val="E5004B"/>
              </a:solidFill>
            </a:endParaRPr>
          </a:p>
          <a:p>
            <a:pPr lvl="1">
              <a:spcBef>
                <a:spcPts val="0"/>
              </a:spcBef>
            </a:pPr>
            <a:r>
              <a:rPr lang="cs-CZ" sz="2600" dirty="0">
                <a:solidFill>
                  <a:schemeClr val="dk1"/>
                </a:solidFill>
              </a:rPr>
              <a:t>Velmi jednoduchý (6 instrukcí)</a:t>
            </a:r>
          </a:p>
          <a:p>
            <a:pPr lvl="1">
              <a:spcBef>
                <a:spcPts val="0"/>
              </a:spcBef>
            </a:pPr>
            <a:r>
              <a:rPr lang="cs-CZ" sz="2600" b="1" dirty="0">
                <a:solidFill>
                  <a:schemeClr val="dk1"/>
                </a:solidFill>
              </a:rPr>
              <a:t>HTTP</a:t>
            </a:r>
            <a:r>
              <a:rPr lang="cs-CZ" sz="2600" dirty="0">
                <a:solidFill>
                  <a:schemeClr val="dk1"/>
                </a:solidFill>
              </a:rPr>
              <a:t> (GET, POST), </a:t>
            </a:r>
            <a:r>
              <a:rPr lang="cs-CZ" sz="2600" b="1" dirty="0">
                <a:solidFill>
                  <a:schemeClr val="dk1"/>
                </a:solidFill>
              </a:rPr>
              <a:t>XML</a:t>
            </a:r>
            <a:r>
              <a:rPr lang="cs-CZ" sz="2600" dirty="0">
                <a:solidFill>
                  <a:schemeClr val="dk1"/>
                </a:solidFill>
              </a:rPr>
              <a:t> (</a:t>
            </a:r>
            <a:r>
              <a:rPr lang="cs-CZ" sz="2600" dirty="0" err="1">
                <a:solidFill>
                  <a:schemeClr val="dk1"/>
                </a:solidFill>
              </a:rPr>
              <a:t>MarcXML</a:t>
            </a:r>
            <a:r>
              <a:rPr lang="cs-CZ" sz="2600" dirty="0">
                <a:solidFill>
                  <a:schemeClr val="dk1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cs-CZ" sz="2600" dirty="0">
                <a:solidFill>
                  <a:schemeClr val="dk1"/>
                </a:solidFill>
              </a:rPr>
              <a:t>Každý záznam má </a:t>
            </a:r>
            <a:r>
              <a:rPr lang="cs-CZ" sz="2600" b="1" dirty="0">
                <a:solidFill>
                  <a:schemeClr val="dk1"/>
                </a:solidFill>
              </a:rPr>
              <a:t>hlavičku</a:t>
            </a:r>
            <a:r>
              <a:rPr lang="cs-CZ" sz="2600" dirty="0">
                <a:solidFill>
                  <a:schemeClr val="dk1"/>
                </a:solidFill>
              </a:rPr>
              <a:t> (ID, datum poslední změny, status, příslušnost do setů) a </a:t>
            </a:r>
            <a:r>
              <a:rPr lang="cs-CZ" sz="2600" b="1" dirty="0">
                <a:solidFill>
                  <a:schemeClr val="dk1"/>
                </a:solidFill>
              </a:rPr>
              <a:t>tělo</a:t>
            </a:r>
          </a:p>
          <a:p>
            <a:pPr lvl="1">
              <a:spcBef>
                <a:spcPts val="0"/>
              </a:spcBef>
            </a:pPr>
            <a:r>
              <a:rPr lang="cs-CZ" sz="2600" dirty="0">
                <a:solidFill>
                  <a:schemeClr val="dk1"/>
                </a:solidFill>
              </a:rPr>
              <a:t>Knihovní systém má </a:t>
            </a:r>
            <a:r>
              <a:rPr lang="cs-CZ" sz="2600" b="1" dirty="0">
                <a:solidFill>
                  <a:schemeClr val="dk1"/>
                </a:solidFill>
              </a:rPr>
              <a:t>OAI data provider</a:t>
            </a:r>
          </a:p>
          <a:p>
            <a:pPr lvl="2">
              <a:spcBef>
                <a:spcPts val="0"/>
              </a:spcBef>
            </a:pPr>
            <a:r>
              <a:rPr lang="cs-CZ" sz="2200" dirty="0">
                <a:solidFill>
                  <a:schemeClr val="dk1"/>
                </a:solidFill>
              </a:rPr>
              <a:t>Vystavuje záznamy v setu v požadované podobě</a:t>
            </a:r>
          </a:p>
          <a:p>
            <a:pPr lvl="1">
              <a:spcBef>
                <a:spcPts val="0"/>
              </a:spcBef>
            </a:pPr>
            <a:r>
              <a:rPr lang="cs-CZ" sz="2600" dirty="0">
                <a:solidFill>
                  <a:schemeClr val="dk1"/>
                </a:solidFill>
              </a:rPr>
              <a:t>Portál má </a:t>
            </a:r>
            <a:r>
              <a:rPr lang="cs-CZ" sz="2600" b="1" dirty="0">
                <a:solidFill>
                  <a:schemeClr val="dk1"/>
                </a:solidFill>
              </a:rPr>
              <a:t>OAI harvester</a:t>
            </a:r>
          </a:p>
          <a:p>
            <a:pPr lvl="2">
              <a:spcBef>
                <a:spcPts val="0"/>
              </a:spcBef>
            </a:pPr>
            <a:r>
              <a:rPr lang="cs-CZ" sz="2200" dirty="0">
                <a:solidFill>
                  <a:schemeClr val="dk1"/>
                </a:solidFill>
              </a:rPr>
              <a:t>Každý den sklízí nové a aktualizované záznamy</a:t>
            </a:r>
          </a:p>
          <a:p>
            <a:pPr lvl="2">
              <a:spcBef>
                <a:spcPts val="0"/>
              </a:spcBef>
            </a:pPr>
            <a:r>
              <a:rPr lang="cs-CZ" sz="2200" dirty="0">
                <a:solidFill>
                  <a:schemeClr val="dk1"/>
                </a:solidFill>
              </a:rPr>
              <a:t>Při zapojování knihovny a cca 2x do roka sklízí všechno znovu</a:t>
            </a:r>
          </a:p>
          <a:p>
            <a:pPr lvl="1">
              <a:spcBef>
                <a:spcPts val="0"/>
              </a:spcBef>
            </a:pPr>
            <a:r>
              <a:rPr lang="cs-CZ" sz="2600" b="1" dirty="0">
                <a:solidFill>
                  <a:schemeClr val="dk1"/>
                </a:solidFill>
              </a:rPr>
              <a:t>Někdy to vázne:</a:t>
            </a:r>
            <a:r>
              <a:rPr lang="cs-CZ" sz="2600" dirty="0">
                <a:solidFill>
                  <a:schemeClr val="dk1"/>
                </a:solidFill>
              </a:rPr>
              <a:t> data provider neumí preferované instrukce, neaktualizuje </a:t>
            </a:r>
            <a:r>
              <a:rPr lang="cs-CZ" sz="2600" dirty="0" err="1">
                <a:solidFill>
                  <a:schemeClr val="dk1"/>
                </a:solidFill>
              </a:rPr>
              <a:t>datestampy</a:t>
            </a:r>
            <a:r>
              <a:rPr lang="cs-CZ" sz="2600" dirty="0">
                <a:solidFill>
                  <a:schemeClr val="dk1"/>
                </a:solidFill>
              </a:rPr>
              <a:t>, negeneruje do záznamu info o jednotkách, korektně nemaže záznamy</a:t>
            </a:r>
          </a:p>
          <a:p>
            <a:pPr lvl="2">
              <a:spcBef>
                <a:spcPts val="0"/>
              </a:spcBef>
            </a:pPr>
            <a:endParaRPr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Zpracování záznamů v databázi (</a:t>
            </a:r>
            <a:r>
              <a:rPr lang="cs-CZ" sz="3000" b="1" dirty="0" err="1">
                <a:solidFill>
                  <a:schemeClr val="lt1"/>
                </a:solidFill>
              </a:rPr>
              <a:t>PostgreSQL</a:t>
            </a:r>
            <a:r>
              <a:rPr lang="cs-CZ" sz="3000" b="1">
                <a:solidFill>
                  <a:schemeClr val="lt1"/>
                </a:solidFill>
              </a:rPr>
              <a:t>)</a:t>
            </a:r>
            <a:endParaRPr lang="cs-CZ" sz="3000" b="1" dirty="0">
              <a:solidFill>
                <a:schemeClr val="lt1"/>
              </a:solidFill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67543" y="2204864"/>
            <a:ext cx="8229600" cy="378047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b="1" dirty="0">
                <a:solidFill>
                  <a:schemeClr val="dk1"/>
                </a:solidFill>
              </a:rPr>
              <a:t>Sklizené záznamy jdou do databáze, kde: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Uloží se celé, jak jsou </a:t>
            </a:r>
            <a:r>
              <a:rPr lang="cs-CZ" sz="2400" dirty="0">
                <a:solidFill>
                  <a:schemeClr val="dk1"/>
                </a:solidFill>
              </a:rPr>
              <a:t>(s případným ošetřením výjimek)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Vygenerují se z nich </a:t>
            </a:r>
            <a:r>
              <a:rPr lang="cs-CZ" sz="2400" b="1" dirty="0" err="1">
                <a:solidFill>
                  <a:schemeClr val="dk1"/>
                </a:solidFill>
              </a:rPr>
              <a:t>deduplikační</a:t>
            </a:r>
            <a:r>
              <a:rPr lang="cs-CZ" sz="2400" b="1" dirty="0">
                <a:solidFill>
                  <a:schemeClr val="dk1"/>
                </a:solidFill>
              </a:rPr>
              <a:t> klíče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Provede se deduplikace, </a:t>
            </a:r>
            <a:r>
              <a:rPr lang="cs-CZ" sz="2400" dirty="0">
                <a:solidFill>
                  <a:schemeClr val="dk1"/>
                </a:solidFill>
              </a:rPr>
              <a:t>tj. na základě porovnávání klíčů se vytvoří </a:t>
            </a:r>
            <a:r>
              <a:rPr lang="cs-CZ" sz="2400" b="1" dirty="0">
                <a:solidFill>
                  <a:schemeClr val="dk1"/>
                </a:solidFill>
              </a:rPr>
              <a:t>hierarchie sloučených a lokálních záznamů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E5004B"/>
                </a:solidFill>
              </a:rPr>
              <a:t>DEDUPLIKUJEME NA ÚROVNI VYDÁNÍ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dirty="0">
                <a:solidFill>
                  <a:schemeClr val="dk1"/>
                </a:solidFill>
              </a:rPr>
              <a:t>(provedení)</a:t>
            </a:r>
            <a:endParaRPr lang="cs-CZ" sz="2400" b="1" dirty="0">
              <a:solidFill>
                <a:schemeClr val="dk1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cs-CZ" sz="2200" dirty="0">
              <a:solidFill>
                <a:schemeClr val="dk1"/>
              </a:solidFill>
            </a:endParaRPr>
          </a:p>
          <a:p>
            <a:pPr lvl="2">
              <a:spcBef>
                <a:spcPts val="0"/>
              </a:spcBef>
            </a:pPr>
            <a:endParaRPr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0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olo, klíč, vsedě, visící&#10;&#10;Popis byl vytvořen automaticky">
            <a:extLst>
              <a:ext uri="{FF2B5EF4-FFF2-40B4-BE49-F238E27FC236}">
                <a16:creationId xmlns:a16="http://schemas.microsoft.com/office/drawing/2014/main" id="{6E4CE764-CBA2-4A7C-980B-60D15721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r="770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09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err="1">
                <a:solidFill>
                  <a:schemeClr val="lt1"/>
                </a:solidFill>
              </a:rPr>
              <a:t>Deduplikační</a:t>
            </a:r>
            <a:r>
              <a:rPr lang="cs-CZ" sz="3000" b="1" dirty="0">
                <a:solidFill>
                  <a:schemeClr val="lt1"/>
                </a:solidFill>
              </a:rPr>
              <a:t> klíče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93521" y="1916832"/>
            <a:ext cx="8229600" cy="44267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Tvořeny z údajů, jejichž kombinace identifikuje dokument: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Typ dokumentu </a:t>
            </a:r>
            <a:r>
              <a:rPr lang="cs-CZ" sz="2200" dirty="0">
                <a:solidFill>
                  <a:schemeClr val="dk1"/>
                </a:solidFill>
              </a:rPr>
              <a:t>(nezbytné znát pro další zpracování, ale velmi složitě rozpoznatelné)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ISBN, ISSN, ISMN, </a:t>
            </a:r>
            <a:r>
              <a:rPr lang="cs-CZ" sz="2200" b="1" dirty="0" err="1">
                <a:solidFill>
                  <a:schemeClr val="dk1"/>
                </a:solidFill>
              </a:rPr>
              <a:t>čČNB</a:t>
            </a:r>
            <a:r>
              <a:rPr lang="cs-CZ" sz="2200" b="1" dirty="0">
                <a:solidFill>
                  <a:schemeClr val="dk1"/>
                </a:solidFill>
              </a:rPr>
              <a:t>, OCN (OCLC), EAN, UUID, nakladatelské číslo </a:t>
            </a:r>
            <a:r>
              <a:rPr lang="cs-CZ" sz="2200" dirty="0">
                <a:solidFill>
                  <a:schemeClr val="dk1"/>
                </a:solidFill>
              </a:rPr>
              <a:t>(nebývají ve starších záznamech, v ISBN bývají chyby) </a:t>
            </a:r>
            <a:endParaRPr lang="cs-CZ" sz="2200" b="1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Autor, názvové údaje, rok vydání, vydavatel, jazyk, edice, počet stran, zdrojový dokument </a:t>
            </a:r>
            <a:r>
              <a:rPr lang="cs-CZ" sz="2200" dirty="0">
                <a:solidFill>
                  <a:schemeClr val="dk1"/>
                </a:solidFill>
              </a:rPr>
              <a:t>(u článků)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Údaje o sloučení v Souborném katalogu, </a:t>
            </a:r>
            <a:br>
              <a:rPr lang="cs-CZ" sz="2200" b="1" dirty="0">
                <a:solidFill>
                  <a:schemeClr val="dk1"/>
                </a:solidFill>
              </a:rPr>
            </a:br>
            <a:r>
              <a:rPr lang="cs-CZ" sz="2200" b="1" dirty="0">
                <a:solidFill>
                  <a:schemeClr val="dk1"/>
                </a:solidFill>
              </a:rPr>
              <a:t>cluster NKP/MZK/VKOL</a:t>
            </a:r>
            <a:r>
              <a:rPr lang="cs-CZ" sz="2200" dirty="0">
                <a:solidFill>
                  <a:schemeClr val="dk1"/>
                </a:solidFill>
              </a:rPr>
              <a:t> (nejvyšší možná úroveň sdílené katalogizace)</a:t>
            </a:r>
            <a:endParaRPr lang="cs-CZ" sz="22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7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bsah obrázku kuchyňské nádobí, cedník, hrníček, interiér&#10;&#10;Popis byl vytvořen automaticky">
            <a:extLst>
              <a:ext uri="{FF2B5EF4-FFF2-40B4-BE49-F238E27FC236}">
                <a16:creationId xmlns:a16="http://schemas.microsoft.com/office/drawing/2014/main" id="{B11167F1-D8F8-4E17-B117-EBC0ED503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2156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err="1">
                <a:solidFill>
                  <a:schemeClr val="lt1"/>
                </a:solidFill>
              </a:rPr>
              <a:t>Deduplikační</a:t>
            </a:r>
            <a:r>
              <a:rPr lang="cs-CZ" sz="3000" b="1" dirty="0">
                <a:solidFill>
                  <a:schemeClr val="lt1"/>
                </a:solidFill>
              </a:rPr>
              <a:t> kroky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93521" y="1916832"/>
            <a:ext cx="8229600" cy="494116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Proces porovnávání záznamů pomocí různých kombinací klíčů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V případě shody </a:t>
            </a:r>
            <a:r>
              <a:rPr lang="cs-CZ" sz="3000" dirty="0">
                <a:solidFill>
                  <a:schemeClr val="dk1"/>
                </a:solidFill>
              </a:rPr>
              <a:t>(výjimečně i podobnosti)</a:t>
            </a:r>
            <a:r>
              <a:rPr lang="cs-CZ" sz="3000" b="1" dirty="0">
                <a:solidFill>
                  <a:schemeClr val="dk1"/>
                </a:solidFill>
              </a:rPr>
              <a:t> klíčů</a:t>
            </a:r>
            <a:br>
              <a:rPr lang="cs-CZ" sz="3000" b="1" dirty="0">
                <a:solidFill>
                  <a:schemeClr val="dk1"/>
                </a:solidFill>
              </a:rPr>
            </a:br>
            <a:r>
              <a:rPr lang="cs-CZ" sz="3000" b="1" dirty="0">
                <a:solidFill>
                  <a:schemeClr val="dk1"/>
                </a:solidFill>
              </a:rPr>
              <a:t>v kombinaci usoudíme, že záznam popisuje stejný dokument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Výstupem deduplikace jsou sloučené záznamy, které propojují lokální záznamy popisující stejný dokument</a:t>
            </a:r>
            <a:r>
              <a:rPr lang="cs-CZ" sz="3000" dirty="0">
                <a:solidFill>
                  <a:schemeClr val="dk1"/>
                </a:solidFill>
              </a:rPr>
              <a:t> (ve sloučeném záznamu může být i jen jeden záznam, když zůstane sám)</a:t>
            </a:r>
            <a:endParaRPr lang="cs-CZ" sz="22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7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70DA5E81-5C66-4562-9917-9A1848C85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98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38">
            <a:extLst>
              <a:ext uri="{FF2B5EF4-FFF2-40B4-BE49-F238E27FC236}">
                <a16:creationId xmlns:a16="http://schemas.microsoft.com/office/drawing/2014/main" id="{F51B8628-F133-4B59-ACCE-71493C26A4F4}"/>
              </a:ext>
            </a:extLst>
          </p:cNvPr>
          <p:cNvSpPr/>
          <p:nvPr/>
        </p:nvSpPr>
        <p:spPr>
          <a:xfrm flipH="1">
            <a:off x="1493257" y="2670318"/>
            <a:ext cx="5666382" cy="3147066"/>
          </a:xfrm>
          <a:prstGeom prst="corner">
            <a:avLst>
              <a:gd name="adj1" fmla="val 73994"/>
              <a:gd name="adj2" fmla="val 82243"/>
            </a:avLst>
          </a:prstGeom>
          <a:solidFill>
            <a:srgbClr val="F3F3F3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Shape 140">
            <a:extLst>
              <a:ext uri="{FF2B5EF4-FFF2-40B4-BE49-F238E27FC236}">
                <a16:creationId xmlns:a16="http://schemas.microsoft.com/office/drawing/2014/main" id="{9E14F2ED-32E4-4654-A4F8-3CA8684D9FCD}"/>
              </a:ext>
            </a:extLst>
          </p:cNvPr>
          <p:cNvSpPr/>
          <p:nvPr/>
        </p:nvSpPr>
        <p:spPr>
          <a:xfrm>
            <a:off x="3253489" y="4387857"/>
            <a:ext cx="923001" cy="401363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Shape 142">
            <a:extLst>
              <a:ext uri="{FF2B5EF4-FFF2-40B4-BE49-F238E27FC236}">
                <a16:creationId xmlns:a16="http://schemas.microsoft.com/office/drawing/2014/main" id="{47AFD1B9-9BCC-47DC-9C13-B074D21C56F6}"/>
              </a:ext>
            </a:extLst>
          </p:cNvPr>
          <p:cNvSpPr/>
          <p:nvPr/>
        </p:nvSpPr>
        <p:spPr>
          <a:xfrm rot="5400000">
            <a:off x="1594434" y="2790862"/>
            <a:ext cx="1123501" cy="697111"/>
          </a:xfrm>
          <a:prstGeom prst="bentArrow">
            <a:avLst>
              <a:gd name="adj1" fmla="val 50007"/>
              <a:gd name="adj2" fmla="val 38232"/>
              <a:gd name="adj3" fmla="val 25000"/>
              <a:gd name="adj4" fmla="val 43750"/>
            </a:avLst>
          </a:prstGeom>
          <a:solidFill>
            <a:srgbClr val="CCCCCC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Shape 143">
            <a:extLst>
              <a:ext uri="{FF2B5EF4-FFF2-40B4-BE49-F238E27FC236}">
                <a16:creationId xmlns:a16="http://schemas.microsoft.com/office/drawing/2014/main" id="{FCF0BECB-0B2B-4136-8CD7-B9337CF6458D}"/>
              </a:ext>
            </a:extLst>
          </p:cNvPr>
          <p:cNvSpPr/>
          <p:nvPr/>
        </p:nvSpPr>
        <p:spPr>
          <a:xfrm>
            <a:off x="487777" y="2420888"/>
            <a:ext cx="1319852" cy="702227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Metadatový zdroj A</a:t>
            </a:r>
          </a:p>
        </p:txBody>
      </p:sp>
      <p:sp>
        <p:nvSpPr>
          <p:cNvPr id="178" name="Shape 144">
            <a:extLst>
              <a:ext uri="{FF2B5EF4-FFF2-40B4-BE49-F238E27FC236}">
                <a16:creationId xmlns:a16="http://schemas.microsoft.com/office/drawing/2014/main" id="{9F3D4321-0DC4-42F9-800B-69FF4133083E}"/>
              </a:ext>
            </a:extLst>
          </p:cNvPr>
          <p:cNvSpPr/>
          <p:nvPr/>
        </p:nvSpPr>
        <p:spPr>
          <a:xfrm>
            <a:off x="3198354" y="2420888"/>
            <a:ext cx="1319852" cy="70222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Metadatový zdroj B</a:t>
            </a:r>
          </a:p>
        </p:txBody>
      </p:sp>
      <p:sp>
        <p:nvSpPr>
          <p:cNvPr id="179" name="Shape 145">
            <a:extLst>
              <a:ext uri="{FF2B5EF4-FFF2-40B4-BE49-F238E27FC236}">
                <a16:creationId xmlns:a16="http://schemas.microsoft.com/office/drawing/2014/main" id="{B8F5B4BA-1C05-4DFC-88E9-48ED49C9BF83}"/>
              </a:ext>
            </a:extLst>
          </p:cNvPr>
          <p:cNvSpPr txBox="1"/>
          <p:nvPr/>
        </p:nvSpPr>
        <p:spPr>
          <a:xfrm rot="1577981">
            <a:off x="1694878" y="2654870"/>
            <a:ext cx="953500" cy="400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1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Z1_</a:t>
            </a:r>
            <a:r>
              <a:rPr lang="cs" sz="1100" b="1" kern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cs" sz="1100" b="1" ker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cs" sz="1100" b="1" ker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cs" sz="1100" b="1" ker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</a:p>
        </p:txBody>
      </p:sp>
      <p:sp>
        <p:nvSpPr>
          <p:cNvPr id="180" name="Shape 146">
            <a:extLst>
              <a:ext uri="{FF2B5EF4-FFF2-40B4-BE49-F238E27FC236}">
                <a16:creationId xmlns:a16="http://schemas.microsoft.com/office/drawing/2014/main" id="{FE2562C0-9A92-44EB-8AD7-7D89B264CFC8}"/>
              </a:ext>
            </a:extLst>
          </p:cNvPr>
          <p:cNvSpPr txBox="1"/>
          <p:nvPr/>
        </p:nvSpPr>
        <p:spPr>
          <a:xfrm rot="5400000">
            <a:off x="1794410" y="3192364"/>
            <a:ext cx="897852" cy="330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1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Z2_</a:t>
            </a:r>
            <a:r>
              <a:rPr lang="cs" sz="11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cs" sz="1100" b="1" ker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cs" sz="1100" b="1" ker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cs" sz="1100" b="1" kern="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</a:p>
        </p:txBody>
      </p:sp>
      <p:sp>
        <p:nvSpPr>
          <p:cNvPr id="181" name="Shape 147">
            <a:extLst>
              <a:ext uri="{FF2B5EF4-FFF2-40B4-BE49-F238E27FC236}">
                <a16:creationId xmlns:a16="http://schemas.microsoft.com/office/drawing/2014/main" id="{3FF96018-4BAD-45A7-8E5D-12701613E9A4}"/>
              </a:ext>
            </a:extLst>
          </p:cNvPr>
          <p:cNvSpPr/>
          <p:nvPr/>
        </p:nvSpPr>
        <p:spPr>
          <a:xfrm rot="16200000" flipH="1">
            <a:off x="2288048" y="2790862"/>
            <a:ext cx="1123501" cy="697111"/>
          </a:xfrm>
          <a:prstGeom prst="bentArrow">
            <a:avLst>
              <a:gd name="adj1" fmla="val 50007"/>
              <a:gd name="adj2" fmla="val 38232"/>
              <a:gd name="adj3" fmla="val 25000"/>
              <a:gd name="adj4" fmla="val 43750"/>
            </a:avLst>
          </a:prstGeom>
          <a:solidFill>
            <a:srgbClr val="EFEFEF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Shape 148">
            <a:extLst>
              <a:ext uri="{FF2B5EF4-FFF2-40B4-BE49-F238E27FC236}">
                <a16:creationId xmlns:a16="http://schemas.microsoft.com/office/drawing/2014/main" id="{80F182A2-58A3-4DA0-B05D-B989E5C860EF}"/>
              </a:ext>
            </a:extLst>
          </p:cNvPr>
          <p:cNvSpPr/>
          <p:nvPr/>
        </p:nvSpPr>
        <p:spPr>
          <a:xfrm>
            <a:off x="1861864" y="3701273"/>
            <a:ext cx="1199809" cy="177453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Shape 149">
            <a:extLst>
              <a:ext uri="{FF2B5EF4-FFF2-40B4-BE49-F238E27FC236}">
                <a16:creationId xmlns:a16="http://schemas.microsoft.com/office/drawing/2014/main" id="{01C93DAB-74D2-4804-8E58-6CD3E17D6952}"/>
              </a:ext>
            </a:extLst>
          </p:cNvPr>
          <p:cNvSpPr txBox="1"/>
          <p:nvPr/>
        </p:nvSpPr>
        <p:spPr>
          <a:xfrm rot="19807440">
            <a:off x="2485881" y="2550965"/>
            <a:ext cx="953424" cy="400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100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Z3_</a:t>
            </a:r>
            <a:r>
              <a:rPr lang="cs" sz="1100" b="1" ker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cs" sz="1100" b="1" kern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cs" sz="1100" b="1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cs" sz="1100" b="1" kern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</a:p>
        </p:txBody>
      </p:sp>
      <p:sp>
        <p:nvSpPr>
          <p:cNvPr id="184" name="Shape 150">
            <a:extLst>
              <a:ext uri="{FF2B5EF4-FFF2-40B4-BE49-F238E27FC236}">
                <a16:creationId xmlns:a16="http://schemas.microsoft.com/office/drawing/2014/main" id="{3417BB14-022C-421A-A419-24E01FEF0212}"/>
              </a:ext>
            </a:extLst>
          </p:cNvPr>
          <p:cNvSpPr txBox="1"/>
          <p:nvPr/>
        </p:nvSpPr>
        <p:spPr>
          <a:xfrm rot="16200000">
            <a:off x="2296309" y="3171262"/>
            <a:ext cx="834646" cy="330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100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Z4_</a:t>
            </a:r>
            <a:r>
              <a:rPr lang="cs" sz="1100" b="1" kern="0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cs" sz="1100" b="1" kern="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cs" sz="1100" b="1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cs" sz="1100" b="1" ker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</a:p>
        </p:txBody>
      </p:sp>
      <p:sp>
        <p:nvSpPr>
          <p:cNvPr id="185" name="Shape 151">
            <a:extLst>
              <a:ext uri="{FF2B5EF4-FFF2-40B4-BE49-F238E27FC236}">
                <a16:creationId xmlns:a16="http://schemas.microsoft.com/office/drawing/2014/main" id="{0F35DF30-FA44-44AA-8835-9AEF82813617}"/>
              </a:ext>
            </a:extLst>
          </p:cNvPr>
          <p:cNvSpPr txBox="1"/>
          <p:nvPr/>
        </p:nvSpPr>
        <p:spPr>
          <a:xfrm>
            <a:off x="2113213" y="3953257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ABC?</a:t>
            </a:r>
          </a:p>
        </p:txBody>
      </p:sp>
      <p:sp>
        <p:nvSpPr>
          <p:cNvPr id="186" name="Shape 152">
            <a:extLst>
              <a:ext uri="{FF2B5EF4-FFF2-40B4-BE49-F238E27FC236}">
                <a16:creationId xmlns:a16="http://schemas.microsoft.com/office/drawing/2014/main" id="{98CBBFEE-EA3B-4AF4-871D-A0394319CA59}"/>
              </a:ext>
            </a:extLst>
          </p:cNvPr>
          <p:cNvSpPr txBox="1"/>
          <p:nvPr/>
        </p:nvSpPr>
        <p:spPr>
          <a:xfrm>
            <a:off x="2113213" y="4194075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ABD?</a:t>
            </a:r>
          </a:p>
        </p:txBody>
      </p:sp>
      <p:sp>
        <p:nvSpPr>
          <p:cNvPr id="187" name="Shape 153">
            <a:extLst>
              <a:ext uri="{FF2B5EF4-FFF2-40B4-BE49-F238E27FC236}">
                <a16:creationId xmlns:a16="http://schemas.microsoft.com/office/drawing/2014/main" id="{94702062-357C-4523-B375-03FEAFD9F586}"/>
              </a:ext>
            </a:extLst>
          </p:cNvPr>
          <p:cNvSpPr txBox="1"/>
          <p:nvPr/>
        </p:nvSpPr>
        <p:spPr>
          <a:xfrm>
            <a:off x="2113213" y="4434893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ACD?</a:t>
            </a:r>
          </a:p>
        </p:txBody>
      </p:sp>
      <p:sp>
        <p:nvSpPr>
          <p:cNvPr id="188" name="Shape 154">
            <a:extLst>
              <a:ext uri="{FF2B5EF4-FFF2-40B4-BE49-F238E27FC236}">
                <a16:creationId xmlns:a16="http://schemas.microsoft.com/office/drawing/2014/main" id="{CA6A9717-4628-4EF8-A4FB-07B49FB26E7D}"/>
              </a:ext>
            </a:extLst>
          </p:cNvPr>
          <p:cNvSpPr txBox="1"/>
          <p:nvPr/>
        </p:nvSpPr>
        <p:spPr>
          <a:xfrm>
            <a:off x="2113213" y="4675711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BCD?</a:t>
            </a:r>
          </a:p>
        </p:txBody>
      </p:sp>
      <p:sp>
        <p:nvSpPr>
          <p:cNvPr id="189" name="Shape 155">
            <a:extLst>
              <a:ext uri="{FF2B5EF4-FFF2-40B4-BE49-F238E27FC236}">
                <a16:creationId xmlns:a16="http://schemas.microsoft.com/office/drawing/2014/main" id="{B807B437-CBDE-493D-AFAB-15B6DE77D539}"/>
              </a:ext>
            </a:extLst>
          </p:cNvPr>
          <p:cNvSpPr txBox="1"/>
          <p:nvPr/>
        </p:nvSpPr>
        <p:spPr>
          <a:xfrm rot="21597701">
            <a:off x="3253488" y="4476137"/>
            <a:ext cx="923001" cy="255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200" b="1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Z3_</a:t>
            </a:r>
            <a:r>
              <a:rPr lang="cs" sz="1200" b="1" ker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cs" sz="1200" b="1" kern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cs" sz="1200" b="1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cs" sz="1200" b="1" kern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</a:p>
        </p:txBody>
      </p:sp>
      <p:sp>
        <p:nvSpPr>
          <p:cNvPr id="190" name="Shape 156">
            <a:extLst>
              <a:ext uri="{FF2B5EF4-FFF2-40B4-BE49-F238E27FC236}">
                <a16:creationId xmlns:a16="http://schemas.microsoft.com/office/drawing/2014/main" id="{7469425D-22C0-459C-B243-AD5449FB5FA3}"/>
              </a:ext>
            </a:extLst>
          </p:cNvPr>
          <p:cNvSpPr txBox="1"/>
          <p:nvPr/>
        </p:nvSpPr>
        <p:spPr>
          <a:xfrm>
            <a:off x="3243234" y="4286817"/>
            <a:ext cx="923001" cy="3381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2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Z2_</a:t>
            </a:r>
            <a:r>
              <a:rPr lang="cs" sz="1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cs" sz="1200" b="1" ker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cs" sz="1200" b="1" ker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cs" sz="1200" b="1" kern="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</a:p>
        </p:txBody>
      </p:sp>
      <p:sp>
        <p:nvSpPr>
          <p:cNvPr id="191" name="Shape 157">
            <a:extLst>
              <a:ext uri="{FF2B5EF4-FFF2-40B4-BE49-F238E27FC236}">
                <a16:creationId xmlns:a16="http://schemas.microsoft.com/office/drawing/2014/main" id="{D691C4F7-D554-410A-AD3E-408DA9479339}"/>
              </a:ext>
            </a:extLst>
          </p:cNvPr>
          <p:cNvSpPr txBox="1"/>
          <p:nvPr/>
        </p:nvSpPr>
        <p:spPr>
          <a:xfrm>
            <a:off x="2113213" y="4836256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192" name="Shape 158">
            <a:extLst>
              <a:ext uri="{FF2B5EF4-FFF2-40B4-BE49-F238E27FC236}">
                <a16:creationId xmlns:a16="http://schemas.microsoft.com/office/drawing/2014/main" id="{1138DD78-9AAB-4789-8C3B-B6BDDBFEA729}"/>
              </a:ext>
            </a:extLst>
          </p:cNvPr>
          <p:cNvSpPr txBox="1"/>
          <p:nvPr/>
        </p:nvSpPr>
        <p:spPr>
          <a:xfrm>
            <a:off x="2113213" y="4996801"/>
            <a:ext cx="697111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193" name="Shape 159">
            <a:extLst>
              <a:ext uri="{FF2B5EF4-FFF2-40B4-BE49-F238E27FC236}">
                <a16:creationId xmlns:a16="http://schemas.microsoft.com/office/drawing/2014/main" id="{28C925CE-6E82-427E-A477-601F7F9967E6}"/>
              </a:ext>
            </a:extLst>
          </p:cNvPr>
          <p:cNvSpPr/>
          <p:nvPr/>
        </p:nvSpPr>
        <p:spPr>
          <a:xfrm>
            <a:off x="3253489" y="5197483"/>
            <a:ext cx="923001" cy="236393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Font typeface="Arial"/>
              <a:buNone/>
              <a:tabLst/>
              <a:defRPr/>
            </a:pP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Z4_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274E13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Courier New"/>
                <a:cs typeface="Courier New"/>
                <a:sym typeface="Courier New"/>
              </a:rPr>
              <a:t>D</a:t>
            </a:r>
          </a:p>
        </p:txBody>
      </p:sp>
      <p:sp>
        <p:nvSpPr>
          <p:cNvPr id="194" name="Shape 160">
            <a:extLst>
              <a:ext uri="{FF2B5EF4-FFF2-40B4-BE49-F238E27FC236}">
                <a16:creationId xmlns:a16="http://schemas.microsoft.com/office/drawing/2014/main" id="{A19F0A84-6C51-452D-AE67-8A8FF8C391D3}"/>
              </a:ext>
            </a:extLst>
          </p:cNvPr>
          <p:cNvSpPr/>
          <p:nvPr/>
        </p:nvSpPr>
        <p:spPr>
          <a:xfrm>
            <a:off x="3253489" y="4875155"/>
            <a:ext cx="923001" cy="236393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370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Z1_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kumimoji="0" lang="cs" sz="1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</a:p>
        </p:txBody>
      </p:sp>
      <p:cxnSp>
        <p:nvCxnSpPr>
          <p:cNvPr id="195" name="Shape 161">
            <a:extLst>
              <a:ext uri="{FF2B5EF4-FFF2-40B4-BE49-F238E27FC236}">
                <a16:creationId xmlns:a16="http://schemas.microsoft.com/office/drawing/2014/main" id="{A8D7E706-9F36-426B-8DDE-1D28821C9D6B}"/>
              </a:ext>
            </a:extLst>
          </p:cNvPr>
          <p:cNvCxnSpPr/>
          <p:nvPr/>
        </p:nvCxnSpPr>
        <p:spPr>
          <a:xfrm rot="10800000" flipH="1">
            <a:off x="2768381" y="4642896"/>
            <a:ext cx="486034" cy="632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6" name="Shape 162">
            <a:extLst>
              <a:ext uri="{FF2B5EF4-FFF2-40B4-BE49-F238E27FC236}">
                <a16:creationId xmlns:a16="http://schemas.microsoft.com/office/drawing/2014/main" id="{3262212A-6071-4494-84DA-30E6F04CBE0D}"/>
              </a:ext>
            </a:extLst>
          </p:cNvPr>
          <p:cNvCxnSpPr>
            <a:stCxn id="192" idx="3"/>
            <a:endCxn id="193" idx="1"/>
          </p:cNvCxnSpPr>
          <p:nvPr/>
        </p:nvCxnSpPr>
        <p:spPr>
          <a:xfrm>
            <a:off x="2810324" y="5197483"/>
            <a:ext cx="443139" cy="118197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7" name="Shape 163">
            <a:extLst>
              <a:ext uri="{FF2B5EF4-FFF2-40B4-BE49-F238E27FC236}">
                <a16:creationId xmlns:a16="http://schemas.microsoft.com/office/drawing/2014/main" id="{A1388CD2-2BAB-43D9-A0AD-55C594D89C48}"/>
              </a:ext>
            </a:extLst>
          </p:cNvPr>
          <p:cNvCxnSpPr>
            <a:stCxn id="192" idx="3"/>
            <a:endCxn id="194" idx="1"/>
          </p:cNvCxnSpPr>
          <p:nvPr/>
        </p:nvCxnSpPr>
        <p:spPr>
          <a:xfrm rot="10800000" flipH="1">
            <a:off x="2810324" y="4993325"/>
            <a:ext cx="443139" cy="204158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8" name="Shape 164">
            <a:extLst>
              <a:ext uri="{FF2B5EF4-FFF2-40B4-BE49-F238E27FC236}">
                <a16:creationId xmlns:a16="http://schemas.microsoft.com/office/drawing/2014/main" id="{9C652DBE-2595-4596-BBDE-1669A107AC32}"/>
              </a:ext>
            </a:extLst>
          </p:cNvPr>
          <p:cNvSpPr txBox="1"/>
          <p:nvPr/>
        </p:nvSpPr>
        <p:spPr>
          <a:xfrm>
            <a:off x="4098108" y="4380114"/>
            <a:ext cx="443139" cy="256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S1</a:t>
            </a:r>
          </a:p>
        </p:txBody>
      </p:sp>
      <p:sp>
        <p:nvSpPr>
          <p:cNvPr id="199" name="Shape 165">
            <a:extLst>
              <a:ext uri="{FF2B5EF4-FFF2-40B4-BE49-F238E27FC236}">
                <a16:creationId xmlns:a16="http://schemas.microsoft.com/office/drawing/2014/main" id="{3F775A28-6871-40FF-9C50-985F7FF60D68}"/>
              </a:ext>
            </a:extLst>
          </p:cNvPr>
          <p:cNvSpPr txBox="1"/>
          <p:nvPr/>
        </p:nvSpPr>
        <p:spPr>
          <a:xfrm>
            <a:off x="4098108" y="4781477"/>
            <a:ext cx="443139" cy="256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S2</a:t>
            </a:r>
          </a:p>
        </p:txBody>
      </p:sp>
      <p:sp>
        <p:nvSpPr>
          <p:cNvPr id="200" name="Shape 166">
            <a:extLst>
              <a:ext uri="{FF2B5EF4-FFF2-40B4-BE49-F238E27FC236}">
                <a16:creationId xmlns:a16="http://schemas.microsoft.com/office/drawing/2014/main" id="{51959907-2BDD-43E5-A168-D82C7E23FC55}"/>
              </a:ext>
            </a:extLst>
          </p:cNvPr>
          <p:cNvSpPr txBox="1"/>
          <p:nvPr/>
        </p:nvSpPr>
        <p:spPr>
          <a:xfrm>
            <a:off x="4098108" y="5102568"/>
            <a:ext cx="443139" cy="256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S3</a:t>
            </a:r>
          </a:p>
        </p:txBody>
      </p:sp>
      <p:sp>
        <p:nvSpPr>
          <p:cNvPr id="202" name="Shape 168">
            <a:extLst>
              <a:ext uri="{FF2B5EF4-FFF2-40B4-BE49-F238E27FC236}">
                <a16:creationId xmlns:a16="http://schemas.microsoft.com/office/drawing/2014/main" id="{56C23362-B60A-40B0-8D4A-6CED69DD43ED}"/>
              </a:ext>
            </a:extLst>
          </p:cNvPr>
          <p:cNvSpPr txBox="1"/>
          <p:nvPr/>
        </p:nvSpPr>
        <p:spPr>
          <a:xfrm>
            <a:off x="1903344" y="5475909"/>
            <a:ext cx="1557777" cy="401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DEDUPLIKACE</a:t>
            </a:r>
          </a:p>
        </p:txBody>
      </p:sp>
      <p:sp>
        <p:nvSpPr>
          <p:cNvPr id="204" name="Shape 170">
            <a:extLst>
              <a:ext uri="{FF2B5EF4-FFF2-40B4-BE49-F238E27FC236}">
                <a16:creationId xmlns:a16="http://schemas.microsoft.com/office/drawing/2014/main" id="{DE802D33-4DAB-416F-933E-4271462CE5CA}"/>
              </a:ext>
            </a:extLst>
          </p:cNvPr>
          <p:cNvSpPr txBox="1"/>
          <p:nvPr/>
        </p:nvSpPr>
        <p:spPr>
          <a:xfrm>
            <a:off x="3418329" y="3490610"/>
            <a:ext cx="1251653" cy="269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lokální záznam</a:t>
            </a:r>
          </a:p>
        </p:txBody>
      </p:sp>
      <p:sp>
        <p:nvSpPr>
          <p:cNvPr id="205" name="Shape 171">
            <a:extLst>
              <a:ext uri="{FF2B5EF4-FFF2-40B4-BE49-F238E27FC236}">
                <a16:creationId xmlns:a16="http://schemas.microsoft.com/office/drawing/2014/main" id="{CA558B14-61CD-423F-91D3-E8CF44C88A4D}"/>
              </a:ext>
            </a:extLst>
          </p:cNvPr>
          <p:cNvSpPr txBox="1"/>
          <p:nvPr/>
        </p:nvSpPr>
        <p:spPr>
          <a:xfrm>
            <a:off x="3848096" y="3901928"/>
            <a:ext cx="1430637" cy="256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sloučený záznam</a:t>
            </a:r>
          </a:p>
        </p:txBody>
      </p:sp>
      <p:cxnSp>
        <p:nvCxnSpPr>
          <p:cNvPr id="206" name="Shape 172">
            <a:extLst>
              <a:ext uri="{FF2B5EF4-FFF2-40B4-BE49-F238E27FC236}">
                <a16:creationId xmlns:a16="http://schemas.microsoft.com/office/drawing/2014/main" id="{F03BFB6C-C660-46AE-8187-0AA1BC7CD894}"/>
              </a:ext>
            </a:extLst>
          </p:cNvPr>
          <p:cNvCxnSpPr>
            <a:stCxn id="205" idx="2"/>
          </p:cNvCxnSpPr>
          <p:nvPr/>
        </p:nvCxnSpPr>
        <p:spPr>
          <a:xfrm flipH="1">
            <a:off x="4173970" y="4158232"/>
            <a:ext cx="389444" cy="343213"/>
          </a:xfrm>
          <a:prstGeom prst="straightConnector1">
            <a:avLst/>
          </a:prstGeom>
          <a:noFill/>
          <a:ln w="9525" cap="flat" cmpd="sng">
            <a:solidFill>
              <a:srgbClr val="63705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7" name="Shape 173">
            <a:extLst>
              <a:ext uri="{FF2B5EF4-FFF2-40B4-BE49-F238E27FC236}">
                <a16:creationId xmlns:a16="http://schemas.microsoft.com/office/drawing/2014/main" id="{CDB020B9-3374-4C1B-91F6-1DA22F49F6CF}"/>
              </a:ext>
            </a:extLst>
          </p:cNvPr>
          <p:cNvCxnSpPr>
            <a:endCxn id="184" idx="2"/>
          </p:cNvCxnSpPr>
          <p:nvPr/>
        </p:nvCxnSpPr>
        <p:spPr>
          <a:xfrm rot="10800000">
            <a:off x="2878729" y="3336359"/>
            <a:ext cx="633850" cy="340053"/>
          </a:xfrm>
          <a:prstGeom prst="straightConnector1">
            <a:avLst/>
          </a:prstGeom>
          <a:noFill/>
          <a:ln w="9525" cap="flat" cmpd="sng">
            <a:solidFill>
              <a:srgbClr val="63705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" name="Shape 174">
            <a:extLst>
              <a:ext uri="{FF2B5EF4-FFF2-40B4-BE49-F238E27FC236}">
                <a16:creationId xmlns:a16="http://schemas.microsoft.com/office/drawing/2014/main" id="{70E2E4E8-52B6-4E32-9ACB-236788B5AA15}"/>
              </a:ext>
            </a:extLst>
          </p:cNvPr>
          <p:cNvCxnSpPr/>
          <p:nvPr/>
        </p:nvCxnSpPr>
        <p:spPr>
          <a:xfrm flipH="1">
            <a:off x="3679064" y="3753998"/>
            <a:ext cx="2469" cy="710128"/>
          </a:xfrm>
          <a:prstGeom prst="straightConnector1">
            <a:avLst/>
          </a:prstGeom>
          <a:noFill/>
          <a:ln w="9525" cap="flat" cmpd="sng">
            <a:solidFill>
              <a:srgbClr val="63705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5" name="Shape 181">
            <a:extLst>
              <a:ext uri="{FF2B5EF4-FFF2-40B4-BE49-F238E27FC236}">
                <a16:creationId xmlns:a16="http://schemas.microsoft.com/office/drawing/2014/main" id="{E691F271-E550-4FFF-AEE5-2D3B25B22746}"/>
              </a:ext>
            </a:extLst>
          </p:cNvPr>
          <p:cNvSpPr txBox="1"/>
          <p:nvPr/>
        </p:nvSpPr>
        <p:spPr>
          <a:xfrm>
            <a:off x="7349" y="5272093"/>
            <a:ext cx="1386199" cy="543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c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Zjednodušené schéma</a:t>
            </a:r>
          </a:p>
        </p:txBody>
      </p:sp>
      <p:pic>
        <p:nvPicPr>
          <p:cNvPr id="219" name="Shape 242">
            <a:extLst>
              <a:ext uri="{FF2B5EF4-FFF2-40B4-BE49-F238E27FC236}">
                <a16:creationId xmlns:a16="http://schemas.microsoft.com/office/drawing/2014/main" id="{14D1DFF5-00D1-4FB8-ADA6-529272CB3D8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43">
            <a:extLst>
              <a:ext uri="{FF2B5EF4-FFF2-40B4-BE49-F238E27FC236}">
                <a16:creationId xmlns:a16="http://schemas.microsoft.com/office/drawing/2014/main" id="{E20E96D0-89AA-42AC-A1E5-0847727B25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err="1">
                <a:solidFill>
                  <a:schemeClr val="lt1"/>
                </a:solidFill>
              </a:rPr>
              <a:t>Deduplikační</a:t>
            </a:r>
            <a:r>
              <a:rPr lang="cs-CZ" sz="3000" b="1" dirty="0">
                <a:solidFill>
                  <a:schemeClr val="lt1"/>
                </a:solidFill>
              </a:rPr>
              <a:t> kroky</a:t>
            </a:r>
          </a:p>
        </p:txBody>
      </p:sp>
    </p:spTree>
    <p:extLst>
      <p:ext uri="{BB962C8B-B14F-4D97-AF65-F5344CB8AC3E}">
        <p14:creationId xmlns:p14="http://schemas.microsoft.com/office/powerpoint/2010/main" val="1059911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Problémy s </a:t>
            </a:r>
            <a:r>
              <a:rPr lang="cs-CZ" sz="3000" b="1" dirty="0" err="1">
                <a:solidFill>
                  <a:schemeClr val="lt1"/>
                </a:solidFill>
              </a:rPr>
              <a:t>deduplikací</a:t>
            </a:r>
            <a:endParaRPr lang="cs-CZ" sz="3000" b="1" dirty="0">
              <a:solidFill>
                <a:schemeClr val="lt1"/>
              </a:solidFill>
            </a:endParaRPr>
          </a:p>
        </p:txBody>
      </p:sp>
      <p:pic>
        <p:nvPicPr>
          <p:cNvPr id="4" name="Zástupný obsah 5" descr="Obsah obrázku pes, různé, stojící, pole&#10;&#10;Popis byl vytvořen automaticky">
            <a:hlinkClick r:id="rId4"/>
            <a:extLst>
              <a:ext uri="{FF2B5EF4-FFF2-40B4-BE49-F238E27FC236}">
                <a16:creationId xmlns:a16="http://schemas.microsoft.com/office/drawing/2014/main" id="{28D8571C-8A7B-4EFA-96E4-A1B8A02830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54" y="1691282"/>
            <a:ext cx="7055321" cy="5079830"/>
          </a:xfrm>
          <a:noFill/>
        </p:spPr>
      </p:pic>
    </p:spTree>
    <p:extLst>
      <p:ext uri="{BB962C8B-B14F-4D97-AF65-F5344CB8AC3E}">
        <p14:creationId xmlns:p14="http://schemas.microsoft.com/office/powerpoint/2010/main" val="201253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627B67C8-9AF9-46A7-A5ED-40FB304BE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51" y="68263"/>
            <a:ext cx="774809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1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Problémy s </a:t>
            </a:r>
            <a:r>
              <a:rPr lang="cs-CZ" sz="3000" b="1" dirty="0" err="1">
                <a:solidFill>
                  <a:schemeClr val="lt1"/>
                </a:solidFill>
              </a:rPr>
              <a:t>deduplikací</a:t>
            </a:r>
            <a:endParaRPr lang="cs-CZ" sz="3000" b="1" dirty="0">
              <a:solidFill>
                <a:schemeClr val="lt1"/>
              </a:solidFill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66962" y="1628800"/>
            <a:ext cx="8229600" cy="52292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Každý si to napsal po svém, někdo s překlepy, někdo schválně proti pravidlům </a:t>
            </a:r>
            <a:r>
              <a:rPr lang="cs-CZ" sz="2200" dirty="0">
                <a:solidFill>
                  <a:schemeClr val="dk1"/>
                </a:solidFill>
              </a:rPr>
              <a:t>(protože prý kvůli čtenářům)</a:t>
            </a:r>
            <a:r>
              <a:rPr lang="cs-CZ" sz="2200" b="1" dirty="0">
                <a:solidFill>
                  <a:schemeClr val="dk1"/>
                </a:solidFill>
              </a:rPr>
              <a:t>, něco je z </a:t>
            </a:r>
            <a:r>
              <a:rPr lang="cs-CZ" sz="2200" b="1" dirty="0" err="1">
                <a:solidFill>
                  <a:schemeClr val="dk1"/>
                </a:solidFill>
              </a:rPr>
              <a:t>retrokonverze</a:t>
            </a:r>
            <a:r>
              <a:rPr lang="cs-CZ" sz="2200" b="1" dirty="0">
                <a:solidFill>
                  <a:schemeClr val="dk1"/>
                </a:solidFill>
              </a:rPr>
              <a:t>, něco je z dob, kdy na správnost knihovna moc nehleděla…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Klíče děláme bez diakritiky, malými písmeny, pouze alfanumerické znaky, arabská čísla v titulech převádíme na římská </a:t>
            </a:r>
            <a:r>
              <a:rPr lang="cs-CZ" sz="2200" dirty="0">
                <a:solidFill>
                  <a:schemeClr val="dk1"/>
                </a:solidFill>
              </a:rPr>
              <a:t>(kvůli sjednocení, opačným směrem by to nešlo), ale ani to nestačí, když se někomu např. nechtělo psát celý název, protože byl moc dlouhý.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Nejčastější problémy: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800" b="1" dirty="0">
                <a:solidFill>
                  <a:schemeClr val="dk1"/>
                </a:solidFill>
              </a:rPr>
              <a:t>Kusé záznamy periodik,</a:t>
            </a:r>
            <a:r>
              <a:rPr lang="cs-CZ" sz="1800" dirty="0">
                <a:solidFill>
                  <a:schemeClr val="dk1"/>
                </a:solidFill>
              </a:rPr>
              <a:t> </a:t>
            </a:r>
            <a:r>
              <a:rPr lang="cs-CZ" sz="1800" b="1" dirty="0">
                <a:solidFill>
                  <a:schemeClr val="dk1"/>
                </a:solidFill>
              </a:rPr>
              <a:t>knižní série a vícedílné monografie, komiksy a zákony, </a:t>
            </a:r>
            <a:r>
              <a:rPr lang="cs-CZ" sz="1800" b="1" dirty="0" err="1">
                <a:solidFill>
                  <a:schemeClr val="dk1"/>
                </a:solidFill>
              </a:rPr>
              <a:t>rozkopírovaná</a:t>
            </a:r>
            <a:r>
              <a:rPr lang="cs-CZ" sz="1800" b="1" dirty="0">
                <a:solidFill>
                  <a:schemeClr val="dk1"/>
                </a:solidFill>
              </a:rPr>
              <a:t> ISBN, „tvůrčí“ nakládání s názvovými údaji, AV média, nerespektování typů dokumentů </a:t>
            </a:r>
            <a:r>
              <a:rPr lang="cs-CZ" sz="1800" dirty="0">
                <a:solidFill>
                  <a:schemeClr val="dk1"/>
                </a:solidFill>
              </a:rPr>
              <a:t>(svázaná </a:t>
            </a:r>
            <a:r>
              <a:rPr lang="cs-CZ" sz="1800" dirty="0" err="1">
                <a:solidFill>
                  <a:schemeClr val="dk1"/>
                </a:solidFill>
              </a:rPr>
              <a:t>periodka</a:t>
            </a:r>
            <a:r>
              <a:rPr lang="cs-CZ" sz="1800" dirty="0">
                <a:solidFill>
                  <a:schemeClr val="dk1"/>
                </a:solidFill>
              </a:rPr>
              <a:t>, mapy…)</a:t>
            </a:r>
            <a:endParaRPr lang="cs-CZ" sz="1800" b="1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b="1" dirty="0">
                <a:solidFill>
                  <a:schemeClr val="dk1"/>
                </a:solidFill>
              </a:rPr>
              <a:t>Naše nesplnitelné přání: </a:t>
            </a:r>
            <a:br>
              <a:rPr lang="cs-CZ" sz="2200" b="1" dirty="0">
                <a:solidFill>
                  <a:schemeClr val="dk1"/>
                </a:solidFill>
              </a:rPr>
            </a:br>
            <a:r>
              <a:rPr lang="cs-CZ" sz="2200" i="1" dirty="0">
                <a:solidFill>
                  <a:schemeClr val="dk1"/>
                </a:solidFill>
              </a:rPr>
              <a:t>Nejlepší by bylo, kdyby knihovna zahodila, všechno, co už existuje</a:t>
            </a:r>
            <a:br>
              <a:rPr lang="cs-CZ" sz="2200" i="1" dirty="0">
                <a:solidFill>
                  <a:schemeClr val="dk1"/>
                </a:solidFill>
              </a:rPr>
            </a:br>
            <a:r>
              <a:rPr lang="cs-CZ" sz="2200" i="1" dirty="0">
                <a:solidFill>
                  <a:schemeClr val="dk1"/>
                </a:solidFill>
              </a:rPr>
              <a:t>v Souborném katalogu, a stáhla to z něho (v </a:t>
            </a:r>
            <a:r>
              <a:rPr lang="cs-CZ" sz="2200" i="1" dirty="0" err="1">
                <a:solidFill>
                  <a:schemeClr val="dk1"/>
                </a:solidFill>
              </a:rPr>
              <a:t>zahr</a:t>
            </a:r>
            <a:r>
              <a:rPr lang="cs-CZ" sz="2200" i="1" dirty="0">
                <a:solidFill>
                  <a:schemeClr val="dk1"/>
                </a:solidFill>
              </a:rPr>
              <a:t>. obvyklá praxe).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Indexace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6418" y="1666547"/>
            <a:ext cx="8229600" cy="499401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Databáze je dobrá na manipulaci se záznamy, ale při obrovském množství záznamů není vhodná jako vyhledávač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K obstarání velkého množství dotazů s potřebou rychlé odezvy slouží </a:t>
            </a:r>
            <a:r>
              <a:rPr lang="cs-CZ" sz="3000" b="1" dirty="0">
                <a:solidFill>
                  <a:schemeClr val="dk1"/>
                </a:solidFill>
              </a:rPr>
              <a:t>index</a:t>
            </a:r>
            <a:endParaRPr lang="cs-CZ"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0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numCol="2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Databáze</a:t>
            </a:r>
          </a:p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Index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E2CFD75-46C1-4E20-BD99-314E5F295E5F}"/>
              </a:ext>
            </a:extLst>
          </p:cNvPr>
          <p:cNvSpPr/>
          <p:nvPr/>
        </p:nvSpPr>
        <p:spPr>
          <a:xfrm>
            <a:off x="4499981" y="848971"/>
            <a:ext cx="144038" cy="79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6CA0744-6921-4E51-96B9-8C42384EB24E}"/>
              </a:ext>
            </a:extLst>
          </p:cNvPr>
          <p:cNvSpPr/>
          <p:nvPr/>
        </p:nvSpPr>
        <p:spPr>
          <a:xfrm>
            <a:off x="4499981" y="1769808"/>
            <a:ext cx="144038" cy="4827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A2A3F56-63BE-41BE-A446-3B410F9AB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53542"/>
              </p:ext>
            </p:extLst>
          </p:nvPr>
        </p:nvGraphicFramePr>
        <p:xfrm>
          <a:off x="462295" y="1769860"/>
          <a:ext cx="3893680" cy="31683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3420">
                  <a:extLst>
                    <a:ext uri="{9D8B030D-6E8A-4147-A177-3AD203B41FA5}">
                      <a16:colId xmlns:a16="http://schemas.microsoft.com/office/drawing/2014/main" val="2674865429"/>
                    </a:ext>
                  </a:extLst>
                </a:gridCol>
                <a:gridCol w="973420">
                  <a:extLst>
                    <a:ext uri="{9D8B030D-6E8A-4147-A177-3AD203B41FA5}">
                      <a16:colId xmlns:a16="http://schemas.microsoft.com/office/drawing/2014/main" val="877003713"/>
                    </a:ext>
                  </a:extLst>
                </a:gridCol>
                <a:gridCol w="973420">
                  <a:extLst>
                    <a:ext uri="{9D8B030D-6E8A-4147-A177-3AD203B41FA5}">
                      <a16:colId xmlns:a16="http://schemas.microsoft.com/office/drawing/2014/main" val="3392120712"/>
                    </a:ext>
                  </a:extLst>
                </a:gridCol>
                <a:gridCol w="973420">
                  <a:extLst>
                    <a:ext uri="{9D8B030D-6E8A-4147-A177-3AD203B41FA5}">
                      <a16:colId xmlns:a16="http://schemas.microsoft.com/office/drawing/2014/main" val="2561155081"/>
                    </a:ext>
                  </a:extLst>
                </a:gridCol>
              </a:tblGrid>
              <a:tr h="608022">
                <a:tc>
                  <a:txBody>
                    <a:bodyPr/>
                    <a:lstStyle/>
                    <a:p>
                      <a:r>
                        <a:rPr lang="cs-CZ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Titul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602"/>
                  </a:ext>
                </a:extLst>
              </a:tr>
              <a:tr h="608022">
                <a:tc>
                  <a:txBody>
                    <a:bodyPr/>
                    <a:lstStyle/>
                    <a:p>
                      <a:r>
                        <a:rPr lang="cs-CZ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Čapek,</a:t>
                      </a:r>
                      <a:br>
                        <a:rPr lang="cs-CZ" dirty="0"/>
                      </a:br>
                      <a:r>
                        <a:rPr lang="cs-CZ" dirty="0"/>
                        <a:t>Karel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R.U.R.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54035"/>
                  </a:ext>
                </a:extLst>
              </a:tr>
              <a:tr h="608022"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Čechov,</a:t>
                      </a:r>
                      <a:br>
                        <a:rPr lang="cs-CZ" dirty="0"/>
                      </a:br>
                      <a:r>
                        <a:rPr lang="cs-CZ" dirty="0"/>
                        <a:t>A.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Tři</a:t>
                      </a:r>
                      <a:br>
                        <a:rPr lang="cs-CZ" dirty="0"/>
                      </a:br>
                      <a:r>
                        <a:rPr lang="cs-CZ" dirty="0"/>
                        <a:t>sestry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68725"/>
                  </a:ext>
                </a:extLst>
              </a:tr>
              <a:tr h="608022"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Kafka,</a:t>
                      </a:r>
                      <a:br>
                        <a:rPr lang="cs-CZ" dirty="0"/>
                      </a:br>
                      <a:r>
                        <a:rPr lang="cs-CZ" dirty="0"/>
                        <a:t>Franz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87080"/>
                  </a:ext>
                </a:extLst>
              </a:tr>
              <a:tr h="608022"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Čapek,</a:t>
                      </a:r>
                      <a:br>
                        <a:rPr lang="cs-CZ" dirty="0"/>
                      </a:br>
                      <a:r>
                        <a:rPr lang="cs-CZ" dirty="0"/>
                        <a:t>Karel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Bílá</a:t>
                      </a:r>
                      <a:br>
                        <a:rPr lang="cs-CZ" dirty="0"/>
                      </a:br>
                      <a:r>
                        <a:rPr lang="cs-CZ" dirty="0"/>
                        <a:t>nemoc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479492"/>
                  </a:ext>
                </a:extLst>
              </a:tr>
            </a:tbl>
          </a:graphicData>
        </a:graphic>
      </p:graphicFrame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2BA4DB3-CE4C-4DC6-AD77-1B3197BB8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57770"/>
              </p:ext>
            </p:extLst>
          </p:nvPr>
        </p:nvGraphicFramePr>
        <p:xfrm>
          <a:off x="4788024" y="1759607"/>
          <a:ext cx="3893676" cy="475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6838">
                  <a:extLst>
                    <a:ext uri="{9D8B030D-6E8A-4147-A177-3AD203B41FA5}">
                      <a16:colId xmlns:a16="http://schemas.microsoft.com/office/drawing/2014/main" val="2329779087"/>
                    </a:ext>
                  </a:extLst>
                </a:gridCol>
                <a:gridCol w="1946838">
                  <a:extLst>
                    <a:ext uri="{9D8B030D-6E8A-4147-A177-3AD203B41FA5}">
                      <a16:colId xmlns:a16="http://schemas.microsoft.com/office/drawing/2014/main" val="3465679397"/>
                    </a:ext>
                  </a:extLst>
                </a:gridCol>
              </a:tblGrid>
              <a:tr h="133036">
                <a:tc gridSpan="2">
                  <a:txBody>
                    <a:bodyPr/>
                    <a:lstStyle/>
                    <a:p>
                      <a:r>
                        <a:rPr lang="cs-CZ" dirty="0"/>
                        <a:t>Autor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662390"/>
                  </a:ext>
                </a:extLst>
              </a:tr>
              <a:tr h="138296">
                <a:tc>
                  <a:txBody>
                    <a:bodyPr/>
                    <a:lstStyle/>
                    <a:p>
                      <a:r>
                        <a:rPr lang="cs-CZ" dirty="0"/>
                        <a:t>Čapek, Karel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01, 04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68792"/>
                  </a:ext>
                </a:extLst>
              </a:tr>
              <a:tr h="132576">
                <a:tc>
                  <a:txBody>
                    <a:bodyPr/>
                    <a:lstStyle/>
                    <a:p>
                      <a:r>
                        <a:rPr lang="cs-CZ" dirty="0"/>
                        <a:t>Čechov, A.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299451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cs-CZ" dirty="0"/>
                        <a:t>Kafka, Franz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61784"/>
                  </a:ext>
                </a:extLst>
              </a:tr>
              <a:tr h="121136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Titul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94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Bílá nemoc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0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R.U.R.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517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484"/>
                  </a:ext>
                </a:extLst>
              </a:tr>
              <a:tr h="164544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Rok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59403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r>
                        <a:rPr lang="cs-CZ" dirty="0"/>
                        <a:t>1928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599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175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01, 03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37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608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AB78CB-744E-47CB-A92B-26F8B044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name="_version_" type="long"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Block join support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name="_root_"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 required="false"/&gt;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Core Fields 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name="id"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fullrecord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marc_error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allfields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allfields_unstemmed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fulltext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fulltext_unstemmed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name="spelling"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textSpell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spellingShingle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textSpellShingle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Institutional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name="institution"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region_institution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name="collection"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name="building"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Generic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name="language"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name="format"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name="author"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termVectors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omitNorms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name="author-letter"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authorStr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name="title"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title_sort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title_sub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title_short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title_full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title_full_unstemmed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title_fullStr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title_auth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name="physical"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name="publisher"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publisherStr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publishDate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publishDateSort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sortMissingLast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omitNorms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name="edition"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name="description"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name="contents"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name="thumbnail" type="string" indexed="false"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Catalog Specific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lccn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ctrlnum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oclc_num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-a"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-first"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-first-code"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-subject"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-subject-code"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callnumber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-label"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-hundreds"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-tens"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-ones"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-full"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-sort" type="string" indexed="true" stored="true"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-sort-browse"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-raw"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name="author2"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name="author2Str"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name="author2-role"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author_fuller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author_additional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author_additionalStr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title_alt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title_old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title_new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dateSpan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name="series"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name="series2"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name="topic"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topic_unstemmed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topic_facet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topic_browse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author_browse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name="genre"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genre_facet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name="geographic"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geographic_facet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name="era"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era_facet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name="illustrated"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long_lat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Container fields (i.e. for describing journal containing an article)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container_title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container_volume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container_issue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container_start_page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container_reference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Hierarchy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hierarchytype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hierarchy_top_id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hierarchy_top_title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hierarchy_parent_id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hierarchy_parent_title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hierarchy_sequence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is_hierarchy_id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is_hierarchy_title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hierarchy_browse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textFacetRaw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Used for loading correct record driver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Tracking fields to keep track of oldest and most recent index times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first_indexed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type="date"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last_indexed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type="date"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Custom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name="statuses"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title_display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publishDate_display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author_search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name="barcodes"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sfx_links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citation_record_type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name="id001_search"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author_find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name="inspiration"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author_viz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corporation_viz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subject_viz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genre_viz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upv_ipc_search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stored="false"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Authority fields 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name="heading"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use_for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see_also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name="source"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scope_note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id_authority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short_note_cs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short_note_en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Doesn't need to be stored after successful testing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loanRelevance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type="integer"  indexed="true" 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&lt;!--Indexed fields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&lt;field name="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region_disctrict_town_str_mv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&lt;!-- Dynamic fields for customization without schema modification --&gt;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name="*_date" type="date"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type="date"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name="*_str"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name="*_txt"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type="text"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docValues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txtF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txtF_mv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textFacet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txtP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txtP_mv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textProper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name="*_int"  type="integer"  indexed="true"  stored="true"/&gt;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 type="integer"  indexed="true" 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required="false"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name="*_autocomplete" type="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text_autocomplete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omitNorms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omitTermFreqAndPositions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name="*_geo"  type="geo"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name="*_display" 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 type="string" indexed="false"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name="*_exact" type="exact"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="false" /&gt;</a:t>
            </a:r>
          </a:p>
          <a:p>
            <a:pPr marL="0" indent="0">
              <a:buNone/>
            </a:pP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dynamicField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 name="*_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exact_mv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" type="exact" indexed="true" stored="true" </a:t>
            </a:r>
            <a:r>
              <a:rPr lang="en-US" sz="46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multiValued</a:t>
            </a:r>
            <a:r>
              <a:rPr lang="en-US" sz="460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</p:txBody>
      </p:sp>
    </p:spTree>
    <p:extLst>
      <p:ext uri="{BB962C8B-B14F-4D97-AF65-F5344CB8AC3E}">
        <p14:creationId xmlns:p14="http://schemas.microsoft.com/office/powerpoint/2010/main" val="188716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Skupina 216">
            <a:extLst>
              <a:ext uri="{FF2B5EF4-FFF2-40B4-BE49-F238E27FC236}">
                <a16:creationId xmlns:a16="http://schemas.microsoft.com/office/drawing/2014/main" id="{FC8D413C-9507-4ED4-A317-24206127CE9B}"/>
              </a:ext>
            </a:extLst>
          </p:cNvPr>
          <p:cNvGrpSpPr/>
          <p:nvPr/>
        </p:nvGrpSpPr>
        <p:grpSpPr>
          <a:xfrm>
            <a:off x="7349" y="2420888"/>
            <a:ext cx="8896279" cy="3456384"/>
            <a:chOff x="323528" y="2810682"/>
            <a:chExt cx="8648559" cy="3281025"/>
          </a:xfrm>
        </p:grpSpPr>
        <p:sp>
          <p:nvSpPr>
            <p:cNvPr id="172" name="Shape 138">
              <a:extLst>
                <a:ext uri="{FF2B5EF4-FFF2-40B4-BE49-F238E27FC236}">
                  <a16:creationId xmlns:a16="http://schemas.microsoft.com/office/drawing/2014/main" id="{F51B8628-F133-4B59-ACCE-71493C26A4F4}"/>
                </a:ext>
              </a:extLst>
            </p:cNvPr>
            <p:cNvSpPr/>
            <p:nvPr/>
          </p:nvSpPr>
          <p:spPr>
            <a:xfrm flipH="1">
              <a:off x="1768060" y="3047457"/>
              <a:ext cx="5508600" cy="2987400"/>
            </a:xfrm>
            <a:prstGeom prst="corner">
              <a:avLst>
                <a:gd name="adj1" fmla="val 73994"/>
                <a:gd name="adj2" fmla="val 82243"/>
              </a:avLst>
            </a:prstGeom>
            <a:solidFill>
              <a:srgbClr val="F3F3F3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Shape 139">
              <a:extLst>
                <a:ext uri="{FF2B5EF4-FFF2-40B4-BE49-F238E27FC236}">
                  <a16:creationId xmlns:a16="http://schemas.microsoft.com/office/drawing/2014/main" id="{7BEDBE45-E89D-4DA9-8873-FDE5FE794C18}"/>
                </a:ext>
              </a:extLst>
            </p:cNvPr>
            <p:cNvSpPr/>
            <p:nvPr/>
          </p:nvSpPr>
          <p:spPr>
            <a:xfrm>
              <a:off x="3428678" y="4619082"/>
              <a:ext cx="2162400" cy="1088100"/>
            </a:xfrm>
            <a:prstGeom prst="homePlate">
              <a:avLst>
                <a:gd name="adj" fmla="val 50000"/>
              </a:avLst>
            </a:prstGeom>
            <a:solidFill>
              <a:srgbClr val="F3F3F3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Shape 140">
              <a:extLst>
                <a:ext uri="{FF2B5EF4-FFF2-40B4-BE49-F238E27FC236}">
                  <a16:creationId xmlns:a16="http://schemas.microsoft.com/office/drawing/2014/main" id="{9E14F2ED-32E4-4654-A4F8-3CA8684D9FCD}"/>
                </a:ext>
              </a:extLst>
            </p:cNvPr>
            <p:cNvSpPr/>
            <p:nvPr/>
          </p:nvSpPr>
          <p:spPr>
            <a:xfrm>
              <a:off x="3479278" y="4677857"/>
              <a:ext cx="897300" cy="3810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Shape 142">
              <a:extLst>
                <a:ext uri="{FF2B5EF4-FFF2-40B4-BE49-F238E27FC236}">
                  <a16:creationId xmlns:a16="http://schemas.microsoft.com/office/drawing/2014/main" id="{47AFD1B9-9BCC-47DC-9C13-B074D21C56F6}"/>
                </a:ext>
              </a:extLst>
            </p:cNvPr>
            <p:cNvSpPr/>
            <p:nvPr/>
          </p:nvSpPr>
          <p:spPr>
            <a:xfrm rot="5400000">
              <a:off x="1879278" y="3153907"/>
              <a:ext cx="1066500" cy="677700"/>
            </a:xfrm>
            <a:prstGeom prst="bentArrow">
              <a:avLst>
                <a:gd name="adj1" fmla="val 50007"/>
                <a:gd name="adj2" fmla="val 38232"/>
                <a:gd name="adj3" fmla="val 25000"/>
                <a:gd name="adj4" fmla="val 43750"/>
              </a:avLst>
            </a:prstGeom>
            <a:solidFill>
              <a:srgbClr val="CCCCCC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hape 143">
              <a:extLst>
                <a:ext uri="{FF2B5EF4-FFF2-40B4-BE49-F238E27FC236}">
                  <a16:creationId xmlns:a16="http://schemas.microsoft.com/office/drawing/2014/main" id="{FCF0BECB-0B2B-4136-8CD7-B9337CF6458D}"/>
                </a:ext>
              </a:extLst>
            </p:cNvPr>
            <p:cNvSpPr/>
            <p:nvPr/>
          </p:nvSpPr>
          <p:spPr>
            <a:xfrm>
              <a:off x="790578" y="2810682"/>
              <a:ext cx="1283100" cy="666600"/>
            </a:xfrm>
            <a:prstGeom prst="rect">
              <a:avLst/>
            </a:prstGeom>
            <a:solidFill>
              <a:srgbClr val="CCCCCC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Metadatový zdroj A</a:t>
              </a:r>
            </a:p>
          </p:txBody>
        </p:sp>
        <p:sp>
          <p:nvSpPr>
            <p:cNvPr id="178" name="Shape 144">
              <a:extLst>
                <a:ext uri="{FF2B5EF4-FFF2-40B4-BE49-F238E27FC236}">
                  <a16:creationId xmlns:a16="http://schemas.microsoft.com/office/drawing/2014/main" id="{9F3D4321-0DC4-42F9-800B-69FF4133083E}"/>
                </a:ext>
              </a:extLst>
            </p:cNvPr>
            <p:cNvSpPr/>
            <p:nvPr/>
          </p:nvSpPr>
          <p:spPr>
            <a:xfrm>
              <a:off x="3425678" y="2810682"/>
              <a:ext cx="1283100" cy="6666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Metadatový zdroj B</a:t>
              </a:r>
            </a:p>
          </p:txBody>
        </p:sp>
        <p:sp>
          <p:nvSpPr>
            <p:cNvPr id="179" name="Shape 145">
              <a:extLst>
                <a:ext uri="{FF2B5EF4-FFF2-40B4-BE49-F238E27FC236}">
                  <a16:creationId xmlns:a16="http://schemas.microsoft.com/office/drawing/2014/main" id="{B8F5B4BA-1C05-4DFC-88E9-48ED49C9BF83}"/>
                </a:ext>
              </a:extLst>
            </p:cNvPr>
            <p:cNvSpPr txBox="1"/>
            <p:nvPr/>
          </p:nvSpPr>
          <p:spPr>
            <a:xfrm rot="1577981">
              <a:off x="1964067" y="3032793"/>
              <a:ext cx="926949" cy="37982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100" b="1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Z1_</a:t>
              </a:r>
              <a:r>
                <a:rPr lang="cs" sz="1100" b="1" kern="0">
                  <a:solidFill>
                    <a:srgbClr val="00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cs" sz="1100" b="1" kern="0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cs" sz="1100" b="1" kern="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cs" sz="1100" b="1" kern="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sp>
          <p:nvSpPr>
            <p:cNvPr id="180" name="Shape 146">
              <a:extLst>
                <a:ext uri="{FF2B5EF4-FFF2-40B4-BE49-F238E27FC236}">
                  <a16:creationId xmlns:a16="http://schemas.microsoft.com/office/drawing/2014/main" id="{FE2562C0-9A92-44EB-8AD7-7D89B264CFC8}"/>
                </a:ext>
              </a:extLst>
            </p:cNvPr>
            <p:cNvSpPr txBox="1"/>
            <p:nvPr/>
          </p:nvSpPr>
          <p:spPr>
            <a:xfrm rot="5400000">
              <a:off x="2071103" y="3539238"/>
              <a:ext cx="852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100" b="1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Z2_</a:t>
              </a:r>
              <a:r>
                <a:rPr lang="cs" sz="1100" b="1" ker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cs" sz="1100" b="1" kern="0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cs" sz="1100" b="1" kern="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cs" sz="1100" b="1" kern="0">
                  <a:solidFill>
                    <a:srgbClr val="FF99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sp>
          <p:nvSpPr>
            <p:cNvPr id="181" name="Shape 147">
              <a:extLst>
                <a:ext uri="{FF2B5EF4-FFF2-40B4-BE49-F238E27FC236}">
                  <a16:creationId xmlns:a16="http://schemas.microsoft.com/office/drawing/2014/main" id="{3FF96018-4BAD-45A7-8E5D-12701613E9A4}"/>
                </a:ext>
              </a:extLst>
            </p:cNvPr>
            <p:cNvSpPr/>
            <p:nvPr/>
          </p:nvSpPr>
          <p:spPr>
            <a:xfrm rot="-5400000" flipH="1">
              <a:off x="2553578" y="3153907"/>
              <a:ext cx="1066500" cy="677700"/>
            </a:xfrm>
            <a:prstGeom prst="bentArrow">
              <a:avLst>
                <a:gd name="adj1" fmla="val 50007"/>
                <a:gd name="adj2" fmla="val 38232"/>
                <a:gd name="adj3" fmla="val 25000"/>
                <a:gd name="adj4" fmla="val 43750"/>
              </a:avLst>
            </a:prstGeom>
            <a:solidFill>
              <a:srgbClr val="EFEFE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Shape 148">
              <a:extLst>
                <a:ext uri="{FF2B5EF4-FFF2-40B4-BE49-F238E27FC236}">
                  <a16:creationId xmlns:a16="http://schemas.microsoft.com/office/drawing/2014/main" id="{80F182A2-58A3-4DA0-B05D-B989E5C860EF}"/>
                </a:ext>
              </a:extLst>
            </p:cNvPr>
            <p:cNvSpPr/>
            <p:nvPr/>
          </p:nvSpPr>
          <p:spPr>
            <a:xfrm>
              <a:off x="2126403" y="4026107"/>
              <a:ext cx="1166400" cy="1684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Shape 149">
              <a:extLst>
                <a:ext uri="{FF2B5EF4-FFF2-40B4-BE49-F238E27FC236}">
                  <a16:creationId xmlns:a16="http://schemas.microsoft.com/office/drawing/2014/main" id="{01C93DAB-74D2-4804-8E58-6CD3E17D6952}"/>
                </a:ext>
              </a:extLst>
            </p:cNvPr>
            <p:cNvSpPr txBox="1"/>
            <p:nvPr/>
          </p:nvSpPr>
          <p:spPr>
            <a:xfrm rot="-1792560">
              <a:off x="2733044" y="2934160"/>
              <a:ext cx="926876" cy="37977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100" b="1" kern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Z3_</a:t>
              </a:r>
              <a:r>
                <a:rPr lang="cs" sz="1100" b="1" ker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cs" sz="1100" b="1" kern="0">
                  <a:solidFill>
                    <a:srgbClr val="00FF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cs" sz="1100" b="1" kern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cs" sz="1100" b="1" kern="0">
                  <a:solidFill>
                    <a:srgbClr val="FF99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</a:p>
          </p:txBody>
        </p:sp>
        <p:sp>
          <p:nvSpPr>
            <p:cNvPr id="184" name="Shape 150">
              <a:extLst>
                <a:ext uri="{FF2B5EF4-FFF2-40B4-BE49-F238E27FC236}">
                  <a16:creationId xmlns:a16="http://schemas.microsoft.com/office/drawing/2014/main" id="{3417BB14-022C-421A-A419-24E01FEF0212}"/>
                </a:ext>
              </a:extLst>
            </p:cNvPr>
            <p:cNvSpPr txBox="1"/>
            <p:nvPr/>
          </p:nvSpPr>
          <p:spPr>
            <a:xfrm rot="-5400000">
              <a:off x="2558303" y="3519207"/>
              <a:ext cx="792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100" b="1" kern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Z4_</a:t>
              </a:r>
              <a:r>
                <a:rPr lang="cs" sz="1100" b="1" kern="0">
                  <a:solidFill>
                    <a:srgbClr val="274E13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cs" sz="1100" b="1" kern="0">
                  <a:solidFill>
                    <a:srgbClr val="99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cs" sz="1100" b="1" kern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cs" sz="1100" b="1" ker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</a:p>
          </p:txBody>
        </p:sp>
        <p:sp>
          <p:nvSpPr>
            <p:cNvPr id="185" name="Shape 151">
              <a:extLst>
                <a:ext uri="{FF2B5EF4-FFF2-40B4-BE49-F238E27FC236}">
                  <a16:creationId xmlns:a16="http://schemas.microsoft.com/office/drawing/2014/main" id="{0F35DF30-FA44-44AA-8835-9AEF82813617}"/>
                </a:ext>
              </a:extLst>
            </p:cNvPr>
            <p:cNvSpPr txBox="1"/>
            <p:nvPr/>
          </p:nvSpPr>
          <p:spPr>
            <a:xfrm>
              <a:off x="2370753" y="42653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ABC?</a:t>
              </a:r>
            </a:p>
          </p:txBody>
        </p:sp>
        <p:sp>
          <p:nvSpPr>
            <p:cNvPr id="186" name="Shape 152">
              <a:extLst>
                <a:ext uri="{FF2B5EF4-FFF2-40B4-BE49-F238E27FC236}">
                  <a16:creationId xmlns:a16="http://schemas.microsoft.com/office/drawing/2014/main" id="{98CBBFEE-EA3B-4AF4-871D-A0394319CA59}"/>
                </a:ext>
              </a:extLst>
            </p:cNvPr>
            <p:cNvSpPr txBox="1"/>
            <p:nvPr/>
          </p:nvSpPr>
          <p:spPr>
            <a:xfrm>
              <a:off x="2370753" y="44939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ABD?</a:t>
              </a:r>
            </a:p>
          </p:txBody>
        </p:sp>
        <p:sp>
          <p:nvSpPr>
            <p:cNvPr id="187" name="Shape 153">
              <a:extLst>
                <a:ext uri="{FF2B5EF4-FFF2-40B4-BE49-F238E27FC236}">
                  <a16:creationId xmlns:a16="http://schemas.microsoft.com/office/drawing/2014/main" id="{94702062-357C-4523-B375-03FEAFD9F586}"/>
                </a:ext>
              </a:extLst>
            </p:cNvPr>
            <p:cNvSpPr txBox="1"/>
            <p:nvPr/>
          </p:nvSpPr>
          <p:spPr>
            <a:xfrm>
              <a:off x="2370753" y="47225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ACD?</a:t>
              </a:r>
            </a:p>
          </p:txBody>
        </p:sp>
        <p:sp>
          <p:nvSpPr>
            <p:cNvPr id="188" name="Shape 154">
              <a:extLst>
                <a:ext uri="{FF2B5EF4-FFF2-40B4-BE49-F238E27FC236}">
                  <a16:creationId xmlns:a16="http://schemas.microsoft.com/office/drawing/2014/main" id="{CA6A9717-4628-4EF8-A4FB-07B49FB26E7D}"/>
                </a:ext>
              </a:extLst>
            </p:cNvPr>
            <p:cNvSpPr txBox="1"/>
            <p:nvPr/>
          </p:nvSpPr>
          <p:spPr>
            <a:xfrm>
              <a:off x="2370753" y="49511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BCD?</a:t>
              </a:r>
            </a:p>
          </p:txBody>
        </p:sp>
        <p:sp>
          <p:nvSpPr>
            <p:cNvPr id="189" name="Shape 155">
              <a:extLst>
                <a:ext uri="{FF2B5EF4-FFF2-40B4-BE49-F238E27FC236}">
                  <a16:creationId xmlns:a16="http://schemas.microsoft.com/office/drawing/2014/main" id="{B807B437-CBDE-493D-AFAB-15B6DE77D539}"/>
                </a:ext>
              </a:extLst>
            </p:cNvPr>
            <p:cNvSpPr txBox="1"/>
            <p:nvPr/>
          </p:nvSpPr>
          <p:spPr>
            <a:xfrm rot="-2299">
              <a:off x="3479277" y="4761658"/>
              <a:ext cx="897300" cy="242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200" b="1" kern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Z3_</a:t>
              </a:r>
              <a:r>
                <a:rPr lang="cs" sz="1200" b="1" kern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cs" sz="1200" b="1" kern="0">
                  <a:solidFill>
                    <a:srgbClr val="00FF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cs" sz="1200" b="1" kern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cs" sz="1200" b="1" kern="0">
                  <a:solidFill>
                    <a:srgbClr val="FF99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</a:p>
          </p:txBody>
        </p:sp>
        <p:sp>
          <p:nvSpPr>
            <p:cNvPr id="190" name="Shape 156">
              <a:extLst>
                <a:ext uri="{FF2B5EF4-FFF2-40B4-BE49-F238E27FC236}">
                  <a16:creationId xmlns:a16="http://schemas.microsoft.com/office/drawing/2014/main" id="{7469425D-22C0-459C-B243-AD5449FB5FA3}"/>
                </a:ext>
              </a:extLst>
            </p:cNvPr>
            <p:cNvSpPr txBox="1"/>
            <p:nvPr/>
          </p:nvSpPr>
          <p:spPr>
            <a:xfrm>
              <a:off x="3469309" y="4581943"/>
              <a:ext cx="897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200" b="1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Z2_</a:t>
              </a:r>
              <a:r>
                <a:rPr lang="cs" sz="1200" b="1" ker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cs" sz="1200" b="1" kern="0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cs" sz="1200" b="1" kern="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cs" sz="1200" b="1" kern="0">
                  <a:solidFill>
                    <a:srgbClr val="FF99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sp>
          <p:nvSpPr>
            <p:cNvPr id="191" name="Shape 157">
              <a:extLst>
                <a:ext uri="{FF2B5EF4-FFF2-40B4-BE49-F238E27FC236}">
                  <a16:creationId xmlns:a16="http://schemas.microsoft.com/office/drawing/2014/main" id="{D691C4F7-D554-410A-AD3E-408DA9479339}"/>
                </a:ext>
              </a:extLst>
            </p:cNvPr>
            <p:cNvSpPr txBox="1"/>
            <p:nvPr/>
          </p:nvSpPr>
          <p:spPr>
            <a:xfrm>
              <a:off x="2370753" y="51035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</a:p>
          </p:txBody>
        </p:sp>
        <p:sp>
          <p:nvSpPr>
            <p:cNvPr id="192" name="Shape 158">
              <a:extLst>
                <a:ext uri="{FF2B5EF4-FFF2-40B4-BE49-F238E27FC236}">
                  <a16:creationId xmlns:a16="http://schemas.microsoft.com/office/drawing/2014/main" id="{1138DD78-9AAB-4789-8C3B-B6BDDBFEA729}"/>
                </a:ext>
              </a:extLst>
            </p:cNvPr>
            <p:cNvSpPr txBox="1"/>
            <p:nvPr/>
          </p:nvSpPr>
          <p:spPr>
            <a:xfrm>
              <a:off x="2370753" y="5255907"/>
              <a:ext cx="677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….</a:t>
              </a:r>
            </a:p>
          </p:txBody>
        </p:sp>
        <p:sp>
          <p:nvSpPr>
            <p:cNvPr id="193" name="Shape 159">
              <a:extLst>
                <a:ext uri="{FF2B5EF4-FFF2-40B4-BE49-F238E27FC236}">
                  <a16:creationId xmlns:a16="http://schemas.microsoft.com/office/drawing/2014/main" id="{28C925CE-6E82-427E-A477-601F7F9967E6}"/>
                </a:ext>
              </a:extLst>
            </p:cNvPr>
            <p:cNvSpPr/>
            <p:nvPr/>
          </p:nvSpPr>
          <p:spPr>
            <a:xfrm>
              <a:off x="3479278" y="5446407"/>
              <a:ext cx="897300" cy="2244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1666"/>
                <a:buFont typeface="Arial"/>
                <a:buNone/>
                <a:tabLst/>
                <a:defRPr/>
              </a:pP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Z4_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274E13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</a:p>
          </p:txBody>
        </p:sp>
        <p:sp>
          <p:nvSpPr>
            <p:cNvPr id="194" name="Shape 160">
              <a:extLst>
                <a:ext uri="{FF2B5EF4-FFF2-40B4-BE49-F238E27FC236}">
                  <a16:creationId xmlns:a16="http://schemas.microsoft.com/office/drawing/2014/main" id="{A19F0A84-6C51-452D-AE67-8A8FF8C391D3}"/>
                </a:ext>
              </a:extLst>
            </p:cNvPr>
            <p:cNvSpPr/>
            <p:nvPr/>
          </p:nvSpPr>
          <p:spPr>
            <a:xfrm>
              <a:off x="3479278" y="5140432"/>
              <a:ext cx="897300" cy="2244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Z1_</a:t>
              </a:r>
              <a:r>
                <a:rPr kumimoji="0" lang="c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kumimoji="0" lang="c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kumimoji="0" lang="c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kumimoji="0" lang="c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cxnSp>
          <p:nvCxnSpPr>
            <p:cNvPr id="195" name="Shape 161">
              <a:extLst>
                <a:ext uri="{FF2B5EF4-FFF2-40B4-BE49-F238E27FC236}">
                  <a16:creationId xmlns:a16="http://schemas.microsoft.com/office/drawing/2014/main" id="{A8D7E706-9F36-426B-8DDE-1D28821C9D6B}"/>
                </a:ext>
              </a:extLst>
            </p:cNvPr>
            <p:cNvCxnSpPr/>
            <p:nvPr/>
          </p:nvCxnSpPr>
          <p:spPr>
            <a:xfrm rot="10800000" flipH="1">
              <a:off x="3007678" y="4919957"/>
              <a:ext cx="472500" cy="6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96" name="Shape 162">
              <a:extLst>
                <a:ext uri="{FF2B5EF4-FFF2-40B4-BE49-F238E27FC236}">
                  <a16:creationId xmlns:a16="http://schemas.microsoft.com/office/drawing/2014/main" id="{3262212A-6071-4494-84DA-30E6F04CBE0D}"/>
                </a:ext>
              </a:extLst>
            </p:cNvPr>
            <p:cNvCxnSpPr>
              <a:stCxn id="192" idx="3"/>
              <a:endCxn id="193" idx="1"/>
            </p:cNvCxnSpPr>
            <p:nvPr/>
          </p:nvCxnSpPr>
          <p:spPr>
            <a:xfrm>
              <a:off x="3048453" y="5446407"/>
              <a:ext cx="430800" cy="1122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97" name="Shape 163">
              <a:extLst>
                <a:ext uri="{FF2B5EF4-FFF2-40B4-BE49-F238E27FC236}">
                  <a16:creationId xmlns:a16="http://schemas.microsoft.com/office/drawing/2014/main" id="{A1388CD2-2BAB-43D9-A0AD-55C594D89C48}"/>
                </a:ext>
              </a:extLst>
            </p:cNvPr>
            <p:cNvCxnSpPr>
              <a:stCxn id="192" idx="3"/>
              <a:endCxn id="194" idx="1"/>
            </p:cNvCxnSpPr>
            <p:nvPr/>
          </p:nvCxnSpPr>
          <p:spPr>
            <a:xfrm rot="10800000" flipH="1">
              <a:off x="3048453" y="5252607"/>
              <a:ext cx="430800" cy="1938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98" name="Shape 164">
              <a:extLst>
                <a:ext uri="{FF2B5EF4-FFF2-40B4-BE49-F238E27FC236}">
                  <a16:creationId xmlns:a16="http://schemas.microsoft.com/office/drawing/2014/main" id="{9C652DBE-2595-4596-BBDE-1669A107AC32}"/>
                </a:ext>
              </a:extLst>
            </p:cNvPr>
            <p:cNvSpPr txBox="1"/>
            <p:nvPr/>
          </p:nvSpPr>
          <p:spPr>
            <a:xfrm>
              <a:off x="4300378" y="46705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S1</a:t>
              </a:r>
            </a:p>
          </p:txBody>
        </p:sp>
        <p:sp>
          <p:nvSpPr>
            <p:cNvPr id="199" name="Shape 165">
              <a:extLst>
                <a:ext uri="{FF2B5EF4-FFF2-40B4-BE49-F238E27FC236}">
                  <a16:creationId xmlns:a16="http://schemas.microsoft.com/office/drawing/2014/main" id="{3F775A28-6871-40FF-9C50-985F7FF60D68}"/>
                </a:ext>
              </a:extLst>
            </p:cNvPr>
            <p:cNvSpPr txBox="1"/>
            <p:nvPr/>
          </p:nvSpPr>
          <p:spPr>
            <a:xfrm>
              <a:off x="4300378" y="50515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S2</a:t>
              </a:r>
            </a:p>
          </p:txBody>
        </p:sp>
        <p:sp>
          <p:nvSpPr>
            <p:cNvPr id="200" name="Shape 166">
              <a:extLst>
                <a:ext uri="{FF2B5EF4-FFF2-40B4-BE49-F238E27FC236}">
                  <a16:creationId xmlns:a16="http://schemas.microsoft.com/office/drawing/2014/main" id="{51959907-2BDD-43E5-A168-D82C7E23FC55}"/>
                </a:ext>
              </a:extLst>
            </p:cNvPr>
            <p:cNvSpPr txBox="1"/>
            <p:nvPr/>
          </p:nvSpPr>
          <p:spPr>
            <a:xfrm>
              <a:off x="4300378" y="53563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S3</a:t>
              </a:r>
            </a:p>
          </p:txBody>
        </p:sp>
        <p:sp>
          <p:nvSpPr>
            <p:cNvPr id="201" name="Shape 167">
              <a:extLst>
                <a:ext uri="{FF2B5EF4-FFF2-40B4-BE49-F238E27FC236}">
                  <a16:creationId xmlns:a16="http://schemas.microsoft.com/office/drawing/2014/main" id="{D8C0558A-F3C8-4C4B-8220-46413E33C1C2}"/>
                </a:ext>
              </a:extLst>
            </p:cNvPr>
            <p:cNvSpPr txBox="1"/>
            <p:nvPr/>
          </p:nvSpPr>
          <p:spPr>
            <a:xfrm>
              <a:off x="5591003" y="3317807"/>
              <a:ext cx="1638300" cy="2392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A</a:t>
              </a:r>
              <a:r>
                <a:rPr lang="cs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S1</a:t>
              </a:r>
            </a:p>
            <a:p>
              <a:r>
                <a:rPr lang="cs" sz="1400" b="1" kern="0" dirty="0">
                  <a:solidFill>
                    <a:srgbClr val="00FF00"/>
                  </a:solidFill>
                  <a:latin typeface="Arial"/>
                  <a:cs typeface="Arial"/>
                  <a:sym typeface="Arial"/>
                </a:rPr>
                <a:t>A</a:t>
              </a:r>
              <a:r>
                <a:rPr lang="cs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S2</a:t>
              </a:r>
            </a:p>
            <a:p>
              <a:r>
                <a:rPr lang="cs" sz="1400" b="1" kern="0" dirty="0">
                  <a:solidFill>
                    <a:srgbClr val="274E13"/>
                  </a:solidFill>
                  <a:latin typeface="Arial"/>
                  <a:cs typeface="Arial"/>
                  <a:sym typeface="Arial"/>
                </a:rPr>
                <a:t>A</a:t>
              </a:r>
              <a:r>
                <a:rPr lang="cs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S3</a:t>
              </a:r>
            </a:p>
            <a:p>
              <a:r>
                <a:rPr lang="cs" sz="1400" b="1" kern="0" dirty="0">
                  <a:solidFill>
                    <a:srgbClr val="9900FF"/>
                  </a:solidFill>
                  <a:latin typeface="Arial"/>
                  <a:cs typeface="Arial"/>
                  <a:sym typeface="Arial"/>
                </a:rPr>
                <a:t>B</a:t>
              </a:r>
              <a:r>
                <a:rPr lang="cs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Z1, Z2, Z4</a:t>
              </a:r>
            </a:p>
            <a:p>
              <a:r>
                <a:rPr lang="cs" sz="1400" b="1" kern="0" dirty="0">
                  <a:solidFill>
                    <a:srgbClr val="00FF00"/>
                  </a:solidFill>
                  <a:latin typeface="Arial"/>
                  <a:cs typeface="Arial"/>
                  <a:sym typeface="Arial"/>
                </a:rPr>
                <a:t>B</a:t>
              </a:r>
              <a:r>
                <a:rPr lang="cs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Z3</a:t>
              </a:r>
            </a:p>
            <a:p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.</a:t>
              </a:r>
            </a:p>
            <a:p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.</a:t>
              </a:r>
            </a:p>
            <a:p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.</a:t>
              </a:r>
            </a:p>
            <a:p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.</a:t>
              </a:r>
            </a:p>
            <a:p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.</a:t>
              </a:r>
            </a:p>
            <a:p>
              <a:r>
                <a:rPr lang="cs" sz="14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D</a:t>
              </a:r>
              <a:r>
                <a:rPr lang="c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 S3</a:t>
              </a:r>
            </a:p>
          </p:txBody>
        </p:sp>
        <p:sp>
          <p:nvSpPr>
            <p:cNvPr id="202" name="Shape 168">
              <a:extLst>
                <a:ext uri="{FF2B5EF4-FFF2-40B4-BE49-F238E27FC236}">
                  <a16:creationId xmlns:a16="http://schemas.microsoft.com/office/drawing/2014/main" id="{56C23362-B60A-40B0-8D4A-6CED69DD43ED}"/>
                </a:ext>
              </a:extLst>
            </p:cNvPr>
            <p:cNvSpPr txBox="1"/>
            <p:nvPr/>
          </p:nvSpPr>
          <p:spPr>
            <a:xfrm>
              <a:off x="2166728" y="5710707"/>
              <a:ext cx="1514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DEDUPLIKACE</a:t>
              </a:r>
            </a:p>
          </p:txBody>
        </p:sp>
        <p:sp>
          <p:nvSpPr>
            <p:cNvPr id="203" name="Shape 169">
              <a:extLst>
                <a:ext uri="{FF2B5EF4-FFF2-40B4-BE49-F238E27FC236}">
                  <a16:creationId xmlns:a16="http://schemas.microsoft.com/office/drawing/2014/main" id="{13FECC93-56BE-4372-A077-6611F1AF4FD7}"/>
                </a:ext>
              </a:extLst>
            </p:cNvPr>
            <p:cNvSpPr txBox="1"/>
            <p:nvPr/>
          </p:nvSpPr>
          <p:spPr>
            <a:xfrm>
              <a:off x="5591003" y="2983482"/>
              <a:ext cx="897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index</a:t>
              </a:r>
            </a:p>
          </p:txBody>
        </p:sp>
        <p:sp>
          <p:nvSpPr>
            <p:cNvPr id="204" name="Shape 170">
              <a:extLst>
                <a:ext uri="{FF2B5EF4-FFF2-40B4-BE49-F238E27FC236}">
                  <a16:creationId xmlns:a16="http://schemas.microsoft.com/office/drawing/2014/main" id="{DE802D33-4DAB-416F-933E-4271462CE5CA}"/>
                </a:ext>
              </a:extLst>
            </p:cNvPr>
            <p:cNvSpPr txBox="1"/>
            <p:nvPr/>
          </p:nvSpPr>
          <p:spPr>
            <a:xfrm>
              <a:off x="3639528" y="3826132"/>
              <a:ext cx="12168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lokální záznam</a:t>
              </a:r>
            </a:p>
          </p:txBody>
        </p:sp>
        <p:sp>
          <p:nvSpPr>
            <p:cNvPr id="205" name="Shape 171">
              <a:extLst>
                <a:ext uri="{FF2B5EF4-FFF2-40B4-BE49-F238E27FC236}">
                  <a16:creationId xmlns:a16="http://schemas.microsoft.com/office/drawing/2014/main" id="{CA558B14-61CD-423F-91D3-E8CF44C88A4D}"/>
                </a:ext>
              </a:extLst>
            </p:cNvPr>
            <p:cNvSpPr txBox="1"/>
            <p:nvPr/>
          </p:nvSpPr>
          <p:spPr>
            <a:xfrm>
              <a:off x="4057328" y="4216582"/>
              <a:ext cx="139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sloučený záznam</a:t>
              </a:r>
            </a:p>
          </p:txBody>
        </p:sp>
        <p:cxnSp>
          <p:nvCxnSpPr>
            <p:cNvPr id="206" name="Shape 172">
              <a:extLst>
                <a:ext uri="{FF2B5EF4-FFF2-40B4-BE49-F238E27FC236}">
                  <a16:creationId xmlns:a16="http://schemas.microsoft.com/office/drawing/2014/main" id="{F03BFB6C-C660-46AE-8187-0AA1BC7CD894}"/>
                </a:ext>
              </a:extLst>
            </p:cNvPr>
            <p:cNvCxnSpPr>
              <a:stCxn id="205" idx="2"/>
            </p:cNvCxnSpPr>
            <p:nvPr/>
          </p:nvCxnSpPr>
          <p:spPr>
            <a:xfrm flipH="1">
              <a:off x="4374128" y="4459882"/>
              <a:ext cx="378600" cy="3258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07" name="Shape 173">
              <a:extLst>
                <a:ext uri="{FF2B5EF4-FFF2-40B4-BE49-F238E27FC236}">
                  <a16:creationId xmlns:a16="http://schemas.microsoft.com/office/drawing/2014/main" id="{CDB020B9-3374-4C1B-91F6-1DA22F49F6CF}"/>
                </a:ext>
              </a:extLst>
            </p:cNvPr>
            <p:cNvCxnSpPr>
              <a:endCxn id="184" idx="2"/>
            </p:cNvCxnSpPr>
            <p:nvPr/>
          </p:nvCxnSpPr>
          <p:spPr>
            <a:xfrm rot="10800000">
              <a:off x="3114953" y="3679707"/>
              <a:ext cx="616200" cy="3228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08" name="Shape 174">
              <a:extLst>
                <a:ext uri="{FF2B5EF4-FFF2-40B4-BE49-F238E27FC236}">
                  <a16:creationId xmlns:a16="http://schemas.microsoft.com/office/drawing/2014/main" id="{70E2E4E8-52B6-4E32-9ACB-236788B5AA15}"/>
                </a:ext>
              </a:extLst>
            </p:cNvPr>
            <p:cNvCxnSpPr/>
            <p:nvPr/>
          </p:nvCxnSpPr>
          <p:spPr>
            <a:xfrm flipH="1">
              <a:off x="3893003" y="4076157"/>
              <a:ext cx="2400" cy="6741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09" name="Shape 175">
              <a:extLst>
                <a:ext uri="{FF2B5EF4-FFF2-40B4-BE49-F238E27FC236}">
                  <a16:creationId xmlns:a16="http://schemas.microsoft.com/office/drawing/2014/main" id="{C4EBA504-F9AC-4EC0-8FAB-8DEDCC95D963}"/>
                </a:ext>
              </a:extLst>
            </p:cNvPr>
            <p:cNvSpPr txBox="1"/>
            <p:nvPr/>
          </p:nvSpPr>
          <p:spPr>
            <a:xfrm>
              <a:off x="4378628" y="5695232"/>
              <a:ext cx="1514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INDEXACE</a:t>
              </a:r>
            </a:p>
          </p:txBody>
        </p:sp>
        <p:sp>
          <p:nvSpPr>
            <p:cNvPr id="210" name="Shape 176">
              <a:extLst>
                <a:ext uri="{FF2B5EF4-FFF2-40B4-BE49-F238E27FC236}">
                  <a16:creationId xmlns:a16="http://schemas.microsoft.com/office/drawing/2014/main" id="{E7A0B23B-9F1F-4623-A5FC-DBFEAC0A1D59}"/>
                </a:ext>
              </a:extLst>
            </p:cNvPr>
            <p:cNvSpPr/>
            <p:nvPr/>
          </p:nvSpPr>
          <p:spPr>
            <a:xfrm>
              <a:off x="7391078" y="3514182"/>
              <a:ext cx="952500" cy="936300"/>
            </a:xfrm>
            <a:prstGeom prst="ellipse">
              <a:avLst/>
            </a:prstGeom>
            <a:noFill/>
            <a:ln w="114300" cap="flat" cmpd="sng">
              <a:solidFill>
                <a:srgbClr val="E5004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" sz="4800" b="1" i="0" u="none" strike="noStrike" kern="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</a:t>
              </a:r>
            </a:p>
          </p:txBody>
        </p:sp>
        <p:cxnSp>
          <p:nvCxnSpPr>
            <p:cNvPr id="211" name="Shape 177">
              <a:extLst>
                <a:ext uri="{FF2B5EF4-FFF2-40B4-BE49-F238E27FC236}">
                  <a16:creationId xmlns:a16="http://schemas.microsoft.com/office/drawing/2014/main" id="{A4425393-0E06-4003-B8B3-CDEC6137D49C}"/>
                </a:ext>
              </a:extLst>
            </p:cNvPr>
            <p:cNvCxnSpPr/>
            <p:nvPr/>
          </p:nvCxnSpPr>
          <p:spPr>
            <a:xfrm>
              <a:off x="8204087" y="4313364"/>
              <a:ext cx="768000" cy="648599"/>
            </a:xfrm>
            <a:prstGeom prst="straightConnector1">
              <a:avLst/>
            </a:prstGeom>
            <a:noFill/>
            <a:ln w="114300" cap="flat" cmpd="sng">
              <a:solidFill>
                <a:srgbClr val="E5004B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12" name="Shape 178">
              <a:extLst>
                <a:ext uri="{FF2B5EF4-FFF2-40B4-BE49-F238E27FC236}">
                  <a16:creationId xmlns:a16="http://schemas.microsoft.com/office/drawing/2014/main" id="{851A2922-8097-4F69-BC44-4918D804487C}"/>
                </a:ext>
              </a:extLst>
            </p:cNvPr>
            <p:cNvSpPr/>
            <p:nvPr/>
          </p:nvSpPr>
          <p:spPr>
            <a:xfrm>
              <a:off x="7470253" y="5369032"/>
              <a:ext cx="897300" cy="224400"/>
            </a:xfrm>
            <a:prstGeom prst="foldedCorner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6370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Z1_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9900FF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kumimoji="0" lang="cs" sz="12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sp>
          <p:nvSpPr>
            <p:cNvPr id="213" name="Shape 179">
              <a:extLst>
                <a:ext uri="{FF2B5EF4-FFF2-40B4-BE49-F238E27FC236}">
                  <a16:creationId xmlns:a16="http://schemas.microsoft.com/office/drawing/2014/main" id="{AE7CEC4E-CDC4-47E7-95D5-664EE2EC8AE2}"/>
                </a:ext>
              </a:extLst>
            </p:cNvPr>
            <p:cNvSpPr txBox="1"/>
            <p:nvPr/>
          </p:nvSpPr>
          <p:spPr>
            <a:xfrm>
              <a:off x="8291353" y="5280107"/>
              <a:ext cx="430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S2</a:t>
              </a:r>
            </a:p>
          </p:txBody>
        </p:sp>
        <p:cxnSp>
          <p:nvCxnSpPr>
            <p:cNvPr id="214" name="Shape 180">
              <a:extLst>
                <a:ext uri="{FF2B5EF4-FFF2-40B4-BE49-F238E27FC236}">
                  <a16:creationId xmlns:a16="http://schemas.microsoft.com/office/drawing/2014/main" id="{BFBB474C-1491-4EE4-973B-0BFD015E58D9}"/>
                </a:ext>
              </a:extLst>
            </p:cNvPr>
            <p:cNvCxnSpPr>
              <a:endCxn id="212" idx="0"/>
            </p:cNvCxnSpPr>
            <p:nvPr/>
          </p:nvCxnSpPr>
          <p:spPr>
            <a:xfrm>
              <a:off x="7915003" y="4695232"/>
              <a:ext cx="3900" cy="673800"/>
            </a:xfrm>
            <a:prstGeom prst="straightConnector1">
              <a:avLst/>
            </a:prstGeom>
            <a:noFill/>
            <a:ln w="9525" cap="flat" cmpd="sng">
              <a:solidFill>
                <a:srgbClr val="63705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15" name="Shape 181">
              <a:extLst>
                <a:ext uri="{FF2B5EF4-FFF2-40B4-BE49-F238E27FC236}">
                  <a16:creationId xmlns:a16="http://schemas.microsoft.com/office/drawing/2014/main" id="{E691F271-E550-4FFF-AEE5-2D3B25B22746}"/>
                </a:ext>
              </a:extLst>
            </p:cNvPr>
            <p:cNvSpPr txBox="1"/>
            <p:nvPr/>
          </p:nvSpPr>
          <p:spPr>
            <a:xfrm>
              <a:off x="323528" y="5517232"/>
              <a:ext cx="1347600" cy="516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c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Zjednodušené schéma</a:t>
              </a:r>
            </a:p>
          </p:txBody>
        </p:sp>
      </p:grpSp>
      <p:pic>
        <p:nvPicPr>
          <p:cNvPr id="219" name="Shape 242">
            <a:extLst>
              <a:ext uri="{FF2B5EF4-FFF2-40B4-BE49-F238E27FC236}">
                <a16:creationId xmlns:a16="http://schemas.microsoft.com/office/drawing/2014/main" id="{14D1DFF5-00D1-4FB8-ADA6-529272CB3D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43">
            <a:extLst>
              <a:ext uri="{FF2B5EF4-FFF2-40B4-BE49-F238E27FC236}">
                <a16:creationId xmlns:a16="http://schemas.microsoft.com/office/drawing/2014/main" id="{E20E96D0-89AA-42AC-A1E5-0847727B25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-CZ" sz="3000" b="1" dirty="0">
                <a:solidFill>
                  <a:schemeClr val="lt1"/>
                </a:solidFill>
              </a:rPr>
              <a:t>Indexace</a:t>
            </a:r>
            <a:endParaRPr lang="cs-CZ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19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Indexace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6418" y="1666547"/>
            <a:ext cx="8229600" cy="118638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Index neslouží jen ke klasickému </a:t>
            </a:r>
            <a:r>
              <a:rPr lang="cs-CZ" sz="2600" b="1" dirty="0">
                <a:solidFill>
                  <a:schemeClr val="dk1"/>
                </a:solidFill>
              </a:rPr>
              <a:t>vyhledávání</a:t>
            </a:r>
            <a:r>
              <a:rPr lang="cs-CZ" sz="2600" dirty="0">
                <a:solidFill>
                  <a:schemeClr val="dk1"/>
                </a:solidFill>
              </a:rPr>
              <a:t>. Jsou v něm zvláštní typy polí pro </a:t>
            </a:r>
            <a:r>
              <a:rPr lang="cs-CZ" sz="2600" b="1" dirty="0">
                <a:solidFill>
                  <a:schemeClr val="dk1"/>
                </a:solidFill>
              </a:rPr>
              <a:t>fasety, řazení či zobrazování</a:t>
            </a:r>
            <a:r>
              <a:rPr lang="cs-CZ" sz="2600" dirty="0">
                <a:solidFill>
                  <a:schemeClr val="dk1"/>
                </a:solidFill>
              </a:rPr>
              <a:t>.</a:t>
            </a:r>
            <a:endParaRPr lang="cs-CZ" sz="2600" dirty="0">
              <a:solidFill>
                <a:schemeClr val="dk1"/>
              </a:solidFill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13A574-6DE0-4F10-A4B4-8E43661B4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93" y="2780928"/>
            <a:ext cx="4810107" cy="4077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Shape 244">
            <a:extLst>
              <a:ext uri="{FF2B5EF4-FFF2-40B4-BE49-F238E27FC236}">
                <a16:creationId xmlns:a16="http://schemas.microsoft.com/office/drawing/2014/main" id="{D49C2858-21A9-4C6A-B953-C54C3A6B4949}"/>
              </a:ext>
            </a:extLst>
          </p:cNvPr>
          <p:cNvSpPr txBox="1">
            <a:spLocks/>
          </p:cNvSpPr>
          <p:nvPr/>
        </p:nvSpPr>
        <p:spPr>
          <a:xfrm>
            <a:off x="466165" y="2616300"/>
            <a:ext cx="3876693" cy="381130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Používáme platformu </a:t>
            </a:r>
            <a:r>
              <a:rPr lang="cs-CZ" sz="2600" b="1" dirty="0" err="1">
                <a:solidFill>
                  <a:schemeClr val="dk1"/>
                </a:solidFill>
              </a:rPr>
              <a:t>Solr</a:t>
            </a:r>
            <a:r>
              <a:rPr lang="cs-CZ" sz="2600" dirty="0">
                <a:solidFill>
                  <a:schemeClr val="dk1"/>
                </a:solidFill>
              </a:rPr>
              <a:t> (založeno na knihovně </a:t>
            </a:r>
            <a:r>
              <a:rPr lang="cs-CZ" sz="2600" dirty="0" err="1">
                <a:solidFill>
                  <a:schemeClr val="dk1"/>
                </a:solidFill>
              </a:rPr>
              <a:t>Apache</a:t>
            </a:r>
            <a:r>
              <a:rPr lang="cs-CZ" sz="2600" dirty="0">
                <a:solidFill>
                  <a:schemeClr val="dk1"/>
                </a:solidFill>
              </a:rPr>
              <a:t> </a:t>
            </a:r>
            <a:r>
              <a:rPr lang="cs-CZ" sz="2600" dirty="0" err="1">
                <a:solidFill>
                  <a:schemeClr val="dk1"/>
                </a:solidFill>
              </a:rPr>
              <a:t>Lucene</a:t>
            </a:r>
            <a:r>
              <a:rPr lang="cs-CZ" sz="2600" dirty="0">
                <a:solidFill>
                  <a:schemeClr val="dk1"/>
                </a:solidFill>
              </a:rPr>
              <a:t>, stejně jako </a:t>
            </a:r>
            <a:r>
              <a:rPr lang="cs-CZ" sz="2600" dirty="0" err="1">
                <a:solidFill>
                  <a:schemeClr val="dk1"/>
                </a:solidFill>
              </a:rPr>
              <a:t>ElasticSearch</a:t>
            </a:r>
            <a:r>
              <a:rPr lang="cs-CZ" sz="26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i="1" dirty="0" err="1">
                <a:solidFill>
                  <a:schemeClr val="dk1"/>
                </a:solidFill>
              </a:rPr>
              <a:t>Solr</a:t>
            </a:r>
            <a:r>
              <a:rPr lang="cs-CZ" sz="2600" i="1" dirty="0">
                <a:solidFill>
                  <a:schemeClr val="dk1"/>
                </a:solidFill>
              </a:rPr>
              <a:t> používá např. i </a:t>
            </a:r>
            <a:r>
              <a:rPr lang="cs-CZ" sz="2600" i="1" dirty="0" err="1">
                <a:solidFill>
                  <a:schemeClr val="dk1"/>
                </a:solidFill>
              </a:rPr>
              <a:t>DuckDuckGo</a:t>
            </a:r>
            <a:r>
              <a:rPr lang="cs-CZ" sz="2600" i="1" dirty="0">
                <a:solidFill>
                  <a:schemeClr val="dk1"/>
                </a:solidFill>
              </a:rPr>
              <a:t> nebo Netflix</a:t>
            </a:r>
          </a:p>
        </p:txBody>
      </p:sp>
    </p:spTree>
    <p:extLst>
      <p:ext uri="{BB962C8B-B14F-4D97-AF65-F5344CB8AC3E}">
        <p14:creationId xmlns:p14="http://schemas.microsoft.com/office/powerpoint/2010/main" val="959833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Správce zdrojů (Record Manager 2)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343" y="2132856"/>
            <a:ext cx="8229600" cy="396044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Celý dosavadní proces </a:t>
            </a:r>
            <a:br>
              <a:rPr lang="cs-CZ" sz="3000" b="1" dirty="0">
                <a:solidFill>
                  <a:schemeClr val="dk1"/>
                </a:solidFill>
              </a:rPr>
            </a:br>
            <a:r>
              <a:rPr lang="cs-CZ" sz="3000" b="1" dirty="0">
                <a:solidFill>
                  <a:schemeClr val="dk1"/>
                </a:solidFill>
              </a:rPr>
              <a:t>(tj. sklizeň, deduplikaci a indexaci) </a:t>
            </a:r>
            <a:br>
              <a:rPr lang="cs-CZ" sz="3000" b="1" dirty="0">
                <a:solidFill>
                  <a:schemeClr val="dk1"/>
                </a:solidFill>
              </a:rPr>
            </a:br>
            <a:r>
              <a:rPr lang="cs-CZ" sz="3000" b="1" dirty="0">
                <a:solidFill>
                  <a:schemeClr val="dk1"/>
                </a:solidFill>
              </a:rPr>
              <a:t>dělá </a:t>
            </a:r>
            <a:r>
              <a:rPr lang="cs-CZ" sz="3000" b="1" dirty="0">
                <a:solidFill>
                  <a:schemeClr val="dk1"/>
                </a:solidFill>
                <a:hlinkClick r:id="rId4"/>
              </a:rPr>
              <a:t>Správce zdrojů</a:t>
            </a:r>
            <a:r>
              <a:rPr lang="cs-CZ" sz="3000" b="1" dirty="0">
                <a:solidFill>
                  <a:schemeClr val="dk1"/>
                </a:solidFill>
              </a:rPr>
              <a:t> </a:t>
            </a:r>
            <a:br>
              <a:rPr lang="cs-CZ" sz="3000" b="1" dirty="0">
                <a:solidFill>
                  <a:schemeClr val="dk1"/>
                </a:solidFill>
              </a:rPr>
            </a:br>
            <a:r>
              <a:rPr lang="cs-CZ" sz="3000" dirty="0">
                <a:solidFill>
                  <a:schemeClr val="dk1"/>
                </a:solidFill>
              </a:rPr>
              <a:t>(Java, inspirovaný Record Managerem z Finna.fi)</a:t>
            </a:r>
            <a:endParaRPr lang="cs-CZ" sz="22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6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62300" y="1656925"/>
            <a:ext cx="8229600" cy="494042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 portál funguje, jak je technicky řešený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znamená zapojení pro knihovnu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Tj. PROČ JE PORTÁL TAKOVÝ JAKÝ JE?</a:t>
            </a:r>
          </a:p>
          <a:p>
            <a:pPr marL="457200" indent="0" algn="ctr">
              <a:spcBef>
                <a:spcPts val="0"/>
              </a:spcBef>
              <a:buNone/>
            </a:pPr>
            <a:endParaRPr lang="cs-CZ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0" algn="ctr">
              <a:spcBef>
                <a:spcPts val="0"/>
              </a:spcBef>
              <a:buNone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pokud možno taky </a:t>
            </a:r>
          </a:p>
          <a:p>
            <a:pPr marL="457200" indent="0" algn="ctr">
              <a:spcBef>
                <a:spcPts val="0"/>
              </a:spcBef>
              <a:buNone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demonstrace toho,</a:t>
            </a:r>
          </a:p>
          <a:p>
            <a:pPr marL="914400" indent="-457200">
              <a:spcBef>
                <a:spcPts val="0"/>
              </a:spcBef>
            </a:pPr>
            <a:endParaRPr lang="cs-CZ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rgbClr val="E5004B"/>
                </a:solidFill>
              </a:rPr>
              <a:t>PROČ JE KNIHOVNICTVÍ ATRAKTIVNÍ OBOR Z HLEDISKA DATOVÉHO A INFORMAČNÍHO MANAGEMENTU?</a:t>
            </a:r>
          </a:p>
          <a:p>
            <a:pPr marL="914400" indent="-457200">
              <a:spcBef>
                <a:spcPts val="0"/>
              </a:spcBef>
            </a:pPr>
            <a:endParaRPr lang="cs-CZ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endParaRPr lang="cs-CZ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endParaRPr lang="cs-CZ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O čem to bude?</a:t>
            </a:r>
          </a:p>
        </p:txBody>
      </p:sp>
    </p:spTree>
    <p:extLst>
      <p:ext uri="{BB962C8B-B14F-4D97-AF65-F5344CB8AC3E}">
        <p14:creationId xmlns:p14="http://schemas.microsoft.com/office/powerpoint/2010/main" val="71084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err="1">
                <a:solidFill>
                  <a:schemeClr val="lt1"/>
                </a:solidFill>
              </a:rPr>
              <a:t>VuFind</a:t>
            </a:r>
            <a:r>
              <a:rPr lang="cs-CZ" sz="3000" b="1" dirty="0">
                <a:solidFill>
                  <a:schemeClr val="lt1"/>
                </a:solidFill>
              </a:rPr>
              <a:t> (</a:t>
            </a:r>
            <a:r>
              <a:rPr lang="cs-CZ" sz="3000" b="1" dirty="0" err="1">
                <a:solidFill>
                  <a:schemeClr val="lt1"/>
                </a:solidFill>
              </a:rPr>
              <a:t>frontend</a:t>
            </a:r>
            <a:r>
              <a:rPr lang="cs-CZ" sz="3000" b="1" dirty="0">
                <a:solidFill>
                  <a:schemeClr val="lt1"/>
                </a:solidFill>
              </a:rPr>
              <a:t>)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6418" y="1666547"/>
            <a:ext cx="8229600" cy="499401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Open source online katalog vylepšený o vyhledávání ve více zdrojích najednou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Vyvíjený na </a:t>
            </a:r>
            <a:r>
              <a:rPr lang="cs-CZ" sz="3000" dirty="0" err="1">
                <a:solidFill>
                  <a:schemeClr val="dk1"/>
                </a:solidFill>
              </a:rPr>
              <a:t>Villanova</a:t>
            </a:r>
            <a:r>
              <a:rPr lang="cs-CZ" sz="3000" dirty="0">
                <a:solidFill>
                  <a:schemeClr val="dk1"/>
                </a:solidFill>
              </a:rPr>
              <a:t> University (ale podílet se mohou i jiní – např. i MZK)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PHP (+ </a:t>
            </a:r>
            <a:r>
              <a:rPr lang="cs-CZ" sz="3000" dirty="0" err="1">
                <a:solidFill>
                  <a:schemeClr val="dk1"/>
                </a:solidFill>
              </a:rPr>
              <a:t>Apache</a:t>
            </a:r>
            <a:r>
              <a:rPr lang="cs-CZ" sz="3000" dirty="0">
                <a:solidFill>
                  <a:schemeClr val="dk1"/>
                </a:solidFill>
              </a:rPr>
              <a:t> + </a:t>
            </a:r>
            <a:r>
              <a:rPr lang="cs-CZ" sz="3000" dirty="0" err="1">
                <a:solidFill>
                  <a:schemeClr val="dk1"/>
                </a:solidFill>
              </a:rPr>
              <a:t>MySQL</a:t>
            </a:r>
            <a:r>
              <a:rPr lang="cs-CZ" sz="3000" dirty="0">
                <a:solidFill>
                  <a:schemeClr val="dk1"/>
                </a:solidFill>
              </a:rPr>
              <a:t>) a využívání </a:t>
            </a:r>
            <a:r>
              <a:rPr lang="cs-CZ" sz="3000" dirty="0" err="1">
                <a:solidFill>
                  <a:schemeClr val="dk1"/>
                </a:solidFill>
              </a:rPr>
              <a:t>Solru</a:t>
            </a:r>
            <a:endParaRPr lang="cs-CZ" sz="30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Více zde: </a:t>
            </a:r>
            <a:r>
              <a:rPr lang="cs-CZ" sz="2800" dirty="0">
                <a:hlinkClick r:id="rId4"/>
              </a:rPr>
              <a:t>https://vufind.org/vufind/</a:t>
            </a:r>
            <a:endParaRPr lang="cs-CZ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solidFill>
                  <a:schemeClr val="dk1"/>
                </a:solidFill>
              </a:rPr>
              <a:t>Pro potřeby portálu byly nutné zásadní modifikace </a:t>
            </a:r>
            <a:r>
              <a:rPr lang="cs-CZ" sz="2800" i="1" dirty="0">
                <a:solidFill>
                  <a:schemeClr val="dk1"/>
                </a:solidFill>
              </a:rPr>
              <a:t>(práce s uživ. účty, sloučenými a lokálními záznamy, AND a OR hierarchickými fasetami, komunikace s různými knihovními systémy, oborové brány…)</a:t>
            </a:r>
            <a:endParaRPr lang="cs-CZ" sz="3000" i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94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Řazení výsledků vyhledávání dle relevance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343" y="1583390"/>
            <a:ext cx="8229600" cy="540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Konfigurace pro </a:t>
            </a:r>
            <a:r>
              <a:rPr lang="cs-CZ" sz="2600" dirty="0" err="1">
                <a:solidFill>
                  <a:schemeClr val="dk1"/>
                </a:solidFill>
              </a:rPr>
              <a:t>Solr</a:t>
            </a:r>
            <a:r>
              <a:rPr lang="cs-CZ" sz="2600" dirty="0">
                <a:solidFill>
                  <a:schemeClr val="dk1"/>
                </a:solidFill>
              </a:rPr>
              <a:t> ve </a:t>
            </a:r>
            <a:r>
              <a:rPr lang="cs-CZ" sz="2600" dirty="0" err="1">
                <a:solidFill>
                  <a:schemeClr val="dk1"/>
                </a:solidFill>
              </a:rPr>
              <a:t>VuFindu</a:t>
            </a:r>
            <a:endParaRPr lang="cs-CZ" sz="2600" dirty="0">
              <a:solidFill>
                <a:schemeClr val="dk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D809461-180D-4685-9617-752952B90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5" y="2676525"/>
            <a:ext cx="3952875" cy="4181475"/>
          </a:xfrm>
          <a:prstGeom prst="rect">
            <a:avLst/>
          </a:prstGeom>
        </p:spPr>
      </p:pic>
      <p:sp>
        <p:nvSpPr>
          <p:cNvPr id="6" name="Shape 244">
            <a:extLst>
              <a:ext uri="{FF2B5EF4-FFF2-40B4-BE49-F238E27FC236}">
                <a16:creationId xmlns:a16="http://schemas.microsoft.com/office/drawing/2014/main" id="{FE3F050D-215D-4D21-8B74-254F6B2F3EA9}"/>
              </a:ext>
            </a:extLst>
          </p:cNvPr>
          <p:cNvSpPr txBox="1">
            <a:spLocks/>
          </p:cNvSpPr>
          <p:nvPr/>
        </p:nvSpPr>
        <p:spPr>
          <a:xfrm>
            <a:off x="5191125" y="2355700"/>
            <a:ext cx="3952875" cy="32937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solidFill>
                  <a:schemeClr val="dk1"/>
                </a:solidFill>
              </a:rPr>
              <a:t>Příklad konfigurace pro vyhledávání dle názvu</a:t>
            </a:r>
          </a:p>
        </p:txBody>
      </p:sp>
      <p:sp>
        <p:nvSpPr>
          <p:cNvPr id="7" name="Shape 244">
            <a:extLst>
              <a:ext uri="{FF2B5EF4-FFF2-40B4-BE49-F238E27FC236}">
                <a16:creationId xmlns:a16="http://schemas.microsoft.com/office/drawing/2014/main" id="{5ABB93EC-F292-4F5B-8A53-680978A5DB94}"/>
              </a:ext>
            </a:extLst>
          </p:cNvPr>
          <p:cNvSpPr txBox="1">
            <a:spLocks/>
          </p:cNvSpPr>
          <p:nvPr/>
        </p:nvSpPr>
        <p:spPr>
          <a:xfrm>
            <a:off x="457056" y="2123390"/>
            <a:ext cx="4907031" cy="473461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Nastavuje, ve kterých indexových polích má </a:t>
            </a:r>
            <a:r>
              <a:rPr lang="cs-CZ" sz="2600" dirty="0" err="1">
                <a:solidFill>
                  <a:schemeClr val="dk1"/>
                </a:solidFill>
              </a:rPr>
              <a:t>Solr</a:t>
            </a:r>
            <a:r>
              <a:rPr lang="cs-CZ" sz="2600" dirty="0">
                <a:solidFill>
                  <a:schemeClr val="dk1"/>
                </a:solidFill>
              </a:rPr>
              <a:t> hledat zadaný výraz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Důležitost jednotlivých polí upřesňuje </a:t>
            </a:r>
            <a:r>
              <a:rPr lang="cs-CZ" sz="2600" dirty="0">
                <a:solidFill>
                  <a:schemeClr val="dk1"/>
                </a:solidFill>
                <a:latin typeface="Courier New"/>
                <a:cs typeface="Courier New"/>
              </a:rPr>
              <a:t>^</a:t>
            </a:r>
            <a:r>
              <a:rPr lang="cs-CZ" sz="2600" dirty="0" err="1">
                <a:solidFill>
                  <a:schemeClr val="dk1"/>
                </a:solidFill>
                <a:latin typeface="Courier New"/>
                <a:cs typeface="Courier New"/>
              </a:rPr>
              <a:t>boost</a:t>
            </a:r>
            <a:endParaRPr lang="cs-CZ" sz="2600">
              <a:solidFill>
                <a:schemeClr val="dk1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Lze specifikovat i nakládání s vyhledávacím výrazem (přesná shoda má vyšší relevanci než </a:t>
            </a:r>
            <a:r>
              <a:rPr lang="cs-CZ" sz="2600" dirty="0" err="1">
                <a:solidFill>
                  <a:schemeClr val="dk1"/>
                </a:solidFill>
              </a:rPr>
              <a:t>substring</a:t>
            </a:r>
            <a:r>
              <a:rPr lang="cs-CZ" sz="2600" dirty="0">
                <a:solidFill>
                  <a:schemeClr val="dk1"/>
                </a:solidFill>
              </a:rPr>
              <a:t>, </a:t>
            </a:r>
            <a:r>
              <a:rPr lang="cs-CZ" sz="2600" dirty="0" err="1">
                <a:solidFill>
                  <a:schemeClr val="dk1"/>
                </a:solidFill>
              </a:rPr>
              <a:t>substring</a:t>
            </a:r>
            <a:r>
              <a:rPr lang="cs-CZ" sz="2600" dirty="0">
                <a:solidFill>
                  <a:schemeClr val="dk1"/>
                </a:solidFill>
              </a:rPr>
              <a:t> má vyšší relevanci než výskyt samotných nesousedících slov)</a:t>
            </a:r>
          </a:p>
        </p:txBody>
      </p:sp>
    </p:spTree>
    <p:extLst>
      <p:ext uri="{BB962C8B-B14F-4D97-AF65-F5344CB8AC3E}">
        <p14:creationId xmlns:p14="http://schemas.microsoft.com/office/powerpoint/2010/main" val="3276756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Komunikace s knihovními systémy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67543" y="1520728"/>
            <a:ext cx="8229600" cy="533727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-CZ" sz="3000" b="1" dirty="0">
                <a:solidFill>
                  <a:schemeClr val="dk1"/>
                </a:solidFill>
              </a:rPr>
              <a:t>Dotahování aktuálních statusů a dostupností knihovních jednotek </a:t>
            </a:r>
            <a:endParaRPr lang="cs-CZ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  <a:hlinkClick r:id="rId4"/>
              </a:rPr>
              <a:t>párováno podle identifikátorů</a:t>
            </a:r>
            <a:r>
              <a:rPr lang="cs-CZ" sz="2600" dirty="0">
                <a:solidFill>
                  <a:schemeClr val="dk1"/>
                </a:solidFill>
              </a:rPr>
              <a:t>, které už známe ze sklizených záznamů</a:t>
            </a:r>
          </a:p>
          <a:p>
            <a:pPr>
              <a:spcBef>
                <a:spcPts val="0"/>
              </a:spcBef>
            </a:pPr>
            <a:r>
              <a:rPr lang="cs-CZ" sz="3000" b="1" dirty="0">
                <a:solidFill>
                  <a:schemeClr val="dk1"/>
                </a:solidFill>
              </a:rPr>
              <a:t>Funkce čtenářského konta</a:t>
            </a:r>
            <a:r>
              <a:rPr lang="cs-CZ" sz="3000" dirty="0">
                <a:solidFill>
                  <a:schemeClr val="dk1"/>
                </a:solidFill>
              </a:rPr>
              <a:t> </a:t>
            </a:r>
            <a:endParaRPr lang="cs-CZ" sz="3000" dirty="0">
              <a:solidFill>
                <a:schemeClr val="dk1"/>
              </a:solidFill>
              <a:cs typeface="Calibri"/>
            </a:endParaRPr>
          </a:p>
          <a:p>
            <a:pPr lvl="1">
              <a:spcBef>
                <a:spcPts val="0"/>
              </a:spcBef>
            </a:pPr>
            <a:r>
              <a:rPr lang="cs-CZ" sz="2600" dirty="0">
                <a:solidFill>
                  <a:schemeClr val="dk1"/>
                </a:solidFill>
              </a:rPr>
              <a:t>pamatujeme si jen ID uživatelů</a:t>
            </a:r>
            <a:endParaRPr lang="cs-CZ" sz="2600" dirty="0">
              <a:solidFill>
                <a:schemeClr val="dk1"/>
              </a:solidFill>
              <a:cs typeface="Calibri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vše ostatní dotahujeme jen pro potřebu zobrazení</a:t>
            </a:r>
            <a:endParaRPr lang="cs-CZ" sz="2600" b="1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Nutné </a:t>
            </a:r>
            <a:r>
              <a:rPr lang="cs-CZ" sz="3000" dirty="0">
                <a:solidFill>
                  <a:srgbClr val="E5004B"/>
                </a:solidFill>
              </a:rPr>
              <a:t>zabezpečení</a:t>
            </a:r>
            <a:r>
              <a:rPr lang="cs-CZ" sz="3000" dirty="0"/>
              <a:t> </a:t>
            </a:r>
            <a:r>
              <a:rPr lang="cs-CZ" sz="3000" dirty="0">
                <a:solidFill>
                  <a:schemeClr val="dk1"/>
                </a:solidFill>
              </a:rPr>
              <a:t>i na straně knihoven: samozřejmostí SSL </a:t>
            </a:r>
            <a:r>
              <a:rPr lang="cs-CZ" sz="3000" dirty="0" err="1">
                <a:solidFill>
                  <a:schemeClr val="dk1"/>
                </a:solidFill>
              </a:rPr>
              <a:t>cert</a:t>
            </a:r>
            <a:r>
              <a:rPr lang="cs-CZ" sz="3000" dirty="0">
                <a:solidFill>
                  <a:schemeClr val="dk1"/>
                </a:solidFill>
              </a:rPr>
              <a:t>., s podporou aktuálního TLS, ale i zamítání požadavků, které nejsou autentizované či z povolených IP adres</a:t>
            </a:r>
            <a:endParaRPr lang="cs-CZ" sz="3000" dirty="0">
              <a:solidFill>
                <a:schemeClr val="dk1"/>
              </a:solidFill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01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Komunikace s knihovními systémy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666547"/>
            <a:ext cx="8229600" cy="464457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 err="1">
                <a:solidFill>
                  <a:schemeClr val="dk1"/>
                </a:solidFill>
              </a:rPr>
              <a:t>Aleph</a:t>
            </a:r>
            <a:r>
              <a:rPr lang="cs-CZ" sz="3000" b="1" dirty="0">
                <a:solidFill>
                  <a:schemeClr val="dk1"/>
                </a:solidFill>
              </a:rPr>
              <a:t> a </a:t>
            </a:r>
            <a:r>
              <a:rPr lang="cs-CZ" sz="3000" b="1" dirty="0" err="1">
                <a:solidFill>
                  <a:schemeClr val="dk1"/>
                </a:solidFill>
              </a:rPr>
              <a:t>Koha</a:t>
            </a:r>
            <a:endParaRPr lang="cs-CZ" sz="3000" b="1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b="1" dirty="0">
                <a:solidFill>
                  <a:schemeClr val="dk1"/>
                </a:solidFill>
              </a:rPr>
              <a:t>Vlastní API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 err="1">
                <a:solidFill>
                  <a:schemeClr val="dk1"/>
                </a:solidFill>
              </a:rPr>
              <a:t>Request</a:t>
            </a:r>
            <a:r>
              <a:rPr lang="cs-CZ" sz="2600" dirty="0">
                <a:solidFill>
                  <a:schemeClr val="dk1"/>
                </a:solidFill>
              </a:rPr>
              <a:t>: </a:t>
            </a:r>
            <a:r>
              <a:rPr lang="cs-CZ" sz="2200" b="1" dirty="0">
                <a:solidFill>
                  <a:srgbClr val="E500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cs-CZ" sz="2200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://url.cz/api</a:t>
            </a:r>
            <a:r>
              <a:rPr lang="cs-CZ" sz="2200" b="1" dirty="0">
                <a:solidFill>
                  <a:srgbClr val="E500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cs-CZ" sz="2200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q1=v1</a:t>
            </a:r>
            <a:r>
              <a:rPr lang="cs-CZ" sz="2200" b="1" dirty="0">
                <a:solidFill>
                  <a:srgbClr val="E500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cs-CZ" sz="2200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q2=v2</a:t>
            </a:r>
            <a:r>
              <a:rPr lang="cs-CZ" sz="2200" b="1" dirty="0">
                <a:solidFill>
                  <a:srgbClr val="E500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cs-CZ" sz="2200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Response: JSON nebo XML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Ostatní knihovní systémy</a:t>
            </a:r>
            <a:endParaRPr lang="cs-CZ" sz="2600" b="1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b="1" dirty="0">
                <a:solidFill>
                  <a:schemeClr val="dk1"/>
                </a:solidFill>
                <a:hlinkClick r:id="rId4"/>
              </a:rPr>
              <a:t>NCIP</a:t>
            </a:r>
            <a:r>
              <a:rPr lang="cs-CZ" sz="2600" dirty="0">
                <a:solidFill>
                  <a:schemeClr val="dk1"/>
                </a:solidFill>
              </a:rPr>
              <a:t> = NISO </a:t>
            </a:r>
            <a:r>
              <a:rPr lang="cs-CZ" sz="2600" dirty="0" err="1">
                <a:solidFill>
                  <a:schemeClr val="dk1"/>
                </a:solidFill>
              </a:rPr>
              <a:t>Circulation</a:t>
            </a:r>
            <a:r>
              <a:rPr lang="cs-CZ" sz="2600" dirty="0">
                <a:solidFill>
                  <a:schemeClr val="dk1"/>
                </a:solidFill>
              </a:rPr>
              <a:t> </a:t>
            </a:r>
            <a:r>
              <a:rPr lang="cs-CZ" sz="2600" dirty="0" err="1">
                <a:solidFill>
                  <a:schemeClr val="dk1"/>
                </a:solidFill>
              </a:rPr>
              <a:t>Interchange</a:t>
            </a:r>
            <a:r>
              <a:rPr lang="cs-CZ" sz="2600" dirty="0">
                <a:solidFill>
                  <a:schemeClr val="dk1"/>
                </a:solidFill>
              </a:rPr>
              <a:t> </a:t>
            </a:r>
            <a:r>
              <a:rPr lang="cs-CZ" sz="2600" dirty="0" err="1">
                <a:solidFill>
                  <a:schemeClr val="dk1"/>
                </a:solidFill>
              </a:rPr>
              <a:t>Protocol</a:t>
            </a:r>
            <a:endParaRPr lang="cs-CZ" sz="2600" b="1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 err="1">
                <a:solidFill>
                  <a:schemeClr val="dk1"/>
                </a:solidFill>
              </a:rPr>
              <a:t>Request</a:t>
            </a:r>
            <a:r>
              <a:rPr lang="cs-CZ" sz="2600" dirty="0">
                <a:solidFill>
                  <a:schemeClr val="dk1"/>
                </a:solidFill>
              </a:rPr>
              <a:t> i response: XML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b="1" dirty="0">
                <a:solidFill>
                  <a:schemeClr val="dk1"/>
                </a:solidFill>
              </a:rPr>
              <a:t>Na naší straně nutný driver pro každý takový kanál</a:t>
            </a:r>
            <a:r>
              <a:rPr lang="cs-CZ" sz="3000" dirty="0">
                <a:solidFill>
                  <a:schemeClr val="dk1"/>
                </a:solidFill>
              </a:rPr>
              <a:t> (spousty výjimek pro každý systém)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4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NCIP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057" y="1988840"/>
            <a:ext cx="8229600" cy="42845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="1.0"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&lt;ns1:NCIPMessage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xmlns:ns1="http://www.niso.org/2008/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ncip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ns1:version="http://www.niso.org/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schemas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ncip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/v2_02/ncip_v2_02.xsd"&gt;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&lt;ns1:LookupAgency&gt;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&lt;ns1:InitiationHeader&gt;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&lt;ns1:FromAgencyId&gt;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&lt;ns1:AgencyId ns1:Scheme="http://www.niso.org/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ncip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/v1_0/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schemes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CPK&lt;/ns1:AgencyId&gt;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&lt;/ns1:FromAgencyId&gt;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&lt;ns1:ToAgencyId&gt;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&lt;ns1:AgencyId ns1:Scheme="http://www.niso.org/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ncip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/v1_0/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schemes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CHG001&lt;/ns1:AgencyId&gt;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&lt;/ns1:ToAgencyId&gt;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&lt;/ns1:InitiationHeader&gt;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&lt;ns1:AgencyId ns1:Scheme="http://www.niso.org/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ncip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/v1_0/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schemes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agencyidtype.scm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CHG001&lt;/ns1:AgencyId&gt;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"&gt;Agency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"&gt;Agency User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Privilege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"&gt;Application Profile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Supported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"&gt;Authentication Prompt&lt;/ns1:AgencyElementType&gt;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"&gt;Consortium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Agreement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&lt;ns1:AgencyElementType ns1:Scheme="http://www.niso.org/ncip/v1_0/schemes/agencyelementtype/</a:t>
            </a:r>
            <a:b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agencyelementtype.scm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"&gt;Organization Name </a:t>
            </a:r>
            <a:r>
              <a:rPr lang="cs-CZ" sz="9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&lt;/ns1:AgencyElementType&gt;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&lt;/ns1:LookupAgency&gt;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9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&lt;/ns1:NCIPMessae&gt;</a:t>
            </a:r>
          </a:p>
        </p:txBody>
      </p:sp>
    </p:spTree>
    <p:extLst>
      <p:ext uri="{BB962C8B-B14F-4D97-AF65-F5344CB8AC3E}">
        <p14:creationId xmlns:p14="http://schemas.microsoft.com/office/powerpoint/2010/main" val="2330787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bsah obrázku text, klipart&#10;&#10;Popis se vygeneroval automaticky.">
            <a:extLst>
              <a:ext uri="{FF2B5EF4-FFF2-40B4-BE49-F238E27FC236}">
                <a16:creationId xmlns:a16="http://schemas.microsoft.com/office/drawing/2014/main" id="{4E9CC56C-E6AA-4165-B3FA-E19626A1C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281" y="280254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Configure simpleSAMLphp Language settings">
            <a:extLst>
              <a:ext uri="{FF2B5EF4-FFF2-40B4-BE49-F238E27FC236}">
                <a16:creationId xmlns:a16="http://schemas.microsoft.com/office/drawing/2014/main" id="{ECABAF63-6020-4EA9-A547-D6AF244E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" y="6006604"/>
            <a:ext cx="1874923" cy="80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Přihlašování uživatelů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9524" y="1556587"/>
            <a:ext cx="8229600" cy="513983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Na portálu si nelze založit účet, je třeba mít registraci v knihovně (ale stačí i Google, FB apod.)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Knihovna musí být členem federace poskytovatelů identit </a:t>
            </a:r>
            <a:r>
              <a:rPr lang="cs-CZ" sz="3000" b="1" dirty="0">
                <a:solidFill>
                  <a:schemeClr val="dk1"/>
                </a:solidFill>
                <a:hlinkClick r:id="rId6"/>
              </a:rPr>
              <a:t>eduID.cz</a:t>
            </a:r>
            <a:endParaRPr lang="cs-CZ" sz="3000" b="1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Knihovna pak má přihlašovací </a:t>
            </a:r>
            <a:r>
              <a:rPr lang="cs-CZ" sz="2600" dirty="0" err="1">
                <a:solidFill>
                  <a:schemeClr val="dk1"/>
                </a:solidFill>
              </a:rPr>
              <a:t>IdP</a:t>
            </a:r>
            <a:r>
              <a:rPr lang="cs-CZ" sz="2600" dirty="0">
                <a:solidFill>
                  <a:schemeClr val="dk1"/>
                </a:solidFill>
              </a:rPr>
              <a:t> bránu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Služby jako Knihovny.cz tam nechávají přihlásit uživatele, aniž by se dozvěděly jejich login a heslo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Knihovna pak službě uvolní takové údaje o uživateli, jaké služba potřebuje znát (tzv. atributy)</a:t>
            </a:r>
          </a:p>
        </p:txBody>
      </p:sp>
      <p:pic>
        <p:nvPicPr>
          <p:cNvPr id="2" name="Picture 4" descr="ldap-logo - Faveo Helpdesk Software">
            <a:extLst>
              <a:ext uri="{FF2B5EF4-FFF2-40B4-BE49-F238E27FC236}">
                <a16:creationId xmlns:a16="http://schemas.microsoft.com/office/drawing/2014/main" id="{C38CF7A7-1BFD-4E2F-BBE4-610F42DC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02" y="5833280"/>
            <a:ext cx="2037198" cy="9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07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Česká akademická federace identit eduID.cz [eduID.cz]">
            <a:extLst>
              <a:ext uri="{FF2B5EF4-FFF2-40B4-BE49-F238E27FC236}">
                <a16:creationId xmlns:a16="http://schemas.microsoft.com/office/drawing/2014/main" id="{2E907A04-4921-4F23-ADBC-196E0F82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50" y="3460954"/>
            <a:ext cx="1629345" cy="7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Česká akademická federace identit eduID.cz [eduID.cz]">
            <a:extLst>
              <a:ext uri="{FF2B5EF4-FFF2-40B4-BE49-F238E27FC236}">
                <a16:creationId xmlns:a16="http://schemas.microsoft.com/office/drawing/2014/main" id="{52580E66-1FCF-4576-B823-2C25F0BD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99" y="2309902"/>
            <a:ext cx="1629345" cy="7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selý obličej 2">
            <a:extLst>
              <a:ext uri="{FF2B5EF4-FFF2-40B4-BE49-F238E27FC236}">
                <a16:creationId xmlns:a16="http://schemas.microsoft.com/office/drawing/2014/main" id="{486CA752-2281-4718-ADB2-84B07A5B4687}"/>
              </a:ext>
            </a:extLst>
          </p:cNvPr>
          <p:cNvSpPr/>
          <p:nvPr/>
        </p:nvSpPr>
        <p:spPr>
          <a:xfrm>
            <a:off x="7966442" y="1616772"/>
            <a:ext cx="504056" cy="50405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2AFBF498-668B-4448-B0AA-5F3F63638C01}"/>
              </a:ext>
            </a:extLst>
          </p:cNvPr>
          <p:cNvSpPr/>
          <p:nvPr/>
        </p:nvSpPr>
        <p:spPr>
          <a:xfrm>
            <a:off x="6227161" y="1664101"/>
            <a:ext cx="1440160" cy="270000"/>
          </a:xfrm>
          <a:prstGeom prst="wedgeEllipseCallout">
            <a:avLst>
              <a:gd name="adj1" fmla="val 72385"/>
              <a:gd name="adj2" fmla="val 6277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Já jsem…</a:t>
            </a:r>
          </a:p>
        </p:txBody>
      </p:sp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6E06446B-930A-45E6-8766-13A699B70D9F}"/>
              </a:ext>
            </a:extLst>
          </p:cNvPr>
          <p:cNvSpPr/>
          <p:nvPr/>
        </p:nvSpPr>
        <p:spPr>
          <a:xfrm>
            <a:off x="5652054" y="2041752"/>
            <a:ext cx="1717272" cy="462010"/>
          </a:xfrm>
          <a:prstGeom prst="wedgeEllipseCallout">
            <a:avLst>
              <a:gd name="adj1" fmla="val -55486"/>
              <a:gd name="adj2" fmla="val -4694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Nám to neříkej, tady se přihlas</a:t>
            </a:r>
          </a:p>
        </p:txBody>
      </p:sp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A6CE2F4E-6F6B-468F-841B-1A0798D244C5}"/>
              </a:ext>
            </a:extLst>
          </p:cNvPr>
          <p:cNvSpPr/>
          <p:nvPr/>
        </p:nvSpPr>
        <p:spPr>
          <a:xfrm>
            <a:off x="6205803" y="2709021"/>
            <a:ext cx="1728192" cy="504056"/>
          </a:xfrm>
          <a:prstGeom prst="wedgeEllipseCallout">
            <a:avLst>
              <a:gd name="adj1" fmla="val -81923"/>
              <a:gd name="adj2" fmla="val 9145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Vyplň login </a:t>
            </a:r>
            <a:br>
              <a:rPr lang="cs-CZ" dirty="0"/>
            </a:br>
            <a:r>
              <a:rPr lang="cs-CZ" dirty="0"/>
              <a:t>a heslo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71A3FBD-0B50-4859-A74A-791DEC008A4E}"/>
              </a:ext>
            </a:extLst>
          </p:cNvPr>
          <p:cNvSpPr/>
          <p:nvPr/>
        </p:nvSpPr>
        <p:spPr>
          <a:xfrm rot="7807768">
            <a:off x="5526398" y="243175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eselý obličej 16">
            <a:extLst>
              <a:ext uri="{FF2B5EF4-FFF2-40B4-BE49-F238E27FC236}">
                <a16:creationId xmlns:a16="http://schemas.microsoft.com/office/drawing/2014/main" id="{2D8244D3-702E-4881-ADCD-674CB5D1576F}"/>
              </a:ext>
            </a:extLst>
          </p:cNvPr>
          <p:cNvSpPr/>
          <p:nvPr/>
        </p:nvSpPr>
        <p:spPr>
          <a:xfrm>
            <a:off x="7980060" y="3065405"/>
            <a:ext cx="504056" cy="50405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Řečová bublina: oválný bublinový popisek 17">
            <a:extLst>
              <a:ext uri="{FF2B5EF4-FFF2-40B4-BE49-F238E27FC236}">
                <a16:creationId xmlns:a16="http://schemas.microsoft.com/office/drawing/2014/main" id="{18DEC8F9-9B61-4087-9B12-707081F01082}"/>
              </a:ext>
            </a:extLst>
          </p:cNvPr>
          <p:cNvSpPr/>
          <p:nvPr/>
        </p:nvSpPr>
        <p:spPr>
          <a:xfrm>
            <a:off x="5775745" y="3367689"/>
            <a:ext cx="1440160" cy="394046"/>
          </a:xfrm>
          <a:prstGeom prst="wedgeEllipseCallout">
            <a:avLst>
              <a:gd name="adj1" fmla="val 101020"/>
              <a:gd name="adj2" fmla="val -41941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/>
              <a:t>Franta</a:t>
            </a:r>
            <a:br>
              <a:rPr lang="cs-CZ" sz="1400" i="1" dirty="0"/>
            </a:br>
            <a:r>
              <a:rPr lang="cs-CZ" sz="1400" i="1" dirty="0"/>
              <a:t>1234</a:t>
            </a:r>
          </a:p>
        </p:txBody>
      </p:sp>
      <p:sp>
        <p:nvSpPr>
          <p:cNvPr id="22" name="Řečová bublina: oválný bublinový popisek 21">
            <a:extLst>
              <a:ext uri="{FF2B5EF4-FFF2-40B4-BE49-F238E27FC236}">
                <a16:creationId xmlns:a16="http://schemas.microsoft.com/office/drawing/2014/main" id="{A2C04F05-232A-4E75-BBC7-E66384286A73}"/>
              </a:ext>
            </a:extLst>
          </p:cNvPr>
          <p:cNvSpPr/>
          <p:nvPr/>
        </p:nvSpPr>
        <p:spPr>
          <a:xfrm>
            <a:off x="6587693" y="3844623"/>
            <a:ext cx="1440160" cy="538771"/>
          </a:xfrm>
          <a:prstGeom prst="wedgeEllipseCallout">
            <a:avLst>
              <a:gd name="adj1" fmla="val -113151"/>
              <a:gd name="adj2" fmla="val 29911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Ty jsi náš čtenář</a:t>
            </a:r>
          </a:p>
        </p:txBody>
      </p:sp>
      <p:sp>
        <p:nvSpPr>
          <p:cNvPr id="27" name="Řečová bublina: oválný bublinový popisek 26">
            <a:extLst>
              <a:ext uri="{FF2B5EF4-FFF2-40B4-BE49-F238E27FC236}">
                <a16:creationId xmlns:a16="http://schemas.microsoft.com/office/drawing/2014/main" id="{7FC582A1-480B-4687-8F1E-DEF09246E065}"/>
              </a:ext>
            </a:extLst>
          </p:cNvPr>
          <p:cNvSpPr/>
          <p:nvPr/>
        </p:nvSpPr>
        <p:spPr>
          <a:xfrm>
            <a:off x="1510564" y="2898829"/>
            <a:ext cx="1760875" cy="726534"/>
          </a:xfrm>
          <a:prstGeom prst="wedgeEllipseCallout">
            <a:avLst>
              <a:gd name="adj1" fmla="val -83845"/>
              <a:gd name="adj2" fmla="val -10282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Sděl nám info o knihovnách ve federaci</a:t>
            </a:r>
          </a:p>
        </p:txBody>
      </p:sp>
      <p:sp>
        <p:nvSpPr>
          <p:cNvPr id="31" name="Řečová bublina: oválný bublinový popisek 30">
            <a:extLst>
              <a:ext uri="{FF2B5EF4-FFF2-40B4-BE49-F238E27FC236}">
                <a16:creationId xmlns:a16="http://schemas.microsoft.com/office/drawing/2014/main" id="{BCFF8289-A3B6-4062-8ACD-0269B1497230}"/>
              </a:ext>
            </a:extLst>
          </p:cNvPr>
          <p:cNvSpPr/>
          <p:nvPr/>
        </p:nvSpPr>
        <p:spPr>
          <a:xfrm>
            <a:off x="4298963" y="4893355"/>
            <a:ext cx="2146024" cy="1537461"/>
          </a:xfrm>
          <a:prstGeom prst="wedgeEllipseCallout">
            <a:avLst>
              <a:gd name="adj1" fmla="val -134129"/>
              <a:gd name="adj2" fmla="val 1210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My ti to věříme, protože víme, že jsi v </a:t>
            </a:r>
            <a:r>
              <a:rPr lang="cs-CZ" sz="1400" dirty="0" err="1"/>
              <a:t>eduID</a:t>
            </a:r>
            <a:r>
              <a:rPr lang="cs-CZ" sz="1400" dirty="0"/>
              <a:t> a sdělila jsi nám o čtenáři potřebné info</a:t>
            </a:r>
          </a:p>
        </p:txBody>
      </p:sp>
      <p:sp>
        <p:nvSpPr>
          <p:cNvPr id="25" name="Řečová bublina: oválný bublinový popisek 24">
            <a:extLst>
              <a:ext uri="{FF2B5EF4-FFF2-40B4-BE49-F238E27FC236}">
                <a16:creationId xmlns:a16="http://schemas.microsoft.com/office/drawing/2014/main" id="{E2D728E4-3FF5-4A96-920E-9C1FE5FF1964}"/>
              </a:ext>
            </a:extLst>
          </p:cNvPr>
          <p:cNvSpPr/>
          <p:nvPr/>
        </p:nvSpPr>
        <p:spPr>
          <a:xfrm>
            <a:off x="635332" y="3648858"/>
            <a:ext cx="1760874" cy="794900"/>
          </a:xfrm>
          <a:prstGeom prst="wedgeEllipseCallout">
            <a:avLst>
              <a:gd name="adj1" fmla="val 88323"/>
              <a:gd name="adj2" fmla="val -13762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Jsou to tyhle…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32" name="Tlačítko akce: Přejít domů 3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3F70950-715C-4F54-81B0-63DE065A5968}"/>
              </a:ext>
            </a:extLst>
          </p:cNvPr>
          <p:cNvSpPr/>
          <p:nvPr/>
        </p:nvSpPr>
        <p:spPr>
          <a:xfrm>
            <a:off x="1701223" y="3981757"/>
            <a:ext cx="325356" cy="337919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rgbClr val="E5004B"/>
              </a:solidFill>
            </a:endParaRPr>
          </a:p>
        </p:txBody>
      </p:sp>
      <p:sp>
        <p:nvSpPr>
          <p:cNvPr id="33" name="Tlačítko akce: Přejít domů 3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28A9CE-0389-4703-9B2F-C4DD7ABFAEA8}"/>
              </a:ext>
            </a:extLst>
          </p:cNvPr>
          <p:cNvSpPr/>
          <p:nvPr/>
        </p:nvSpPr>
        <p:spPr>
          <a:xfrm>
            <a:off x="1454763" y="3952970"/>
            <a:ext cx="325356" cy="337919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rgbClr val="E5004B"/>
              </a:solidFill>
            </a:endParaRPr>
          </a:p>
        </p:txBody>
      </p:sp>
      <p:sp>
        <p:nvSpPr>
          <p:cNvPr id="34" name="Tlačítko akce: Přejít domů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0E35EB5-4EF2-4196-BB21-4314F12964DD}"/>
              </a:ext>
            </a:extLst>
          </p:cNvPr>
          <p:cNvSpPr/>
          <p:nvPr/>
        </p:nvSpPr>
        <p:spPr>
          <a:xfrm>
            <a:off x="1203718" y="4010545"/>
            <a:ext cx="325356" cy="337919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rgbClr val="E5004B"/>
              </a:solidFill>
            </a:endParaRPr>
          </a:p>
        </p:txBody>
      </p:sp>
      <p:sp>
        <p:nvSpPr>
          <p:cNvPr id="35" name="Tlačítko akce: Přejít domů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7995914-0AB9-40AA-9992-DC38B4A9901C}"/>
              </a:ext>
            </a:extLst>
          </p:cNvPr>
          <p:cNvSpPr/>
          <p:nvPr/>
        </p:nvSpPr>
        <p:spPr>
          <a:xfrm>
            <a:off x="950214" y="3963536"/>
            <a:ext cx="325356" cy="337919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rgbClr val="E5004B"/>
              </a:solidFill>
            </a:endParaRPr>
          </a:p>
        </p:txBody>
      </p:sp>
      <p:sp>
        <p:nvSpPr>
          <p:cNvPr id="11" name="Řečová bublina: oválný bublinový popisek 10">
            <a:extLst>
              <a:ext uri="{FF2B5EF4-FFF2-40B4-BE49-F238E27FC236}">
                <a16:creationId xmlns:a16="http://schemas.microsoft.com/office/drawing/2014/main" id="{79640C6E-5B87-4342-A749-396CC018629E}"/>
              </a:ext>
            </a:extLst>
          </p:cNvPr>
          <p:cNvSpPr/>
          <p:nvPr/>
        </p:nvSpPr>
        <p:spPr>
          <a:xfrm>
            <a:off x="2334195" y="4443758"/>
            <a:ext cx="1825311" cy="1213060"/>
          </a:xfrm>
          <a:prstGeom prst="wedgeEllipseCallout">
            <a:avLst>
              <a:gd name="adj1" fmla="val 79799"/>
              <a:gd name="adj2" fmla="val -45952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Můžeš zahájit relaci pro</a:t>
            </a:r>
          </a:p>
          <a:p>
            <a:pPr algn="ctr"/>
            <a:r>
              <a:rPr lang="cs-CZ" sz="1400" dirty="0" err="1"/>
              <a:t>userID</a:t>
            </a:r>
            <a:r>
              <a:rPr lang="cs-CZ" sz="1400" dirty="0"/>
              <a:t>: 9876</a:t>
            </a:r>
            <a:br>
              <a:rPr lang="cs-CZ" sz="1400" dirty="0"/>
            </a:br>
            <a:r>
              <a:rPr lang="cs-CZ" sz="1400" dirty="0"/>
              <a:t>knihovna: MZK</a:t>
            </a:r>
          </a:p>
        </p:txBody>
      </p:sp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id="{B72715E6-FC47-46B3-A445-202C6A736EB1}"/>
              </a:ext>
            </a:extLst>
          </p:cNvPr>
          <p:cNvSpPr/>
          <p:nvPr/>
        </p:nvSpPr>
        <p:spPr>
          <a:xfrm>
            <a:off x="6064957" y="6309582"/>
            <a:ext cx="1382430" cy="513231"/>
          </a:xfrm>
          <a:prstGeom prst="wedgeEllipseCallout">
            <a:avLst>
              <a:gd name="adj1" fmla="val 82763"/>
              <a:gd name="adj2" fmla="val -49223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Jsi přihlášen</a:t>
            </a:r>
          </a:p>
        </p:txBody>
      </p:sp>
      <p:sp>
        <p:nvSpPr>
          <p:cNvPr id="37" name="Veselý obličej 36">
            <a:extLst>
              <a:ext uri="{FF2B5EF4-FFF2-40B4-BE49-F238E27FC236}">
                <a16:creationId xmlns:a16="http://schemas.microsoft.com/office/drawing/2014/main" id="{7890BD94-F8F6-449D-AA85-95533F5E0C6C}"/>
              </a:ext>
            </a:extLst>
          </p:cNvPr>
          <p:cNvSpPr/>
          <p:nvPr/>
        </p:nvSpPr>
        <p:spPr>
          <a:xfrm>
            <a:off x="7966442" y="4765834"/>
            <a:ext cx="504056" cy="50405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Řečová bublina: oválný bublinový popisek 37">
            <a:extLst>
              <a:ext uri="{FF2B5EF4-FFF2-40B4-BE49-F238E27FC236}">
                <a16:creationId xmlns:a16="http://schemas.microsoft.com/office/drawing/2014/main" id="{C0F50AC4-8B88-4C65-BC3A-26F039149DBC}"/>
              </a:ext>
            </a:extLst>
          </p:cNvPr>
          <p:cNvSpPr/>
          <p:nvPr/>
        </p:nvSpPr>
        <p:spPr>
          <a:xfrm>
            <a:off x="6444987" y="5776240"/>
            <a:ext cx="1280534" cy="373804"/>
          </a:xfrm>
          <a:prstGeom prst="wedgeEllipseCallout">
            <a:avLst>
              <a:gd name="adj1" fmla="val 69835"/>
              <a:gd name="adj2" fmla="val -224741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A co já?</a:t>
            </a:r>
          </a:p>
        </p:txBody>
      </p:sp>
      <p:sp>
        <p:nvSpPr>
          <p:cNvPr id="36" name="Tlačítko akce: Přejít domů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8FD0E10-D6C7-48CF-B624-464636B1583E}"/>
              </a:ext>
            </a:extLst>
          </p:cNvPr>
          <p:cNvSpPr/>
          <p:nvPr/>
        </p:nvSpPr>
        <p:spPr>
          <a:xfrm>
            <a:off x="216847" y="1685360"/>
            <a:ext cx="919474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E5004B"/>
                </a:solidFill>
              </a:rPr>
              <a:t>Knihovna</a:t>
            </a: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</p:txBody>
      </p:sp>
      <p:sp>
        <p:nvSpPr>
          <p:cNvPr id="40" name="Řečová bublina: oválný bublinový popisek 39">
            <a:extLst>
              <a:ext uri="{FF2B5EF4-FFF2-40B4-BE49-F238E27FC236}">
                <a16:creationId xmlns:a16="http://schemas.microsoft.com/office/drawing/2014/main" id="{6C6CBB15-160C-4C99-872E-77B68B8C5CAF}"/>
              </a:ext>
            </a:extLst>
          </p:cNvPr>
          <p:cNvSpPr/>
          <p:nvPr/>
        </p:nvSpPr>
        <p:spPr>
          <a:xfrm>
            <a:off x="2148943" y="1788580"/>
            <a:ext cx="1388254" cy="726534"/>
          </a:xfrm>
          <a:prstGeom prst="wedgeEllipseCallout">
            <a:avLst>
              <a:gd name="adj1" fmla="val -122449"/>
              <a:gd name="adj2" fmla="val -23856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To jsem já a moje </a:t>
            </a:r>
            <a:r>
              <a:rPr lang="cs-CZ" sz="1400" dirty="0" err="1"/>
              <a:t>IdP</a:t>
            </a:r>
            <a:r>
              <a:rPr lang="cs-CZ" sz="1400" dirty="0"/>
              <a:t> brána</a:t>
            </a:r>
          </a:p>
        </p:txBody>
      </p:sp>
      <p:sp>
        <p:nvSpPr>
          <p:cNvPr id="42" name="Řečová bublina: oválný bublinový popisek 41">
            <a:extLst>
              <a:ext uri="{FF2B5EF4-FFF2-40B4-BE49-F238E27FC236}">
                <a16:creationId xmlns:a16="http://schemas.microsoft.com/office/drawing/2014/main" id="{183EF08A-9AD0-403B-900E-CE37057385E8}"/>
              </a:ext>
            </a:extLst>
          </p:cNvPr>
          <p:cNvSpPr/>
          <p:nvPr/>
        </p:nvSpPr>
        <p:spPr>
          <a:xfrm>
            <a:off x="727990" y="2380441"/>
            <a:ext cx="1702085" cy="504056"/>
          </a:xfrm>
          <a:prstGeom prst="wedgeEllipseCallout">
            <a:avLst>
              <a:gd name="adj1" fmla="val 86496"/>
              <a:gd name="adj2" fmla="val 19339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Ukládáme si tě mezi členy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994D79E6-66B2-4473-8CAC-85B171EC5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6" y="2817105"/>
            <a:ext cx="657857" cy="747607"/>
          </a:xfrm>
          <a:prstGeom prst="rect">
            <a:avLst/>
          </a:prstGeom>
        </p:spPr>
      </p:pic>
      <p:pic>
        <p:nvPicPr>
          <p:cNvPr id="43" name="Obrázek 42" descr="Obsah obrázku kreslení&#10;&#10;Popis byl vytvořen automaticky">
            <a:extLst>
              <a:ext uri="{FF2B5EF4-FFF2-40B4-BE49-F238E27FC236}">
                <a16:creationId xmlns:a16="http://schemas.microsoft.com/office/drawing/2014/main" id="{50FA180B-43DF-457B-A44F-C26BC8129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31" y="1592379"/>
            <a:ext cx="657857" cy="747607"/>
          </a:xfrm>
          <a:prstGeom prst="rect">
            <a:avLst/>
          </a:prstGeom>
        </p:spPr>
      </p:pic>
      <p:sp>
        <p:nvSpPr>
          <p:cNvPr id="45" name="Tlačítko akce: Přejít domů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4CBBE7-547F-4148-89AB-787A53BF740F}"/>
              </a:ext>
            </a:extLst>
          </p:cNvPr>
          <p:cNvSpPr/>
          <p:nvPr/>
        </p:nvSpPr>
        <p:spPr>
          <a:xfrm>
            <a:off x="4741761" y="2674786"/>
            <a:ext cx="919474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E5004B"/>
                </a:solidFill>
              </a:rPr>
              <a:t>Knihovna</a:t>
            </a: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</p:txBody>
      </p:sp>
      <p:sp>
        <p:nvSpPr>
          <p:cNvPr id="46" name="Tlačítko akce: Přejít domů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633A8A7-134B-4948-BFE1-8692456A2043}"/>
              </a:ext>
            </a:extLst>
          </p:cNvPr>
          <p:cNvSpPr/>
          <p:nvPr/>
        </p:nvSpPr>
        <p:spPr>
          <a:xfrm>
            <a:off x="4741761" y="3940780"/>
            <a:ext cx="919474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E5004B"/>
                </a:solidFill>
              </a:rPr>
              <a:t>Knihovna</a:t>
            </a: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  <a:p>
            <a:pPr algn="ctr"/>
            <a:endParaRPr lang="cs-CZ" dirty="0">
              <a:solidFill>
                <a:srgbClr val="E5004B"/>
              </a:solidFill>
            </a:endParaRPr>
          </a:p>
        </p:txBody>
      </p:sp>
      <p:pic>
        <p:nvPicPr>
          <p:cNvPr id="47" name="Obrázek 46" descr="Obsah obrázku kreslení&#10;&#10;Popis byl vytvořen automaticky">
            <a:extLst>
              <a:ext uri="{FF2B5EF4-FFF2-40B4-BE49-F238E27FC236}">
                <a16:creationId xmlns:a16="http://schemas.microsoft.com/office/drawing/2014/main" id="{3C844117-F23A-4F00-A83F-27292584A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01" y="5503468"/>
            <a:ext cx="657857" cy="747607"/>
          </a:xfrm>
          <a:prstGeom prst="rect">
            <a:avLst/>
          </a:prstGeom>
        </p:spPr>
      </p:pic>
      <p:pic>
        <p:nvPicPr>
          <p:cNvPr id="48" name="Obrázek 47" descr="Obsah obrázku kreslení&#10;&#10;Popis byl vytvořen automaticky">
            <a:extLst>
              <a:ext uri="{FF2B5EF4-FFF2-40B4-BE49-F238E27FC236}">
                <a16:creationId xmlns:a16="http://schemas.microsoft.com/office/drawing/2014/main" id="{79750DA2-F814-465C-8709-5822E2887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1" y="5935779"/>
            <a:ext cx="657857" cy="747607"/>
          </a:xfrm>
          <a:prstGeom prst="rect">
            <a:avLst/>
          </a:prstGeom>
        </p:spPr>
      </p:pic>
      <p:pic>
        <p:nvPicPr>
          <p:cNvPr id="49" name="Shape 242">
            <a:extLst>
              <a:ext uri="{FF2B5EF4-FFF2-40B4-BE49-F238E27FC236}">
                <a16:creationId xmlns:a16="http://schemas.microsoft.com/office/drawing/2014/main" id="{B4A711FD-6EB3-4F63-BE62-18EF36DDD68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243">
            <a:extLst>
              <a:ext uri="{FF2B5EF4-FFF2-40B4-BE49-F238E27FC236}">
                <a16:creationId xmlns:a16="http://schemas.microsoft.com/office/drawing/2014/main" id="{E7F64F4C-FED7-4C1F-B7BA-BE63ED413B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Přihlašování uživatelů</a:t>
            </a:r>
          </a:p>
        </p:txBody>
      </p:sp>
    </p:spTree>
    <p:extLst>
      <p:ext uri="{BB962C8B-B14F-4D97-AF65-F5344CB8AC3E}">
        <p14:creationId xmlns:p14="http://schemas.microsoft.com/office/powerpoint/2010/main" val="2678705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6418" y="1520728"/>
            <a:ext cx="8229600" cy="533727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200" b="1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Některé knihovny byly v eduID.cz už před zapojením do portálu kvůli EIZ pro čtenáře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Pro většinu knihoven je ale zprovoznění vlastní </a:t>
            </a:r>
            <a:r>
              <a:rPr lang="cs-CZ" sz="3000" dirty="0" err="1">
                <a:solidFill>
                  <a:schemeClr val="dk1"/>
                </a:solidFill>
              </a:rPr>
              <a:t>IdP</a:t>
            </a:r>
            <a:r>
              <a:rPr lang="cs-CZ" sz="3000" dirty="0">
                <a:solidFill>
                  <a:schemeClr val="dk1"/>
                </a:solidFill>
              </a:rPr>
              <a:t> problém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Pověří zaměstnance MZK a my jim vše zařídíme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i="1" dirty="0">
                <a:solidFill>
                  <a:schemeClr val="dk1"/>
                </a:solidFill>
              </a:rPr>
              <a:t>(Tzn. velkou část konverzace na předchozím slidu vedeme sami se sebou)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Přihlašování uživatelů</a:t>
            </a:r>
          </a:p>
        </p:txBody>
      </p:sp>
    </p:spTree>
    <p:extLst>
      <p:ext uri="{BB962C8B-B14F-4D97-AF65-F5344CB8AC3E}">
        <p14:creationId xmlns:p14="http://schemas.microsoft.com/office/powerpoint/2010/main" val="1546636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Provoz a vývoj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68489" y="1523112"/>
            <a:ext cx="8220636" cy="526295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Produkční a testovací servery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Maximální využití možností virtualizace (</a:t>
            </a:r>
            <a:r>
              <a:rPr lang="cs-CZ" sz="3000" dirty="0" err="1">
                <a:solidFill>
                  <a:schemeClr val="dk1"/>
                </a:solidFill>
              </a:rPr>
              <a:t>Docker</a:t>
            </a:r>
            <a:r>
              <a:rPr lang="cs-CZ" sz="3000" dirty="0">
                <a:solidFill>
                  <a:schemeClr val="dk1"/>
                </a:solidFill>
              </a:rPr>
              <a:t>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Git (na každou </a:t>
            </a:r>
            <a:r>
              <a:rPr lang="cs-CZ" sz="3000" dirty="0" err="1">
                <a:solidFill>
                  <a:schemeClr val="dk1"/>
                </a:solidFill>
              </a:rPr>
              <a:t>issue</a:t>
            </a:r>
            <a:r>
              <a:rPr lang="cs-CZ" sz="3000" dirty="0">
                <a:solidFill>
                  <a:schemeClr val="dk1"/>
                </a:solidFill>
              </a:rPr>
              <a:t> vlastní větev a </a:t>
            </a:r>
            <a:r>
              <a:rPr lang="cs-CZ" sz="3000" dirty="0" err="1">
                <a:solidFill>
                  <a:schemeClr val="dk1"/>
                </a:solidFill>
              </a:rPr>
              <a:t>kontejer</a:t>
            </a:r>
            <a:r>
              <a:rPr lang="cs-CZ" sz="30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dk1"/>
                </a:solidFill>
              </a:rPr>
              <a:t>Neustále vyvíjíme: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přechod na </a:t>
            </a:r>
            <a:r>
              <a:rPr lang="cs-CZ" sz="2600" dirty="0" err="1">
                <a:solidFill>
                  <a:schemeClr val="dk1"/>
                </a:solidFill>
              </a:rPr>
              <a:t>Vufind</a:t>
            </a:r>
            <a:r>
              <a:rPr lang="cs-CZ" sz="2600" dirty="0">
                <a:solidFill>
                  <a:schemeClr val="dk1"/>
                </a:solidFill>
              </a:rPr>
              <a:t> 8 (z v2) – cíl je držet se </a:t>
            </a:r>
            <a:r>
              <a:rPr lang="cs-CZ" sz="2600" dirty="0" err="1">
                <a:solidFill>
                  <a:schemeClr val="dk1"/>
                </a:solidFill>
              </a:rPr>
              <a:t>upstreamu</a:t>
            </a:r>
            <a:r>
              <a:rPr lang="cs-CZ" sz="2600" dirty="0">
                <a:solidFill>
                  <a:schemeClr val="dk1"/>
                </a:solidFill>
              </a:rPr>
              <a:t> (do něhož aktivně přispívají i naši vývojáři)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zrychlování odezvy optimalizací indexu a </a:t>
            </a:r>
            <a:r>
              <a:rPr lang="cs-CZ" sz="2600" dirty="0" err="1">
                <a:solidFill>
                  <a:schemeClr val="dk1"/>
                </a:solidFill>
              </a:rPr>
              <a:t>AJAXu</a:t>
            </a:r>
            <a:endParaRPr lang="cs-CZ" sz="2600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úpravy deduplikace a indexace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600" dirty="0">
                <a:solidFill>
                  <a:schemeClr val="dk1"/>
                </a:solidFill>
              </a:rPr>
              <a:t>nové funkce a reflektování podnětů knihoven</a:t>
            </a:r>
            <a:endParaRPr lang="cs-CZ" sz="2600" dirty="0">
              <a:solidFill>
                <a:schemeClr val="dk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906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67543" y="2087520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600" b="1" dirty="0">
                <a:solidFill>
                  <a:schemeClr val="lt1"/>
                </a:solidFill>
              </a:rPr>
              <a:t>Děkuji za pozornost. Nějaký dotaz?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611560" y="5643246"/>
            <a:ext cx="8064900" cy="2553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cs-CZ" b="1">
                <a:solidFill>
                  <a:srgbClr val="E5004B"/>
                </a:solidFill>
              </a:rPr>
              <a:t>Knihovny současnosti 2016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622491"/>
            <a:ext cx="2304300" cy="71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4659709"/>
            <a:ext cx="9218825" cy="22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71797" y="3374273"/>
            <a:ext cx="3600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dirty="0"/>
              <a:t> </a:t>
            </a:r>
            <a:r>
              <a:rPr lang="sk-SK" sz="3600" b="1" dirty="0" err="1">
                <a:hlinkClick r:id="rId5"/>
              </a:rPr>
              <a:t>www.knihovny.cz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5631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otor&#10;&#10;Popis byl vytvořen automaticky">
            <a:extLst>
              <a:ext uri="{FF2B5EF4-FFF2-40B4-BE49-F238E27FC236}">
                <a16:creationId xmlns:a16="http://schemas.microsoft.com/office/drawing/2014/main" id="{C20D59C3-CAE0-4E58-AE32-E5320BA3F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2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O čem to nebude?</a:t>
            </a:r>
          </a:p>
        </p:txBody>
      </p:sp>
      <p:sp>
        <p:nvSpPr>
          <p:cNvPr id="7" name="Shape 179">
            <a:extLst>
              <a:ext uri="{FF2B5EF4-FFF2-40B4-BE49-F238E27FC236}">
                <a16:creationId xmlns:a16="http://schemas.microsoft.com/office/drawing/2014/main" id="{1E817503-F67A-4EAF-9E8F-B70997E59225}"/>
              </a:ext>
            </a:extLst>
          </p:cNvPr>
          <p:cNvSpPr txBox="1">
            <a:spLocks/>
          </p:cNvSpPr>
          <p:nvPr/>
        </p:nvSpPr>
        <p:spPr>
          <a:xfrm>
            <a:off x="529230" y="2204864"/>
            <a:ext cx="8229600" cy="30243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všechno portál umí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Představení zapojených zdrojů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 se liší portál od Souborného katalogu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 se portál používá, tipy a triky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Proč je portál dobrá věc (filozofie centralizovaných služeb atd.)</a:t>
            </a:r>
          </a:p>
          <a:p>
            <a:pPr marL="914400" indent="-457200">
              <a:spcBef>
                <a:spcPts val="0"/>
              </a:spcBef>
            </a:pP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Tj. ne CO JE PORTÁL VLASTNĚ ZAČ </a:t>
            </a:r>
            <a:b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K ČEMU JE DOBRÝ?</a:t>
            </a:r>
          </a:p>
        </p:txBody>
      </p:sp>
    </p:spTree>
    <p:extLst>
      <p:ext uri="{BB962C8B-B14F-4D97-AF65-F5344CB8AC3E}">
        <p14:creationId xmlns:p14="http://schemas.microsoft.com/office/powerpoint/2010/main" val="56347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62300" y="83299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VELMI stručné shrnutí funkcí portálu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62300" y="1319081"/>
            <a:ext cx="8229600" cy="542228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914400" indent="-457200">
              <a:spcBef>
                <a:spcPts val="0"/>
              </a:spcBef>
            </a:pPr>
            <a:r>
              <a:rPr lang="cs-CZ" sz="2800" b="1" dirty="0">
                <a:solidFill>
                  <a:schemeClr val="dk1"/>
                </a:solidFill>
              </a:rPr>
              <a:t>Prohledávání záznamů ze </a:t>
            </a:r>
            <a:r>
              <a:rPr lang="cs-CZ" sz="2800" b="1" dirty="0">
                <a:solidFill>
                  <a:schemeClr val="dk1"/>
                </a:solidFill>
                <a:hlinkClick r:id="rId4"/>
              </a:rPr>
              <a:t>zapojených knihoven</a:t>
            </a:r>
            <a:r>
              <a:rPr lang="cs-CZ" sz="2800" b="1" dirty="0">
                <a:solidFill>
                  <a:schemeClr val="dk1"/>
                </a:solidFill>
              </a:rPr>
              <a:t>, (i digitálních), bibliografií, dalších zdrojů (+ </a:t>
            </a:r>
            <a:r>
              <a:rPr lang="cs-CZ" sz="2800" b="1" dirty="0">
                <a:solidFill>
                  <a:srgbClr val="E5004B"/>
                </a:solidFill>
              </a:rPr>
              <a:t>EDS</a:t>
            </a:r>
            <a:r>
              <a:rPr lang="cs-CZ" sz="2800" b="1" dirty="0">
                <a:solidFill>
                  <a:schemeClr val="dk1"/>
                </a:solidFill>
              </a:rPr>
              <a:t>)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Pokročilé vyhledávání, fasety, našeptávač, </a:t>
            </a:r>
            <a:r>
              <a:rPr lang="cs-CZ" sz="2400" b="1" dirty="0">
                <a:solidFill>
                  <a:schemeClr val="dk1"/>
                </a:solidFill>
                <a:hlinkClick r:id="rId5"/>
              </a:rPr>
              <a:t>řezy</a:t>
            </a:r>
            <a:r>
              <a:rPr lang="cs-CZ" sz="2400" b="1" dirty="0">
                <a:solidFill>
                  <a:schemeClr val="dk1"/>
                </a:solidFill>
              </a:rPr>
              <a:t>…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Co nejpřehlednější prezentace výsledků vyhledávání (deduplikace, relevance)</a:t>
            </a:r>
          </a:p>
          <a:p>
            <a:pPr marL="914400" indent="-457200">
              <a:spcBef>
                <a:spcPts val="0"/>
              </a:spcBef>
            </a:pPr>
            <a:r>
              <a:rPr lang="cs-CZ" sz="2800" b="1" dirty="0">
                <a:solidFill>
                  <a:schemeClr val="dk1"/>
                </a:solidFill>
              </a:rPr>
              <a:t>Zobrazení informací o dokumentech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Info z metadat, aktuální dostupnost, citace…</a:t>
            </a:r>
          </a:p>
          <a:p>
            <a:pPr marL="914400" indent="-457200">
              <a:spcBef>
                <a:spcPts val="0"/>
              </a:spcBef>
            </a:pPr>
            <a:r>
              <a:rPr lang="cs-CZ" sz="2800" b="1" dirty="0">
                <a:solidFill>
                  <a:schemeClr val="dk1"/>
                </a:solidFill>
              </a:rPr>
              <a:t>Funkce pro přihlášené uživatele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Čtenářské konto, požadavky, propojování identit…</a:t>
            </a:r>
          </a:p>
          <a:p>
            <a:pPr marL="914400" indent="-457200">
              <a:spcBef>
                <a:spcPts val="0"/>
              </a:spcBef>
            </a:pPr>
            <a:r>
              <a:rPr lang="cs-CZ" sz="2800" b="1" dirty="0">
                <a:solidFill>
                  <a:schemeClr val="dk1"/>
                </a:solidFill>
              </a:rPr>
              <a:t>Další funkce: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Seznamy oblíbených, uložená vyhledávání, inspirační seznamy, adresář knihoven, </a:t>
            </a:r>
            <a:r>
              <a:rPr lang="cs-CZ" sz="2400" b="1" dirty="0" err="1">
                <a:solidFill>
                  <a:schemeClr val="dk1"/>
                </a:solidFill>
                <a:hlinkClick r:id="rId5"/>
              </a:rPr>
              <a:t>mikroportály</a:t>
            </a:r>
            <a:r>
              <a:rPr lang="cs-CZ" sz="2400" b="1" dirty="0">
                <a:solidFill>
                  <a:schemeClr val="dk1"/>
                </a:solidFill>
              </a:rPr>
              <a:t>…</a:t>
            </a:r>
          </a:p>
          <a:p>
            <a:pPr marL="914400" indent="-457200">
              <a:spcBef>
                <a:spcPts val="0"/>
              </a:spcBef>
            </a:pPr>
            <a:r>
              <a:rPr lang="cs-CZ" sz="2800" b="1" dirty="0">
                <a:solidFill>
                  <a:schemeClr val="dk1"/>
                </a:solidFill>
              </a:rPr>
              <a:t>Služby knihovnám: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400" b="1" dirty="0">
                <a:solidFill>
                  <a:schemeClr val="dk1"/>
                </a:solidFill>
              </a:rPr>
              <a:t>Z39.50, federativní vyhledávání pro MVS, </a:t>
            </a:r>
            <a:r>
              <a:rPr lang="cs-CZ" sz="2400" b="1" dirty="0" err="1">
                <a:solidFill>
                  <a:schemeClr val="dk1"/>
                </a:solidFill>
              </a:rPr>
              <a:t>linkserver</a:t>
            </a:r>
            <a:endParaRPr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2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62300" y="1656925"/>
            <a:ext cx="8229600" cy="494042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914400" indent="-457200">
              <a:spcBef>
                <a:spcPts val="0"/>
              </a:spcBef>
            </a:pPr>
            <a:r>
              <a:rPr lang="cs-CZ" sz="2400" b="1" dirty="0"/>
              <a:t>Trend současného knihovnictví. </a:t>
            </a:r>
          </a:p>
          <a:p>
            <a:pPr marL="914400" indent="-457200">
              <a:spcBef>
                <a:spcPts val="0"/>
              </a:spcBef>
            </a:pPr>
            <a:r>
              <a:rPr lang="cs-CZ" sz="2400" b="1" dirty="0"/>
              <a:t>Komplexní nástroje</a:t>
            </a:r>
            <a:r>
              <a:rPr lang="cs-CZ" sz="2400" dirty="0"/>
              <a:t>, které vycházejí z </a:t>
            </a:r>
            <a:r>
              <a:rPr lang="cs-CZ" sz="2400" b="1" dirty="0"/>
              <a:t>principů intuitivně použitelných internetových vyhledávačů </a:t>
            </a:r>
            <a:r>
              <a:rPr lang="cs-CZ" sz="2400" dirty="0"/>
              <a:t>a dalších běžně používaných webových služeb.</a:t>
            </a:r>
            <a:endParaRPr lang="cs-CZ" sz="2400" b="1" dirty="0"/>
          </a:p>
          <a:p>
            <a:pPr marL="914400" indent="-457200">
              <a:spcBef>
                <a:spcPts val="0"/>
              </a:spcBef>
            </a:pPr>
            <a:r>
              <a:rPr lang="cs-CZ" sz="2400" b="1" dirty="0"/>
              <a:t>Specifika: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b="1" dirty="0"/>
              <a:t>Prohledávání </a:t>
            </a:r>
            <a:r>
              <a:rPr lang="cs-CZ" sz="2000" b="1" dirty="0">
                <a:solidFill>
                  <a:srgbClr val="E5004B"/>
                </a:solidFill>
              </a:rPr>
              <a:t>společného indexu </a:t>
            </a:r>
            <a:r>
              <a:rPr lang="cs-CZ" sz="2000" b="1" dirty="0"/>
              <a:t>budovaného z průběžně sklízených a </a:t>
            </a:r>
            <a:r>
              <a:rPr lang="cs-CZ" sz="2000" b="1" dirty="0" err="1"/>
              <a:t>deduplikovaných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E5004B"/>
                </a:solidFill>
              </a:rPr>
              <a:t>záznamů z vícera informačních zdrojů</a:t>
            </a:r>
            <a:r>
              <a:rPr lang="cs-CZ" sz="2000" b="1" dirty="0"/>
              <a:t>.</a:t>
            </a:r>
          </a:p>
          <a:p>
            <a:pPr marL="457200" indent="0">
              <a:spcBef>
                <a:spcPts val="0"/>
              </a:spcBef>
              <a:buNone/>
            </a:pP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Discovery systémy</a:t>
            </a:r>
          </a:p>
        </p:txBody>
      </p:sp>
    </p:spTree>
    <p:extLst>
      <p:ext uri="{BB962C8B-B14F-4D97-AF65-F5344CB8AC3E}">
        <p14:creationId xmlns:p14="http://schemas.microsoft.com/office/powerpoint/2010/main" val="95023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álec 27">
            <a:extLst>
              <a:ext uri="{FF2B5EF4-FFF2-40B4-BE49-F238E27FC236}">
                <a16:creationId xmlns:a16="http://schemas.microsoft.com/office/drawing/2014/main" id="{4E1E9991-B8F4-4AD7-ADF4-9D10C49251C7}"/>
              </a:ext>
            </a:extLst>
          </p:cNvPr>
          <p:cNvSpPr/>
          <p:nvPr/>
        </p:nvSpPr>
        <p:spPr>
          <a:xfrm rot="10800000">
            <a:off x="462300" y="1961387"/>
            <a:ext cx="2165484" cy="2088232"/>
          </a:xfrm>
          <a:prstGeom prst="can">
            <a:avLst>
              <a:gd name="adj" fmla="val 18623"/>
            </a:avLst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numCol="2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Discovery systém Federativní vyhledávač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E2CFD75-46C1-4E20-BD99-314E5F295E5F}"/>
              </a:ext>
            </a:extLst>
          </p:cNvPr>
          <p:cNvSpPr/>
          <p:nvPr/>
        </p:nvSpPr>
        <p:spPr>
          <a:xfrm>
            <a:off x="4499981" y="848971"/>
            <a:ext cx="144038" cy="79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6CA0744-6921-4E51-96B9-8C42384EB24E}"/>
              </a:ext>
            </a:extLst>
          </p:cNvPr>
          <p:cNvSpPr/>
          <p:nvPr/>
        </p:nvSpPr>
        <p:spPr>
          <a:xfrm>
            <a:off x="4499981" y="1769808"/>
            <a:ext cx="144038" cy="4827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álec 13">
            <a:extLst>
              <a:ext uri="{FF2B5EF4-FFF2-40B4-BE49-F238E27FC236}">
                <a16:creationId xmlns:a16="http://schemas.microsoft.com/office/drawing/2014/main" id="{6CFB4E4D-29C0-4976-B653-93AEF22ECD49}"/>
              </a:ext>
            </a:extLst>
          </p:cNvPr>
          <p:cNvSpPr/>
          <p:nvPr/>
        </p:nvSpPr>
        <p:spPr>
          <a:xfrm>
            <a:off x="3347864" y="2167116"/>
            <a:ext cx="817052" cy="502825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Z1</a:t>
            </a:r>
          </a:p>
        </p:txBody>
      </p:sp>
      <p:sp>
        <p:nvSpPr>
          <p:cNvPr id="16" name="Válec 15">
            <a:extLst>
              <a:ext uri="{FF2B5EF4-FFF2-40B4-BE49-F238E27FC236}">
                <a16:creationId xmlns:a16="http://schemas.microsoft.com/office/drawing/2014/main" id="{22C96DC8-6D1B-4950-B788-665A0C2DDD16}"/>
              </a:ext>
            </a:extLst>
          </p:cNvPr>
          <p:cNvSpPr/>
          <p:nvPr/>
        </p:nvSpPr>
        <p:spPr>
          <a:xfrm>
            <a:off x="3349835" y="2759515"/>
            <a:ext cx="817052" cy="502825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Z2</a:t>
            </a:r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981717C2-5409-413B-99DA-90A0D56CAAC7}"/>
              </a:ext>
            </a:extLst>
          </p:cNvPr>
          <p:cNvSpPr/>
          <p:nvPr/>
        </p:nvSpPr>
        <p:spPr>
          <a:xfrm rot="10800000">
            <a:off x="2695522" y="2346520"/>
            <a:ext cx="576064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E35B19BB-48DC-4F9E-84D1-2B92C64E5CCF}"/>
              </a:ext>
            </a:extLst>
          </p:cNvPr>
          <p:cNvSpPr/>
          <p:nvPr/>
        </p:nvSpPr>
        <p:spPr>
          <a:xfrm rot="10800000">
            <a:off x="2695521" y="2938919"/>
            <a:ext cx="576064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pětiúhelník 18">
            <a:extLst>
              <a:ext uri="{FF2B5EF4-FFF2-40B4-BE49-F238E27FC236}">
                <a16:creationId xmlns:a16="http://schemas.microsoft.com/office/drawing/2014/main" id="{01F2A17D-42E2-45CD-8425-452FA9D207D5}"/>
              </a:ext>
            </a:extLst>
          </p:cNvPr>
          <p:cNvSpPr/>
          <p:nvPr/>
        </p:nvSpPr>
        <p:spPr>
          <a:xfrm rot="10800000">
            <a:off x="2695521" y="3531318"/>
            <a:ext cx="576064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ěsíc 12">
            <a:extLst>
              <a:ext uri="{FF2B5EF4-FFF2-40B4-BE49-F238E27FC236}">
                <a16:creationId xmlns:a16="http://schemas.microsoft.com/office/drawing/2014/main" id="{5161CA5F-490F-4885-A670-1CFBC0AAAB06}"/>
              </a:ext>
            </a:extLst>
          </p:cNvPr>
          <p:cNvSpPr/>
          <p:nvPr/>
        </p:nvSpPr>
        <p:spPr>
          <a:xfrm rot="13460767">
            <a:off x="2978879" y="1670934"/>
            <a:ext cx="265358" cy="502825"/>
          </a:xfrm>
          <a:prstGeom prst="moon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Mrak 19">
            <a:extLst>
              <a:ext uri="{FF2B5EF4-FFF2-40B4-BE49-F238E27FC236}">
                <a16:creationId xmlns:a16="http://schemas.microsoft.com/office/drawing/2014/main" id="{217C9D5F-721C-4BCA-805F-99D9310683C0}"/>
              </a:ext>
            </a:extLst>
          </p:cNvPr>
          <p:cNvSpPr/>
          <p:nvPr/>
        </p:nvSpPr>
        <p:spPr>
          <a:xfrm rot="10965140">
            <a:off x="2699506" y="1801772"/>
            <a:ext cx="506924" cy="311167"/>
          </a:xfrm>
          <a:prstGeom prst="cloud">
            <a:avLst/>
          </a:prstGeom>
          <a:solidFill>
            <a:srgbClr val="4F81BD">
              <a:alpha val="50196"/>
            </a:srgbClr>
          </a:solidFill>
          <a:ln>
            <a:solidFill>
              <a:srgbClr val="385D8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eselý obličej 20">
            <a:extLst>
              <a:ext uri="{FF2B5EF4-FFF2-40B4-BE49-F238E27FC236}">
                <a16:creationId xmlns:a16="http://schemas.microsoft.com/office/drawing/2014/main" id="{33EE9F6E-EA02-430A-9D86-77BABFDDFDF3}"/>
              </a:ext>
            </a:extLst>
          </p:cNvPr>
          <p:cNvSpPr/>
          <p:nvPr/>
        </p:nvSpPr>
        <p:spPr>
          <a:xfrm>
            <a:off x="1046732" y="5378027"/>
            <a:ext cx="1008112" cy="1008112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Šipka: ve tvaru U 23">
            <a:extLst>
              <a:ext uri="{FF2B5EF4-FFF2-40B4-BE49-F238E27FC236}">
                <a16:creationId xmlns:a16="http://schemas.microsoft.com/office/drawing/2014/main" id="{A6B4FA3A-62A3-4E87-896F-9A8BA2D615B9}"/>
              </a:ext>
            </a:extLst>
          </p:cNvPr>
          <p:cNvSpPr/>
          <p:nvPr/>
        </p:nvSpPr>
        <p:spPr>
          <a:xfrm>
            <a:off x="877006" y="3429000"/>
            <a:ext cx="1347564" cy="936104"/>
          </a:xfrm>
          <a:prstGeom prst="uturnArrow">
            <a:avLst>
              <a:gd name="adj1" fmla="val 25000"/>
              <a:gd name="adj2" fmla="val 21207"/>
              <a:gd name="adj3" fmla="val 25000"/>
              <a:gd name="adj4" fmla="val 72498"/>
              <a:gd name="adj5" fmla="val 10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Řečová bublina: oválný bublinový popisek 22">
            <a:extLst>
              <a:ext uri="{FF2B5EF4-FFF2-40B4-BE49-F238E27FC236}">
                <a16:creationId xmlns:a16="http://schemas.microsoft.com/office/drawing/2014/main" id="{75D2555D-A3C5-48F4-ACAC-D211115E01CB}"/>
              </a:ext>
            </a:extLst>
          </p:cNvPr>
          <p:cNvSpPr/>
          <p:nvPr/>
        </p:nvSpPr>
        <p:spPr>
          <a:xfrm>
            <a:off x="462300" y="4293096"/>
            <a:ext cx="1080120" cy="648071"/>
          </a:xfrm>
          <a:prstGeom prst="wedgeEllipseCallout">
            <a:avLst>
              <a:gd name="adj1" fmla="val 23550"/>
              <a:gd name="adj2" fmla="val 11592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?</a:t>
            </a:r>
          </a:p>
        </p:txBody>
      </p:sp>
      <p:sp>
        <p:nvSpPr>
          <p:cNvPr id="25" name="Svitek: svislý 24">
            <a:extLst>
              <a:ext uri="{FF2B5EF4-FFF2-40B4-BE49-F238E27FC236}">
                <a16:creationId xmlns:a16="http://schemas.microsoft.com/office/drawing/2014/main" id="{660C79A8-D296-4B41-91AC-3E89A90D203E}"/>
              </a:ext>
            </a:extLst>
          </p:cNvPr>
          <p:cNvSpPr/>
          <p:nvPr/>
        </p:nvSpPr>
        <p:spPr>
          <a:xfrm>
            <a:off x="1684510" y="4397217"/>
            <a:ext cx="1080120" cy="832538"/>
          </a:xfrm>
          <a:prstGeom prst="verticalScroll">
            <a:avLst>
              <a:gd name="adj" fmla="val 11678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výsled-</a:t>
            </a:r>
            <a:br>
              <a:rPr lang="cs-CZ" dirty="0"/>
            </a:br>
            <a:r>
              <a:rPr lang="cs-CZ" dirty="0" err="1"/>
              <a:t>ky</a:t>
            </a:r>
            <a:endParaRPr lang="cs-CZ" dirty="0"/>
          </a:p>
        </p:txBody>
      </p:sp>
      <p:sp>
        <p:nvSpPr>
          <p:cNvPr id="10" name="Válec 9">
            <a:extLst>
              <a:ext uri="{FF2B5EF4-FFF2-40B4-BE49-F238E27FC236}">
                <a16:creationId xmlns:a16="http://schemas.microsoft.com/office/drawing/2014/main" id="{92FE8D96-E81F-4371-86C5-23F3C752C224}"/>
              </a:ext>
            </a:extLst>
          </p:cNvPr>
          <p:cNvSpPr/>
          <p:nvPr/>
        </p:nvSpPr>
        <p:spPr>
          <a:xfrm>
            <a:off x="462300" y="1961387"/>
            <a:ext cx="2165484" cy="2088232"/>
          </a:xfrm>
          <a:prstGeom prst="can">
            <a:avLst>
              <a:gd name="adj" fmla="val 18623"/>
            </a:avLst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DATABÁZE</a:t>
            </a:r>
            <a:br>
              <a:rPr lang="cs-CZ" dirty="0"/>
            </a:br>
            <a:r>
              <a:rPr lang="cs-CZ" dirty="0"/>
              <a:t>&amp;</a:t>
            </a:r>
            <a:br>
              <a:rPr lang="cs-CZ" dirty="0"/>
            </a:br>
            <a:r>
              <a:rPr lang="cs-CZ" dirty="0"/>
              <a:t>INDEX</a:t>
            </a:r>
          </a:p>
        </p:txBody>
      </p:sp>
      <p:sp>
        <p:nvSpPr>
          <p:cNvPr id="30" name="Veselý obličej 29">
            <a:extLst>
              <a:ext uri="{FF2B5EF4-FFF2-40B4-BE49-F238E27FC236}">
                <a16:creationId xmlns:a16="http://schemas.microsoft.com/office/drawing/2014/main" id="{1F40FDB7-18AF-42C3-A025-A94495B0DB16}"/>
              </a:ext>
            </a:extLst>
          </p:cNvPr>
          <p:cNvSpPr/>
          <p:nvPr/>
        </p:nvSpPr>
        <p:spPr>
          <a:xfrm>
            <a:off x="5440154" y="1842464"/>
            <a:ext cx="1008112" cy="1008112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Řečová bublina: oválný bublinový popisek 30">
            <a:extLst>
              <a:ext uri="{FF2B5EF4-FFF2-40B4-BE49-F238E27FC236}">
                <a16:creationId xmlns:a16="http://schemas.microsoft.com/office/drawing/2014/main" id="{43EFE650-5114-40AF-9E80-5C21E89A210B}"/>
              </a:ext>
            </a:extLst>
          </p:cNvPr>
          <p:cNvSpPr/>
          <p:nvPr/>
        </p:nvSpPr>
        <p:spPr>
          <a:xfrm>
            <a:off x="4816318" y="3361184"/>
            <a:ext cx="1080120" cy="648071"/>
          </a:xfrm>
          <a:prstGeom prst="wedgeEllipseCallout">
            <a:avLst>
              <a:gd name="adj1" fmla="val 30125"/>
              <a:gd name="adj2" fmla="val -13065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?</a:t>
            </a:r>
          </a:p>
        </p:txBody>
      </p:sp>
      <p:sp>
        <p:nvSpPr>
          <p:cNvPr id="33" name="Válec 32">
            <a:extLst>
              <a:ext uri="{FF2B5EF4-FFF2-40B4-BE49-F238E27FC236}">
                <a16:creationId xmlns:a16="http://schemas.microsoft.com/office/drawing/2014/main" id="{5BD1CA15-1BF0-4B07-ABA5-7F192694DC73}"/>
              </a:ext>
            </a:extLst>
          </p:cNvPr>
          <p:cNvSpPr/>
          <p:nvPr/>
        </p:nvSpPr>
        <p:spPr>
          <a:xfrm rot="10800000">
            <a:off x="4821658" y="4333911"/>
            <a:ext cx="2165484" cy="2088232"/>
          </a:xfrm>
          <a:prstGeom prst="can">
            <a:avLst>
              <a:gd name="adj" fmla="val 18623"/>
            </a:avLst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álec 33">
            <a:extLst>
              <a:ext uri="{FF2B5EF4-FFF2-40B4-BE49-F238E27FC236}">
                <a16:creationId xmlns:a16="http://schemas.microsoft.com/office/drawing/2014/main" id="{F98856C7-293C-484B-ACAD-EDA91416ED71}"/>
              </a:ext>
            </a:extLst>
          </p:cNvPr>
          <p:cNvSpPr/>
          <p:nvPr/>
        </p:nvSpPr>
        <p:spPr>
          <a:xfrm>
            <a:off x="4821658" y="4333911"/>
            <a:ext cx="2165484" cy="2088232"/>
          </a:xfrm>
          <a:prstGeom prst="can">
            <a:avLst>
              <a:gd name="adj" fmla="val 18623"/>
            </a:avLst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ZPROSTŘEDKOVATEL VYHLEDÁVÁNÍ</a:t>
            </a:r>
          </a:p>
        </p:txBody>
      </p:sp>
      <p:sp>
        <p:nvSpPr>
          <p:cNvPr id="37" name="Válec 36">
            <a:extLst>
              <a:ext uri="{FF2B5EF4-FFF2-40B4-BE49-F238E27FC236}">
                <a16:creationId xmlns:a16="http://schemas.microsoft.com/office/drawing/2014/main" id="{001AD6AF-B25E-4E68-8BA0-34128368D845}"/>
              </a:ext>
            </a:extLst>
          </p:cNvPr>
          <p:cNvSpPr/>
          <p:nvPr/>
        </p:nvSpPr>
        <p:spPr>
          <a:xfrm>
            <a:off x="3347864" y="3351914"/>
            <a:ext cx="817052" cy="50282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Z3</a:t>
            </a:r>
          </a:p>
        </p:txBody>
      </p:sp>
      <p:sp>
        <p:nvSpPr>
          <p:cNvPr id="38" name="Řečová bublina: oválný bublinový popisek 37">
            <a:extLst>
              <a:ext uri="{FF2B5EF4-FFF2-40B4-BE49-F238E27FC236}">
                <a16:creationId xmlns:a16="http://schemas.microsoft.com/office/drawing/2014/main" id="{995D5102-FA31-4C1E-BF67-E35EBEF2F2F0}"/>
              </a:ext>
            </a:extLst>
          </p:cNvPr>
          <p:cNvSpPr/>
          <p:nvPr/>
        </p:nvSpPr>
        <p:spPr>
          <a:xfrm>
            <a:off x="7303836" y="4051989"/>
            <a:ext cx="408526" cy="263181"/>
          </a:xfrm>
          <a:prstGeom prst="wedgeEllipseCallout">
            <a:avLst>
              <a:gd name="adj1" fmla="val -118794"/>
              <a:gd name="adj2" fmla="val 18734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?</a:t>
            </a:r>
          </a:p>
        </p:txBody>
      </p:sp>
      <p:sp>
        <p:nvSpPr>
          <p:cNvPr id="39" name="Řečová bublina: oválný bublinový popisek 38">
            <a:extLst>
              <a:ext uri="{FF2B5EF4-FFF2-40B4-BE49-F238E27FC236}">
                <a16:creationId xmlns:a16="http://schemas.microsoft.com/office/drawing/2014/main" id="{48D25601-59C9-46A0-809C-232DD684ABD7}"/>
              </a:ext>
            </a:extLst>
          </p:cNvPr>
          <p:cNvSpPr/>
          <p:nvPr/>
        </p:nvSpPr>
        <p:spPr>
          <a:xfrm>
            <a:off x="7290947" y="5098164"/>
            <a:ext cx="408526" cy="263181"/>
          </a:xfrm>
          <a:prstGeom prst="wedgeEllipseCallout">
            <a:avLst>
              <a:gd name="adj1" fmla="val -112275"/>
              <a:gd name="adj2" fmla="val 3217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?</a:t>
            </a:r>
          </a:p>
        </p:txBody>
      </p:sp>
      <p:sp>
        <p:nvSpPr>
          <p:cNvPr id="40" name="Řečová bublina: oválný bublinový popisek 39">
            <a:extLst>
              <a:ext uri="{FF2B5EF4-FFF2-40B4-BE49-F238E27FC236}">
                <a16:creationId xmlns:a16="http://schemas.microsoft.com/office/drawing/2014/main" id="{EF0359A8-2AFD-4F39-A6C1-09B61F423F9F}"/>
              </a:ext>
            </a:extLst>
          </p:cNvPr>
          <p:cNvSpPr/>
          <p:nvPr/>
        </p:nvSpPr>
        <p:spPr>
          <a:xfrm>
            <a:off x="7284575" y="6540071"/>
            <a:ext cx="408526" cy="263181"/>
          </a:xfrm>
          <a:prstGeom prst="wedgeEllipseCallout">
            <a:avLst>
              <a:gd name="adj1" fmla="val -116621"/>
              <a:gd name="adj2" fmla="val -15335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?</a:t>
            </a:r>
          </a:p>
        </p:txBody>
      </p:sp>
      <p:sp>
        <p:nvSpPr>
          <p:cNvPr id="41" name="Šipka: ve tvaru U 40">
            <a:extLst>
              <a:ext uri="{FF2B5EF4-FFF2-40B4-BE49-F238E27FC236}">
                <a16:creationId xmlns:a16="http://schemas.microsoft.com/office/drawing/2014/main" id="{AF608FDD-7AAB-4016-B2B9-98DCE322600E}"/>
              </a:ext>
            </a:extLst>
          </p:cNvPr>
          <p:cNvSpPr/>
          <p:nvPr/>
        </p:nvSpPr>
        <p:spPr>
          <a:xfrm rot="5400000">
            <a:off x="7702244" y="4195114"/>
            <a:ext cx="287721" cy="183144"/>
          </a:xfrm>
          <a:prstGeom prst="uturnArrow">
            <a:avLst>
              <a:gd name="adj1" fmla="val 25000"/>
              <a:gd name="adj2" fmla="val 21207"/>
              <a:gd name="adj3" fmla="val 25000"/>
              <a:gd name="adj4" fmla="val 72498"/>
              <a:gd name="adj5" fmla="val 10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Šipka: ve tvaru U 41">
            <a:extLst>
              <a:ext uri="{FF2B5EF4-FFF2-40B4-BE49-F238E27FC236}">
                <a16:creationId xmlns:a16="http://schemas.microsoft.com/office/drawing/2014/main" id="{4307D096-4D76-4210-9432-BA32066E1817}"/>
              </a:ext>
            </a:extLst>
          </p:cNvPr>
          <p:cNvSpPr/>
          <p:nvPr/>
        </p:nvSpPr>
        <p:spPr>
          <a:xfrm rot="5400000">
            <a:off x="7702243" y="5311728"/>
            <a:ext cx="287721" cy="183144"/>
          </a:xfrm>
          <a:prstGeom prst="uturnArrow">
            <a:avLst>
              <a:gd name="adj1" fmla="val 25000"/>
              <a:gd name="adj2" fmla="val 21207"/>
              <a:gd name="adj3" fmla="val 25000"/>
              <a:gd name="adj4" fmla="val 72498"/>
              <a:gd name="adj5" fmla="val 10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Šipka: ve tvaru U 42">
            <a:extLst>
              <a:ext uri="{FF2B5EF4-FFF2-40B4-BE49-F238E27FC236}">
                <a16:creationId xmlns:a16="http://schemas.microsoft.com/office/drawing/2014/main" id="{8D751FF5-7062-4A69-B8BC-19405B46639A}"/>
              </a:ext>
            </a:extLst>
          </p:cNvPr>
          <p:cNvSpPr/>
          <p:nvPr/>
        </p:nvSpPr>
        <p:spPr>
          <a:xfrm rot="16200000" flipV="1">
            <a:off x="7696262" y="6426453"/>
            <a:ext cx="287721" cy="183144"/>
          </a:xfrm>
          <a:prstGeom prst="uturnArrow">
            <a:avLst>
              <a:gd name="adj1" fmla="val 25000"/>
              <a:gd name="adj2" fmla="val 21207"/>
              <a:gd name="adj3" fmla="val 25000"/>
              <a:gd name="adj4" fmla="val 72498"/>
              <a:gd name="adj5" fmla="val 10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Válec 35">
            <a:extLst>
              <a:ext uri="{FF2B5EF4-FFF2-40B4-BE49-F238E27FC236}">
                <a16:creationId xmlns:a16="http://schemas.microsoft.com/office/drawing/2014/main" id="{1F3BF9FF-1003-4756-916E-61A6B5C246D1}"/>
              </a:ext>
            </a:extLst>
          </p:cNvPr>
          <p:cNvSpPr/>
          <p:nvPr/>
        </p:nvSpPr>
        <p:spPr>
          <a:xfrm>
            <a:off x="7864648" y="5126614"/>
            <a:ext cx="817052" cy="502825"/>
          </a:xfrm>
          <a:prstGeom prst="can">
            <a:avLst/>
          </a:prstGeom>
          <a:solidFill>
            <a:srgbClr val="FF1515">
              <a:alpha val="49804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Z2</a:t>
            </a:r>
          </a:p>
        </p:txBody>
      </p:sp>
      <p:sp>
        <p:nvSpPr>
          <p:cNvPr id="35" name="Válec 34">
            <a:extLst>
              <a:ext uri="{FF2B5EF4-FFF2-40B4-BE49-F238E27FC236}">
                <a16:creationId xmlns:a16="http://schemas.microsoft.com/office/drawing/2014/main" id="{85C62101-280C-431F-96C7-D54F716698B2}"/>
              </a:ext>
            </a:extLst>
          </p:cNvPr>
          <p:cNvSpPr/>
          <p:nvPr/>
        </p:nvSpPr>
        <p:spPr>
          <a:xfrm>
            <a:off x="7864648" y="4006720"/>
            <a:ext cx="817052" cy="502825"/>
          </a:xfrm>
          <a:prstGeom prst="can">
            <a:avLst/>
          </a:prstGeom>
          <a:solidFill>
            <a:srgbClr val="0A8A00">
              <a:alpha val="4470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Z1</a:t>
            </a:r>
          </a:p>
        </p:txBody>
      </p:sp>
      <p:sp>
        <p:nvSpPr>
          <p:cNvPr id="15" name="Válec 14">
            <a:extLst>
              <a:ext uri="{FF2B5EF4-FFF2-40B4-BE49-F238E27FC236}">
                <a16:creationId xmlns:a16="http://schemas.microsoft.com/office/drawing/2014/main" id="{D5BB53AA-86D2-4D9C-AFE2-E014ECFBA93D}"/>
              </a:ext>
            </a:extLst>
          </p:cNvPr>
          <p:cNvSpPr/>
          <p:nvPr/>
        </p:nvSpPr>
        <p:spPr>
          <a:xfrm>
            <a:off x="7864648" y="6246508"/>
            <a:ext cx="817052" cy="502825"/>
          </a:xfrm>
          <a:prstGeom prst="can">
            <a:avLst/>
          </a:prstGeom>
          <a:solidFill>
            <a:srgbClr val="837D53">
              <a:alpha val="5098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Z3</a:t>
            </a:r>
          </a:p>
        </p:txBody>
      </p:sp>
      <p:sp>
        <p:nvSpPr>
          <p:cNvPr id="44" name="Svitek: svislý 43">
            <a:extLst>
              <a:ext uri="{FF2B5EF4-FFF2-40B4-BE49-F238E27FC236}">
                <a16:creationId xmlns:a16="http://schemas.microsoft.com/office/drawing/2014/main" id="{006F6069-11FF-4FE1-BD45-F0503E640B96}"/>
              </a:ext>
            </a:extLst>
          </p:cNvPr>
          <p:cNvSpPr/>
          <p:nvPr/>
        </p:nvSpPr>
        <p:spPr>
          <a:xfrm flipH="1">
            <a:off x="7412233" y="4381667"/>
            <a:ext cx="347489" cy="502825"/>
          </a:xfrm>
          <a:prstGeom prst="verticalScroll">
            <a:avLst>
              <a:gd name="adj" fmla="val 11678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V1</a:t>
            </a:r>
          </a:p>
        </p:txBody>
      </p:sp>
      <p:sp>
        <p:nvSpPr>
          <p:cNvPr id="45" name="Svitek: svislý 44">
            <a:extLst>
              <a:ext uri="{FF2B5EF4-FFF2-40B4-BE49-F238E27FC236}">
                <a16:creationId xmlns:a16="http://schemas.microsoft.com/office/drawing/2014/main" id="{247CBF18-EC28-4008-8A87-216543134CB7}"/>
              </a:ext>
            </a:extLst>
          </p:cNvPr>
          <p:cNvSpPr/>
          <p:nvPr/>
        </p:nvSpPr>
        <p:spPr>
          <a:xfrm flipH="1">
            <a:off x="7410292" y="5394009"/>
            <a:ext cx="347489" cy="502825"/>
          </a:xfrm>
          <a:prstGeom prst="verticalScroll">
            <a:avLst>
              <a:gd name="adj" fmla="val 11678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V2</a:t>
            </a:r>
          </a:p>
        </p:txBody>
      </p:sp>
      <p:sp>
        <p:nvSpPr>
          <p:cNvPr id="46" name="Svitek: svislý 45">
            <a:extLst>
              <a:ext uri="{FF2B5EF4-FFF2-40B4-BE49-F238E27FC236}">
                <a16:creationId xmlns:a16="http://schemas.microsoft.com/office/drawing/2014/main" id="{89FF0984-E2CB-4F55-9874-2659FC0DAB0A}"/>
              </a:ext>
            </a:extLst>
          </p:cNvPr>
          <p:cNvSpPr/>
          <p:nvPr/>
        </p:nvSpPr>
        <p:spPr>
          <a:xfrm flipH="1">
            <a:off x="7410292" y="5967040"/>
            <a:ext cx="347489" cy="502825"/>
          </a:xfrm>
          <a:prstGeom prst="verticalScroll">
            <a:avLst>
              <a:gd name="adj" fmla="val 11678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V3</a:t>
            </a:r>
          </a:p>
        </p:txBody>
      </p:sp>
      <p:sp>
        <p:nvSpPr>
          <p:cNvPr id="26" name="Šipka: nahoru 25">
            <a:extLst>
              <a:ext uri="{FF2B5EF4-FFF2-40B4-BE49-F238E27FC236}">
                <a16:creationId xmlns:a16="http://schemas.microsoft.com/office/drawing/2014/main" id="{81B2AFBF-2D48-4A4A-910A-A3FC09B29449}"/>
              </a:ext>
            </a:extLst>
          </p:cNvPr>
          <p:cNvSpPr/>
          <p:nvPr/>
        </p:nvSpPr>
        <p:spPr>
          <a:xfrm rot="16200000">
            <a:off x="7182877" y="4645919"/>
            <a:ext cx="76961" cy="347491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: nahoru 47">
            <a:extLst>
              <a:ext uri="{FF2B5EF4-FFF2-40B4-BE49-F238E27FC236}">
                <a16:creationId xmlns:a16="http://schemas.microsoft.com/office/drawing/2014/main" id="{C6A61A93-2524-4976-AE06-F5867482E2BD}"/>
              </a:ext>
            </a:extLst>
          </p:cNvPr>
          <p:cNvSpPr/>
          <p:nvPr/>
        </p:nvSpPr>
        <p:spPr>
          <a:xfrm rot="16200000">
            <a:off x="7182877" y="5330623"/>
            <a:ext cx="76961" cy="347491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: nahoru 48">
            <a:extLst>
              <a:ext uri="{FF2B5EF4-FFF2-40B4-BE49-F238E27FC236}">
                <a16:creationId xmlns:a16="http://schemas.microsoft.com/office/drawing/2014/main" id="{C61A390D-BF78-4476-A5E2-7F14738FE3DC}"/>
              </a:ext>
            </a:extLst>
          </p:cNvPr>
          <p:cNvSpPr/>
          <p:nvPr/>
        </p:nvSpPr>
        <p:spPr>
          <a:xfrm rot="16200000">
            <a:off x="7182876" y="5930256"/>
            <a:ext cx="76961" cy="347491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Svitek: svislý 49">
            <a:extLst>
              <a:ext uri="{FF2B5EF4-FFF2-40B4-BE49-F238E27FC236}">
                <a16:creationId xmlns:a16="http://schemas.microsoft.com/office/drawing/2014/main" id="{8C5AEFEC-926D-4532-95C9-24BE5EAD95A9}"/>
              </a:ext>
            </a:extLst>
          </p:cNvPr>
          <p:cNvSpPr/>
          <p:nvPr/>
        </p:nvSpPr>
        <p:spPr>
          <a:xfrm flipH="1">
            <a:off x="5978684" y="2998609"/>
            <a:ext cx="1080120" cy="1008111"/>
          </a:xfrm>
          <a:prstGeom prst="verticalScroll">
            <a:avLst>
              <a:gd name="adj" fmla="val 11678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V1</a:t>
            </a:r>
          </a:p>
          <a:p>
            <a:pPr algn="ctr"/>
            <a:r>
              <a:rPr lang="cs-CZ" dirty="0"/>
              <a:t>V2</a:t>
            </a:r>
          </a:p>
          <a:p>
            <a:pPr algn="ctr"/>
            <a:r>
              <a:rPr lang="cs-CZ" dirty="0"/>
              <a:t>V3</a:t>
            </a:r>
          </a:p>
        </p:txBody>
      </p:sp>
      <p:sp>
        <p:nvSpPr>
          <p:cNvPr id="51" name="Šipka: nahoru 50">
            <a:extLst>
              <a:ext uri="{FF2B5EF4-FFF2-40B4-BE49-F238E27FC236}">
                <a16:creationId xmlns:a16="http://schemas.microsoft.com/office/drawing/2014/main" id="{5789EC63-B36B-4BBA-AB2A-E520F6ADB67B}"/>
              </a:ext>
            </a:extLst>
          </p:cNvPr>
          <p:cNvSpPr/>
          <p:nvPr/>
        </p:nvSpPr>
        <p:spPr>
          <a:xfrm>
            <a:off x="6410860" y="4054803"/>
            <a:ext cx="201369" cy="238294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Šipka: nahoru 51">
            <a:extLst>
              <a:ext uri="{FF2B5EF4-FFF2-40B4-BE49-F238E27FC236}">
                <a16:creationId xmlns:a16="http://schemas.microsoft.com/office/drawing/2014/main" id="{B6FD8150-5102-4463-871D-D73ED234E7B8}"/>
              </a:ext>
            </a:extLst>
          </p:cNvPr>
          <p:cNvSpPr/>
          <p:nvPr/>
        </p:nvSpPr>
        <p:spPr>
          <a:xfrm rot="10800000">
            <a:off x="5240696" y="4075210"/>
            <a:ext cx="201369" cy="238294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29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62300" y="1656925"/>
            <a:ext cx="8229600" cy="494042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914400" indent="-457200">
              <a:spcBef>
                <a:spcPts val="0"/>
              </a:spcBef>
            </a:pPr>
            <a:r>
              <a:rPr lang="cs-CZ" sz="2400" b="1" dirty="0"/>
              <a:t>Trend současného knihovnictví. </a:t>
            </a:r>
          </a:p>
          <a:p>
            <a:pPr marL="914400" indent="-457200">
              <a:spcBef>
                <a:spcPts val="0"/>
              </a:spcBef>
            </a:pPr>
            <a:r>
              <a:rPr lang="cs-CZ" sz="2400" b="1" dirty="0"/>
              <a:t>Komplexní nástroje</a:t>
            </a:r>
            <a:r>
              <a:rPr lang="cs-CZ" sz="2400" dirty="0"/>
              <a:t>, které vycházejí z </a:t>
            </a:r>
            <a:r>
              <a:rPr lang="cs-CZ" sz="2400" b="1" dirty="0"/>
              <a:t>principů intuitivně použitelných internetových vyhledávačů </a:t>
            </a:r>
            <a:r>
              <a:rPr lang="cs-CZ" sz="2400" dirty="0"/>
              <a:t>a dalších běžně používaných webových služeb.</a:t>
            </a:r>
            <a:endParaRPr lang="cs-CZ" sz="2400" b="1" dirty="0"/>
          </a:p>
          <a:p>
            <a:pPr marL="914400" indent="-457200">
              <a:spcBef>
                <a:spcPts val="0"/>
              </a:spcBef>
            </a:pPr>
            <a:r>
              <a:rPr lang="cs-CZ" sz="2400" b="1" dirty="0"/>
              <a:t>Specifika: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b="1" dirty="0"/>
              <a:t>Prohledávání </a:t>
            </a:r>
            <a:r>
              <a:rPr lang="cs-CZ" sz="2000" b="1" dirty="0">
                <a:solidFill>
                  <a:srgbClr val="E5004B"/>
                </a:solidFill>
              </a:rPr>
              <a:t>společného indexu </a:t>
            </a:r>
            <a:r>
              <a:rPr lang="cs-CZ" sz="2000" b="1" dirty="0"/>
              <a:t>budovaného z průběžně sklízených a </a:t>
            </a:r>
            <a:r>
              <a:rPr lang="cs-CZ" sz="2000" b="1" dirty="0" err="1"/>
              <a:t>deduplikovaných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E5004B"/>
                </a:solidFill>
              </a:rPr>
              <a:t>záznamů z vícera informačních zdrojů</a:t>
            </a:r>
            <a:r>
              <a:rPr lang="cs-CZ" sz="2000" b="1" dirty="0"/>
              <a:t>.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dirty="0"/>
              <a:t>Řazení výsledků vyhledávání dle relevance a minimalizace případů nulového výsledku.</a:t>
            </a:r>
            <a:r>
              <a:rPr lang="cs-CZ" sz="2000" b="1" dirty="0"/>
              <a:t> 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dirty="0"/>
              <a:t>Obohacování záznamů pomocí tezaurů, obálek, obsahů a odkazů na tematicky návazné záznamy. 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b="1" dirty="0"/>
              <a:t>Odkazování na plné texty, kdykoliv je to možné.</a:t>
            </a:r>
          </a:p>
          <a:p>
            <a:pPr marL="1314450" lvl="1" indent="-457200">
              <a:spcBef>
                <a:spcPts val="0"/>
              </a:spcBef>
            </a:pPr>
            <a:r>
              <a:rPr lang="cs-CZ" sz="2000" dirty="0"/>
              <a:t>Ukládání záznamů i výsledků vyhledávání, exporty záznamů pro citační manažery, možnost vložit hodnocení nebo komentář. 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indent="-457200">
              <a:spcBef>
                <a:spcPts val="0"/>
              </a:spcBef>
            </a:pP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hape 178">
            <a:extLst>
              <a:ext uri="{FF2B5EF4-FFF2-40B4-BE49-F238E27FC236}">
                <a16:creationId xmlns:a16="http://schemas.microsoft.com/office/drawing/2014/main" id="{D44EEDE3-7263-4852-A2C3-AFA7F0199810}"/>
              </a:ext>
            </a:extLst>
          </p:cNvPr>
          <p:cNvSpPr txBox="1">
            <a:spLocks/>
          </p:cNvSpPr>
          <p:nvPr/>
        </p:nvSpPr>
        <p:spPr>
          <a:xfrm>
            <a:off x="462300" y="975917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Discovery systémy</a:t>
            </a:r>
          </a:p>
        </p:txBody>
      </p:sp>
    </p:spTree>
    <p:extLst>
      <p:ext uri="{BB962C8B-B14F-4D97-AF65-F5344CB8AC3E}">
        <p14:creationId xmlns:p14="http://schemas.microsoft.com/office/powerpoint/2010/main" val="962546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6237</Words>
  <Application>Microsoft Office PowerPoint</Application>
  <PresentationFormat>Předvádění na obrazovce (4:3)</PresentationFormat>
  <Paragraphs>555</Paragraphs>
  <Slides>39</Slides>
  <Notes>34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VELMI stručné shrnutí funkcí portálu</vt:lpstr>
      <vt:lpstr>Prezentace aplikace PowerPoint</vt:lpstr>
      <vt:lpstr>Prezentace aplikace PowerPoint</vt:lpstr>
      <vt:lpstr>Prezentace aplikace PowerPoint</vt:lpstr>
      <vt:lpstr>Záznamy v knihovním systému</vt:lpstr>
      <vt:lpstr>Záznam ve formátu MARC 21</vt:lpstr>
      <vt:lpstr>Záznamy v knihovním systému</vt:lpstr>
      <vt:lpstr>Jak dostat záznamy do portálu?</vt:lpstr>
      <vt:lpstr>Jak dostat záznamy do portálu?</vt:lpstr>
      <vt:lpstr>Zpracování záznamů v databázi (PostgreSQL)</vt:lpstr>
      <vt:lpstr>Prezentace aplikace PowerPoint</vt:lpstr>
      <vt:lpstr>Deduplikační klíče</vt:lpstr>
      <vt:lpstr>Prezentace aplikace PowerPoint</vt:lpstr>
      <vt:lpstr>Deduplikační kroky</vt:lpstr>
      <vt:lpstr>Deduplikační kroky</vt:lpstr>
      <vt:lpstr>Problémy s deduplikací</vt:lpstr>
      <vt:lpstr>Prezentace aplikace PowerPoint</vt:lpstr>
      <vt:lpstr>Problémy s deduplikací</vt:lpstr>
      <vt:lpstr>Indexace</vt:lpstr>
      <vt:lpstr>Prezentace aplikace PowerPoint</vt:lpstr>
      <vt:lpstr>Prezentace aplikace PowerPoint</vt:lpstr>
      <vt:lpstr>Indexace</vt:lpstr>
      <vt:lpstr>Indexace</vt:lpstr>
      <vt:lpstr>Správce zdrojů (Record Manager 2)</vt:lpstr>
      <vt:lpstr>VuFind (frontend)</vt:lpstr>
      <vt:lpstr>Řazení výsledků vyhledávání dle relevance</vt:lpstr>
      <vt:lpstr>Komunikace s knihovními systémy</vt:lpstr>
      <vt:lpstr>Komunikace s knihovními systémy</vt:lpstr>
      <vt:lpstr>NCIP</vt:lpstr>
      <vt:lpstr>Přihlašování uživatelů</vt:lpstr>
      <vt:lpstr>Přihlašování uživatelů</vt:lpstr>
      <vt:lpstr>Přihlašování uživatelů</vt:lpstr>
      <vt:lpstr>Provoz a vývoj</vt:lpstr>
      <vt:lpstr>Děkuji za pozornost. Nějaký dotaz?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KF</dc:creator>
  <cp:lastModifiedBy>Jana KF</cp:lastModifiedBy>
  <cp:revision>87</cp:revision>
  <dcterms:created xsi:type="dcterms:W3CDTF">2020-04-22T11:56:48Z</dcterms:created>
  <dcterms:modified xsi:type="dcterms:W3CDTF">2021-04-25T18:50:50Z</dcterms:modified>
</cp:coreProperties>
</file>