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96" r:id="rId4"/>
    <p:sldId id="273" r:id="rId5"/>
    <p:sldId id="284" r:id="rId6"/>
    <p:sldId id="274" r:id="rId7"/>
    <p:sldId id="275" r:id="rId8"/>
    <p:sldId id="291" r:id="rId9"/>
    <p:sldId id="292" r:id="rId10"/>
    <p:sldId id="301" r:id="rId11"/>
    <p:sldId id="306" r:id="rId12"/>
    <p:sldId id="277" r:id="rId13"/>
    <p:sldId id="302" r:id="rId14"/>
    <p:sldId id="305" r:id="rId15"/>
    <p:sldId id="298" r:id="rId16"/>
    <p:sldId id="290" r:id="rId17"/>
    <p:sldId id="281" r:id="rId18"/>
    <p:sldId id="299" r:id="rId19"/>
    <p:sldId id="285" r:id="rId20"/>
    <p:sldId id="286" r:id="rId21"/>
    <p:sldId id="287" r:id="rId22"/>
    <p:sldId id="282" r:id="rId23"/>
    <p:sldId id="289" r:id="rId24"/>
    <p:sldId id="288" r:id="rId25"/>
    <p:sldId id="303" r:id="rId26"/>
    <p:sldId id="308" r:id="rId27"/>
    <p:sldId id="307" r:id="rId28"/>
    <p:sldId id="300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0" autoAdjust="0"/>
    <p:restoredTop sz="94660"/>
  </p:normalViewPr>
  <p:slideViewPr>
    <p:cSldViewPr>
      <p:cViewPr varScale="1">
        <p:scale>
          <a:sx n="81" d="100"/>
          <a:sy n="81" d="100"/>
        </p:scale>
        <p:origin x="141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06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28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19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986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366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11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76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56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05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009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4EE36-0B0D-4B38-9588-FBE55DBE3115}" type="datetimeFigureOut">
              <a:rPr lang="cs-CZ" smtClean="0"/>
              <a:pPr/>
              <a:t>31.03.2021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574B-F9B7-416E-AE58-8B773200D5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379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/>
              <a:t>Výchovně-vzdělávací neboli výukové cíle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dirty="0"/>
              <a:t>Design vzdělávacího procesu</a:t>
            </a:r>
          </a:p>
          <a:p>
            <a:r>
              <a:rPr lang="cs-CZ" sz="2400" dirty="0"/>
              <a:t>Obecná a oborová didaktika</a:t>
            </a:r>
          </a:p>
          <a:p>
            <a:endParaRPr lang="cs-CZ" sz="2400" dirty="0"/>
          </a:p>
          <a:p>
            <a:r>
              <a:rPr lang="cs-CZ" sz="2400" dirty="0"/>
              <a:t>Semestr jaro 2021 </a:t>
            </a:r>
          </a:p>
        </p:txBody>
      </p:sp>
    </p:spTree>
    <p:extLst>
      <p:ext uri="{BB962C8B-B14F-4D97-AF65-F5344CB8AC3E}">
        <p14:creationId xmlns:p14="http://schemas.microsoft.com/office/powerpoint/2010/main" val="1448322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/>
              <a:t>Nastavování VV cílů v propojení </a:t>
            </a:r>
            <a:br>
              <a:rPr lang="cs-CZ" dirty="0"/>
            </a:br>
            <a:r>
              <a:rPr lang="cs-CZ" dirty="0"/>
              <a:t>s výstupy z učiva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63424" y="2348880"/>
            <a:ext cx="7417151" cy="3495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6462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5 kroků postupu </a:t>
            </a:r>
            <a:r>
              <a:rPr lang="cs-CZ" b="1" dirty="0"/>
              <a:t>vymezování cílů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1) Analýza výukového obsahu </a:t>
            </a:r>
          </a:p>
          <a:p>
            <a:pPr marL="514350" indent="-514350"/>
            <a:r>
              <a:rPr lang="cs-CZ" dirty="0"/>
              <a:t>stanovení základních prvků učiva (fakta, pojmy, principy, zákony, postupy řešení problémů)</a:t>
            </a:r>
          </a:p>
          <a:p>
            <a:pPr marL="514350" indent="-514350"/>
            <a:r>
              <a:rPr lang="cs-CZ" dirty="0"/>
              <a:t>vymezení základního, rozšiřujícího a prohlubujícího učiva atd. </a:t>
            </a:r>
          </a:p>
          <a:p>
            <a:pPr marL="0" indent="0">
              <a:buNone/>
            </a:pPr>
            <a:r>
              <a:rPr lang="cs-CZ" b="1" dirty="0"/>
              <a:t>2) Vymezení cíle </a:t>
            </a:r>
            <a:r>
              <a:rPr lang="cs-CZ" dirty="0"/>
              <a:t>pomocí </a:t>
            </a:r>
            <a:r>
              <a:rPr lang="cs-CZ" dirty="0">
                <a:solidFill>
                  <a:srgbClr val="FF0000"/>
                </a:solidFill>
              </a:rPr>
              <a:t>aktivních sloves</a:t>
            </a:r>
            <a:r>
              <a:rPr lang="cs-CZ" dirty="0"/>
              <a:t>, stanovení </a:t>
            </a:r>
            <a:r>
              <a:rPr lang="cs-CZ" b="1" dirty="0"/>
              <a:t>kompetencí</a:t>
            </a:r>
            <a:r>
              <a:rPr lang="cs-CZ" dirty="0"/>
              <a:t>, které si má žák osvojit, konkrétní vymezení požadovaného výkonu žáka</a:t>
            </a:r>
          </a:p>
          <a:p>
            <a:pPr marL="0" indent="0">
              <a:buNone/>
            </a:pPr>
            <a:r>
              <a:rPr lang="cs-CZ" b="1" dirty="0"/>
              <a:t>3) </a:t>
            </a:r>
            <a:r>
              <a:rPr lang="cs-CZ" dirty="0"/>
              <a:t>Jednoznačné určení toho, </a:t>
            </a:r>
            <a:r>
              <a:rPr lang="cs-CZ" b="1" dirty="0"/>
              <a:t>co a v jakém rozsahu má žák umět </a:t>
            </a:r>
            <a:r>
              <a:rPr lang="cs-CZ" dirty="0"/>
              <a:t>(vyžadováno u ověřování dosažené úrovně osvojení si výukového obsahu/zkoušení…)</a:t>
            </a:r>
          </a:p>
          <a:p>
            <a:pPr marL="0" indent="0">
              <a:buNone/>
            </a:pPr>
            <a:r>
              <a:rPr lang="cs-CZ" b="1" dirty="0"/>
              <a:t>4) Vymezení podmínek a prostředků</a:t>
            </a:r>
            <a:r>
              <a:rPr lang="cs-CZ" dirty="0"/>
              <a:t>, pomocí nichž má být požadovaný výkon realizován, aby mohly být všechny požadavky na výkon považovány za splněné</a:t>
            </a:r>
          </a:p>
          <a:p>
            <a:pPr marL="0" indent="0">
              <a:buNone/>
            </a:pPr>
            <a:r>
              <a:rPr lang="cs-CZ" b="1" dirty="0"/>
              <a:t>5) </a:t>
            </a:r>
            <a:r>
              <a:rPr lang="cs-CZ" dirty="0"/>
              <a:t>Přesné </a:t>
            </a:r>
            <a:r>
              <a:rPr lang="cs-CZ" b="1" dirty="0"/>
              <a:t>stanovení normy požadovaného výkonu </a:t>
            </a:r>
            <a:r>
              <a:rPr lang="cs-CZ" dirty="0"/>
              <a:t>(v jaké podobě musí být výkon realizován, aby mohl být považován za dostatečný či uspokojivý) </a:t>
            </a:r>
          </a:p>
        </p:txBody>
      </p:sp>
    </p:spTree>
    <p:extLst>
      <p:ext uri="{BB962C8B-B14F-4D97-AF65-F5344CB8AC3E}">
        <p14:creationId xmlns:p14="http://schemas.microsoft.com/office/powerpoint/2010/main" val="4143202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Taxonomie výukových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Taxonomie - uspořádání podle náročnosti od nižší po vyšší </a:t>
            </a:r>
            <a:r>
              <a:rPr lang="cs-CZ" sz="2400" b="1" dirty="0"/>
              <a:t>náročnost na výkon žáka</a:t>
            </a:r>
          </a:p>
          <a:p>
            <a:r>
              <a:rPr lang="cs-CZ" sz="2400" dirty="0"/>
              <a:t>Různé druhy taxonomií podle toho, na které oblasti rozvoje osobnosti žáka se zaměřují </a:t>
            </a:r>
          </a:p>
          <a:p>
            <a:endParaRPr lang="cs-CZ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717032"/>
            <a:ext cx="518160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08693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/>
              <a:t>Bloomova</a:t>
            </a:r>
            <a:r>
              <a:rPr lang="cs-CZ" dirty="0"/>
              <a:t> taxonomie výukových cílů</a:t>
            </a:r>
          </a:p>
        </p:txBody>
      </p:sp>
      <p:pic>
        <p:nvPicPr>
          <p:cNvPr id="4" name="Picture 2" descr="http://clanky.rvp.cz/wp-content/upload/obrazky/11113/full/2.jpg?17282800000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6"/>
            <a:ext cx="7032823" cy="3907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7717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/>
              <a:t>Proč právě </a:t>
            </a:r>
            <a:r>
              <a:rPr lang="cs-CZ" dirty="0" err="1"/>
              <a:t>Bloomova</a:t>
            </a:r>
            <a:r>
              <a:rPr lang="cs-CZ" dirty="0"/>
              <a:t> taxonomie vzdělávacích cílů?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Vymezuje, co se mají vaši žáci/studenti naučit (výukové cíle)</a:t>
            </a:r>
          </a:p>
          <a:p>
            <a:pPr lvl="0"/>
            <a:r>
              <a:rPr lang="cs-CZ" dirty="0"/>
              <a:t>Umožňuje </a:t>
            </a:r>
            <a:r>
              <a:rPr lang="cs-CZ" b="1" dirty="0"/>
              <a:t>plánovat  výuku </a:t>
            </a:r>
            <a:r>
              <a:rPr lang="cs-CZ" dirty="0"/>
              <a:t>k dosažení optimální úrovně vzdělávacích výsledků (vhodné výukové prostředky, učební a vyučovací aktivity)</a:t>
            </a:r>
          </a:p>
          <a:p>
            <a:pPr lvl="0"/>
            <a:r>
              <a:rPr lang="cs-CZ" dirty="0"/>
              <a:t>Ukazuje </a:t>
            </a:r>
            <a:r>
              <a:rPr lang="cs-CZ" b="1" dirty="0"/>
              <a:t>cestu, jaké zvolit nástroje a metody hodnocení výsledků </a:t>
            </a:r>
            <a:r>
              <a:rPr lang="cs-CZ" dirty="0"/>
              <a:t>výuky</a:t>
            </a:r>
          </a:p>
          <a:p>
            <a:pPr lvl="0"/>
            <a:r>
              <a:rPr lang="cs-CZ" dirty="0"/>
              <a:t>Umožňuje </a:t>
            </a:r>
            <a:r>
              <a:rPr lang="cs-CZ" b="1" dirty="0" err="1"/>
              <a:t>provazbu</a:t>
            </a:r>
            <a:r>
              <a:rPr lang="cs-CZ" b="1" dirty="0"/>
              <a:t> cílů a učiva </a:t>
            </a:r>
            <a:r>
              <a:rPr lang="cs-CZ" dirty="0"/>
              <a:t>s předchozím učivem, s ostatními předměty oboru, s budoucím profesním životem žáků/studentů</a:t>
            </a:r>
          </a:p>
          <a:p>
            <a:r>
              <a:rPr lang="cs-CZ" dirty="0"/>
              <a:t>Pomáhá např. v </a:t>
            </a:r>
            <a:r>
              <a:rPr lang="cs-CZ" b="1" dirty="0"/>
              <a:t>sebehodnocení </a:t>
            </a:r>
            <a:r>
              <a:rPr lang="cs-CZ" dirty="0"/>
              <a:t> učitele </a:t>
            </a:r>
            <a:r>
              <a:rPr lang="cs-CZ" i="1" dirty="0"/>
              <a:t>– „Je moje výuka dostatečně náročná?“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715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/>
              <a:t>Bloomova</a:t>
            </a:r>
            <a:r>
              <a:rPr lang="cs-CZ" dirty="0"/>
              <a:t> taxonomie výukových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Zaměřena na </a:t>
            </a:r>
            <a:r>
              <a:rPr lang="cs-CZ" b="1" dirty="0"/>
              <a:t>kognitivní cíle</a:t>
            </a:r>
          </a:p>
          <a:p>
            <a:r>
              <a:rPr lang="cs-CZ" dirty="0"/>
              <a:t>50. léta 20. století / revize zač. nového tisíciletí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068960"/>
            <a:ext cx="5586790" cy="3387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434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Bloomovou</a:t>
            </a:r>
            <a:r>
              <a:rPr lang="cs-CZ" dirty="0"/>
              <a:t> taxonomií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Záměr: používat pokud možno </a:t>
            </a:r>
            <a:r>
              <a:rPr lang="cs-CZ" dirty="0">
                <a:solidFill>
                  <a:srgbClr val="C00000"/>
                </a:solidFill>
              </a:rPr>
              <a:t>všechny hladiny kognitivních cílů</a:t>
            </a:r>
          </a:p>
          <a:p>
            <a:r>
              <a:rPr lang="cs-CZ" dirty="0"/>
              <a:t>Postupovat </a:t>
            </a:r>
            <a:r>
              <a:rPr lang="cs-CZ" dirty="0">
                <a:solidFill>
                  <a:srgbClr val="C00000"/>
                </a:solidFill>
              </a:rPr>
              <a:t>od nižší hladiny k vyšší</a:t>
            </a:r>
          </a:p>
          <a:p>
            <a:pPr lvl="1"/>
            <a:r>
              <a:rPr lang="cs-CZ" dirty="0"/>
              <a:t>K dosažení vyšší cílové kategorie je nezbytné důkladné zvládnutí učiva na nižší úrovni </a:t>
            </a:r>
          </a:p>
          <a:p>
            <a:pPr lvl="1"/>
            <a:r>
              <a:rPr lang="cs-CZ" dirty="0"/>
              <a:t>„je třeba zapamatovat si, abychom tomu mohli porozumět“ / „je třeba porozumět, abychom mohli aplikovat v </a:t>
            </a:r>
            <a:r>
              <a:rPr lang="cs-CZ"/>
              <a:t>praxi“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738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Blooomovou</a:t>
            </a:r>
            <a:r>
              <a:rPr lang="cs-CZ" dirty="0"/>
              <a:t> taxonomií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48925"/>
            <a:ext cx="6141665" cy="5015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451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Práce s </a:t>
            </a:r>
            <a:r>
              <a:rPr lang="cs-CZ" dirty="0" err="1"/>
              <a:t>Bloomovou</a:t>
            </a:r>
            <a:r>
              <a:rPr lang="cs-CZ" dirty="0"/>
              <a:t> taxonomií</a:t>
            </a:r>
          </a:p>
        </p:txBody>
      </p:sp>
      <p:pic>
        <p:nvPicPr>
          <p:cNvPr id="5" name="Obrázek 4"/>
          <p:cNvPicPr/>
          <p:nvPr/>
        </p:nvPicPr>
        <p:blipFill>
          <a:blip r:embed="rId2"/>
          <a:stretch>
            <a:fillRect/>
          </a:stretch>
        </p:blipFill>
        <p:spPr>
          <a:xfrm rot="5400000">
            <a:off x="2258377" y="1192744"/>
            <a:ext cx="4627245" cy="578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167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/>
              <a:t>Cíl 1: </a:t>
            </a:r>
            <a:r>
              <a:rPr lang="cs-CZ" b="1" dirty="0"/>
              <a:t>Znalost</a:t>
            </a:r>
            <a:r>
              <a:rPr lang="cs-CZ" dirty="0"/>
              <a:t> (zapamatovat)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Zapamatování, vybavení zapamatované informace</a:t>
            </a:r>
          </a:p>
          <a:p>
            <a:r>
              <a:rPr lang="cs-CZ" dirty="0"/>
              <a:t>Paměťový obsah: </a:t>
            </a:r>
          </a:p>
          <a:p>
            <a:pPr lvl="1"/>
            <a:r>
              <a:rPr lang="cs-CZ" dirty="0"/>
              <a:t>konkrétní poznatky (pojmy, fakta, údaje, symboly atd.)</a:t>
            </a:r>
          </a:p>
          <a:p>
            <a:pPr lvl="1"/>
            <a:r>
              <a:rPr lang="cs-CZ" dirty="0"/>
              <a:t>postupy, metody a prostředky práce s konkrétními vědomostmi (algoritmy, postupy, vzorce, pravidla, kritéria posuzování a hodnocení jevů, metodologie apod.)</a:t>
            </a:r>
          </a:p>
          <a:p>
            <a:pPr lvl="1"/>
            <a:r>
              <a:rPr lang="cs-CZ" dirty="0"/>
              <a:t>všeobecné a abstraktní poznatky (zákony a všeobecné teorie sloužící k vysvětlení velkých celků skutečnosti, soubory kategorií používané ke klasifikaci jevů, vědomostní struktury) </a:t>
            </a:r>
          </a:p>
          <a:p>
            <a:pPr marL="457200" lvl="1" indent="0">
              <a:buNone/>
            </a:pPr>
            <a:r>
              <a:rPr lang="cs-CZ" dirty="0"/>
              <a:t> </a:t>
            </a:r>
          </a:p>
          <a:p>
            <a:pPr>
              <a:buNone/>
            </a:pPr>
            <a:r>
              <a:rPr lang="cs-CZ" b="1" dirty="0"/>
              <a:t>Příklad: </a:t>
            </a:r>
          </a:p>
          <a:p>
            <a:pPr lvl="1"/>
            <a:r>
              <a:rPr lang="cs-CZ" dirty="0"/>
              <a:t>Žák umí </a:t>
            </a:r>
            <a:r>
              <a:rPr lang="cs-CZ" b="1" dirty="0"/>
              <a:t>definovat pojmy </a:t>
            </a:r>
            <a:r>
              <a:rPr lang="cs-CZ" dirty="0"/>
              <a:t>internet, počítač, síť 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řekne zpaměti přesné znění </a:t>
            </a:r>
            <a:r>
              <a:rPr lang="cs-CZ" dirty="0"/>
              <a:t>Pythagorovy věty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popíše pojmy</a:t>
            </a:r>
            <a:r>
              <a:rPr lang="cs-CZ" dirty="0"/>
              <a:t>: sudokopytník, počítač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uvede</a:t>
            </a:r>
            <a:r>
              <a:rPr lang="cs-CZ" dirty="0"/>
              <a:t> vyjmenovaná slova po „M“ </a:t>
            </a:r>
          </a:p>
        </p:txBody>
      </p:sp>
    </p:spTree>
    <p:extLst>
      <p:ext uri="{BB962C8B-B14F-4D97-AF65-F5344CB8AC3E}">
        <p14:creationId xmlns:p14="http://schemas.microsoft.com/office/powerpoint/2010/main" val="140916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4979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b="1" dirty="0"/>
              <a:t>Výchovně-vzdělávací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Z obsahu</a:t>
            </a:r>
          </a:p>
          <a:p>
            <a:r>
              <a:rPr lang="cs-CZ" sz="2800" b="1" dirty="0"/>
              <a:t>Co je to </a:t>
            </a:r>
            <a:r>
              <a:rPr lang="cs-CZ" sz="2800" dirty="0"/>
              <a:t>výchovně-vzdělávací / výukový cíl</a:t>
            </a:r>
          </a:p>
          <a:p>
            <a:r>
              <a:rPr lang="cs-CZ" sz="2800" b="1" dirty="0"/>
              <a:t>Význam</a:t>
            </a:r>
            <a:r>
              <a:rPr lang="cs-CZ" sz="2800" dirty="0"/>
              <a:t> výukových cílů</a:t>
            </a:r>
          </a:p>
          <a:p>
            <a:r>
              <a:rPr lang="cs-CZ" sz="2800" dirty="0"/>
              <a:t>Význam </a:t>
            </a:r>
            <a:r>
              <a:rPr lang="cs-CZ" sz="2800" b="1" dirty="0"/>
              <a:t>stanovení</a:t>
            </a:r>
            <a:r>
              <a:rPr lang="cs-CZ" sz="2800" dirty="0"/>
              <a:t> cílů výuky</a:t>
            </a:r>
          </a:p>
          <a:p>
            <a:r>
              <a:rPr lang="cs-CZ" sz="2800" dirty="0"/>
              <a:t>Efektivní </a:t>
            </a:r>
            <a:r>
              <a:rPr lang="cs-CZ" sz="2800" b="1" dirty="0"/>
              <a:t>formulace</a:t>
            </a:r>
            <a:r>
              <a:rPr lang="cs-CZ" sz="2800" dirty="0"/>
              <a:t> výukových cílů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983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 2: </a:t>
            </a:r>
            <a:r>
              <a:rPr lang="cs-CZ" b="1" dirty="0"/>
              <a:t>Porozumění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400" dirty="0"/>
              <a:t>Schopnost vyjadřovat se o získaných vědomostech vlastními slovy; z informací učitele udělat jednoduché závěry, informace zestručnit, vytáhnout to podstatné, zobecnit konkrétní příklady, dojít k vlastním jednoduchým závěrům apod.</a:t>
            </a:r>
          </a:p>
          <a:p>
            <a:endParaRPr lang="cs-CZ" sz="3400" dirty="0"/>
          </a:p>
          <a:p>
            <a:r>
              <a:rPr lang="cs-CZ" sz="3400" dirty="0"/>
              <a:t>Tato úroveň cílů považována za nejnižší úroveň intelektuálních schopností </a:t>
            </a:r>
          </a:p>
          <a:p>
            <a:endParaRPr lang="cs-CZ" sz="3400" dirty="0"/>
          </a:p>
          <a:p>
            <a:pPr>
              <a:buNone/>
            </a:pPr>
            <a:r>
              <a:rPr lang="cs-CZ" sz="3400" b="1" dirty="0"/>
              <a:t>Příklad</a:t>
            </a:r>
            <a:r>
              <a:rPr lang="cs-CZ" sz="3400" dirty="0"/>
              <a:t>: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vlastními slovy popíše</a:t>
            </a:r>
            <a:r>
              <a:rPr lang="cs-CZ" dirty="0"/>
              <a:t> vliv návykových látek na lidský organismus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stručně uvede</a:t>
            </a:r>
            <a:r>
              <a:rPr lang="cs-CZ" dirty="0"/>
              <a:t>, co ví o období renesance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vymezí</a:t>
            </a:r>
            <a:r>
              <a:rPr lang="cs-CZ" dirty="0"/>
              <a:t>, čím se zabývá datová žurnalistika</a:t>
            </a:r>
          </a:p>
          <a:p>
            <a:pPr lvl="1"/>
            <a:r>
              <a:rPr lang="cs-CZ" b="1" dirty="0"/>
              <a:t>Na konkrétním příkladu žák ilustruje </a:t>
            </a:r>
            <a:r>
              <a:rPr lang="cs-CZ" dirty="0"/>
              <a:t>negativní důsledky existence digitální stopy  </a:t>
            </a:r>
          </a:p>
        </p:txBody>
      </p:sp>
    </p:spTree>
    <p:extLst>
      <p:ext uri="{BB962C8B-B14F-4D97-AF65-F5344CB8AC3E}">
        <p14:creationId xmlns:p14="http://schemas.microsoft.com/office/powerpoint/2010/main" val="3119761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 3: </a:t>
            </a:r>
            <a:r>
              <a:rPr lang="cs-CZ" b="1" dirty="0"/>
              <a:t>Aplikace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Schopnost žáka užít abstrakci a zobecnění učiva v konkrétních situacích; schopnost rozpoznat, o jaký druh problémů se jedná a jaké obecné postupy vedou k jeho řešení; schopnost takto používat osvojené techniky, principy, teorie, metody, zákony, postupy, pravidla, zákonitosti apod.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r>
              <a:rPr lang="cs-CZ" b="1" dirty="0"/>
              <a:t>Příklady:	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načrtne komponenty </a:t>
            </a:r>
            <a:r>
              <a:rPr lang="cs-CZ" dirty="0"/>
              <a:t>počítače</a:t>
            </a:r>
          </a:p>
          <a:p>
            <a:pPr lvl="1"/>
            <a:r>
              <a:rPr lang="cs-CZ" dirty="0"/>
              <a:t>Žák  </a:t>
            </a:r>
            <a:r>
              <a:rPr lang="cs-CZ" b="1" dirty="0"/>
              <a:t>vyřeší slovní úlohu </a:t>
            </a:r>
            <a:r>
              <a:rPr lang="cs-CZ" dirty="0"/>
              <a:t>pomocí trojčlenky 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interpretuje údaje </a:t>
            </a:r>
            <a:r>
              <a:rPr lang="cs-CZ" dirty="0"/>
              <a:t>z jednoduchého grafu / statistického přehledu 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uspořádá </a:t>
            </a:r>
            <a:r>
              <a:rPr lang="cs-CZ" dirty="0"/>
              <a:t>trestné činy podle jejich závažnosti </a:t>
            </a:r>
          </a:p>
        </p:txBody>
      </p:sp>
    </p:spTree>
    <p:extLst>
      <p:ext uri="{BB962C8B-B14F-4D97-AF65-F5344CB8AC3E}">
        <p14:creationId xmlns:p14="http://schemas.microsoft.com/office/powerpoint/2010/main" val="10241054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 4: </a:t>
            </a:r>
            <a:r>
              <a:rPr lang="cs-CZ" b="1" dirty="0"/>
              <a:t>Analýza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Schopnost žáka rozčlenit učivo / celek věcí, jevů nebo událostí na jednotlivé části tak, aby postihly jejich vzájemné vztahy a souvislosti</a:t>
            </a:r>
          </a:p>
          <a:p>
            <a:r>
              <a:rPr lang="cs-CZ" dirty="0"/>
              <a:t>Může jít o rozbor nějaké konkrétní informace, systému nebo procesu 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Příklad: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vybere z textu podstatné informace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vymezí vztahy </a:t>
            </a:r>
            <a:r>
              <a:rPr lang="cs-CZ" dirty="0"/>
              <a:t>mezi jednotlivými částmi státní moci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provede rozbor </a:t>
            </a:r>
            <a:r>
              <a:rPr lang="cs-CZ" dirty="0"/>
              <a:t>faktorů ovlivňujících temperament člověka  </a:t>
            </a:r>
          </a:p>
        </p:txBody>
      </p:sp>
    </p:spTree>
    <p:extLst>
      <p:ext uri="{BB962C8B-B14F-4D97-AF65-F5344CB8AC3E}">
        <p14:creationId xmlns:p14="http://schemas.microsoft.com/office/powerpoint/2010/main" val="3107256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 5: </a:t>
            </a:r>
            <a:r>
              <a:rPr lang="cs-CZ" b="1" dirty="0"/>
              <a:t>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Schopnost posoudit správnost a praktičnost jevů, věcí, procesů</a:t>
            </a:r>
          </a:p>
          <a:p>
            <a:r>
              <a:rPr lang="cs-CZ" dirty="0"/>
              <a:t>Žák si vytváří vlastní názor, úsudek, závěr o sledovaných objektech svého poznání</a:t>
            </a:r>
          </a:p>
          <a:p>
            <a:r>
              <a:rPr lang="cs-CZ" dirty="0"/>
              <a:t>Žák je schopen vyjádřit své hodnotové soudy týkající se různých věcí, jevů, procesů a událostí</a:t>
            </a:r>
          </a:p>
          <a:p>
            <a:endParaRPr lang="cs-CZ" dirty="0"/>
          </a:p>
          <a:p>
            <a:pPr>
              <a:buNone/>
            </a:pPr>
            <a:r>
              <a:rPr lang="cs-CZ" b="1" dirty="0"/>
              <a:t>Příklad: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 sebereflexi posoudí</a:t>
            </a:r>
            <a:r>
              <a:rPr lang="cs-CZ" dirty="0"/>
              <a:t> kvalitu svého referátu v srovnání s ostatními spolužáky.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zhodnotí výsledky </a:t>
            </a:r>
            <a:r>
              <a:rPr lang="cs-CZ" dirty="0"/>
              <a:t>činnosti Mezinárodního měnového fondu v afrických zemích, které jsou příjemcem jeho pomoci</a:t>
            </a:r>
          </a:p>
        </p:txBody>
      </p:sp>
    </p:spTree>
    <p:extLst>
      <p:ext uri="{BB962C8B-B14F-4D97-AF65-F5344CB8AC3E}">
        <p14:creationId xmlns:p14="http://schemas.microsoft.com/office/powerpoint/2010/main" val="2773248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 6: </a:t>
            </a:r>
            <a:r>
              <a:rPr lang="cs-CZ" b="1" dirty="0"/>
              <a:t>Tvorba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Nejvyšší cílová úroveň </a:t>
            </a:r>
            <a:r>
              <a:rPr lang="cs-CZ" dirty="0" err="1"/>
              <a:t>Bloomovy</a:t>
            </a:r>
            <a:r>
              <a:rPr lang="cs-CZ" dirty="0"/>
              <a:t> taxonomie</a:t>
            </a:r>
          </a:p>
          <a:p>
            <a:r>
              <a:rPr lang="cs-CZ" dirty="0"/>
              <a:t>Žák vytvoří „originální“ celek na základě dříve poznaného, dříve získaných informací a porozumění</a:t>
            </a:r>
          </a:p>
          <a:p>
            <a:r>
              <a:rPr lang="cs-CZ" dirty="0"/>
              <a:t>Dovednost složit prvky a části do originálního celku, se kterým se žák dříve nesetkal, který je pro něj nový</a:t>
            </a:r>
          </a:p>
          <a:p>
            <a:r>
              <a:rPr lang="cs-CZ" dirty="0"/>
              <a:t>Celek - skladba prvků ve vzájemných funkčních vztazích</a:t>
            </a:r>
          </a:p>
          <a:p>
            <a:pPr>
              <a:buNone/>
            </a:pPr>
            <a:r>
              <a:rPr lang="cs-CZ" dirty="0"/>
              <a:t> </a:t>
            </a:r>
          </a:p>
          <a:p>
            <a:pPr>
              <a:buNone/>
            </a:pPr>
            <a:r>
              <a:rPr lang="cs-CZ" b="1" dirty="0"/>
              <a:t>Příklady: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vypracuje zprávu  </a:t>
            </a:r>
            <a:r>
              <a:rPr lang="cs-CZ" dirty="0"/>
              <a:t>o splnění úkolu v laboratorním cvičení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vyvodí všeobecné závěry </a:t>
            </a:r>
            <a:r>
              <a:rPr lang="cs-CZ" dirty="0"/>
              <a:t>z jednotlivých příkladů porušování autorského zákona.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zpracuje referát </a:t>
            </a:r>
            <a:r>
              <a:rPr lang="cs-CZ" dirty="0"/>
              <a:t>na téma „digitální stopa“.</a:t>
            </a:r>
          </a:p>
          <a:p>
            <a:pPr lvl="1"/>
            <a:r>
              <a:rPr lang="cs-CZ" dirty="0"/>
              <a:t>Žák </a:t>
            </a:r>
            <a:r>
              <a:rPr lang="cs-CZ" b="1" dirty="0"/>
              <a:t>navrhne nové uspořádání </a:t>
            </a:r>
            <a:r>
              <a:rPr lang="cs-CZ" dirty="0"/>
              <a:t>třídy tak, aby to usnadnilo komunikaci mezi žáky a učitelem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7991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ln w="38100">
            <a:solidFill>
              <a:srgbClr val="FFC000"/>
            </a:solidFill>
          </a:ln>
        </p:spPr>
        <p:txBody>
          <a:bodyPr>
            <a:normAutofit fontScale="90000"/>
          </a:bodyPr>
          <a:lstStyle/>
          <a:p>
            <a:r>
              <a:rPr lang="cs-CZ" dirty="0" err="1"/>
              <a:t>Provazba</a:t>
            </a:r>
            <a:r>
              <a:rPr lang="cs-CZ" dirty="0"/>
              <a:t> cílů  s hodnocením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3BA5594-8DF6-4292-85D4-60B60324B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2017" y="1340768"/>
            <a:ext cx="6439966" cy="539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8594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2160240"/>
          </a:xfrm>
          <a:ln w="28575">
            <a:solidFill>
              <a:srgbClr val="FFC000"/>
            </a:solidFill>
          </a:ln>
        </p:spPr>
        <p:txBody>
          <a:bodyPr>
            <a:normAutofit/>
          </a:bodyPr>
          <a:lstStyle/>
          <a:p>
            <a:r>
              <a:rPr lang="cs-CZ" dirty="0"/>
              <a:t>Otázky ve vzdělávacím procesu </a:t>
            </a:r>
          </a:p>
        </p:txBody>
      </p:sp>
    </p:spTree>
    <p:extLst>
      <p:ext uri="{BB962C8B-B14F-4D97-AF65-F5344CB8AC3E}">
        <p14:creationId xmlns:p14="http://schemas.microsoft.com/office/powerpoint/2010/main" val="5403151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/>
                        <a:t>Vzdělávací cíle podle </a:t>
                      </a:r>
                      <a:r>
                        <a:rPr lang="cs-CZ" sz="2000" dirty="0" err="1"/>
                        <a:t>Blooma</a:t>
                      </a:r>
                      <a:endParaRPr lang="cs-CZ" sz="2000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Zjišťujeme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/>
                        <a:t>Jaké otázky můžeme klást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/>
                        <a:t>1. Znalost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Fakta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Kdo? Co? Kdy? Kde? Jak?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566">
                <a:tc>
                  <a:txBody>
                    <a:bodyPr/>
                    <a:lstStyle/>
                    <a:p>
                      <a:r>
                        <a:rPr lang="cs-CZ" sz="2400" b="1" dirty="0"/>
                        <a:t>2. Porozumění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Míru porozumění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Co </a:t>
                      </a:r>
                      <a:r>
                        <a:rPr lang="cs-CZ" b="1" dirty="0"/>
                        <a:t>znamená</a:t>
                      </a:r>
                      <a:r>
                        <a:rPr lang="cs-CZ" dirty="0"/>
                        <a:t>…? Jak lze </a:t>
                      </a:r>
                      <a:r>
                        <a:rPr lang="cs-CZ" b="1" dirty="0"/>
                        <a:t>vysvětlit</a:t>
                      </a:r>
                      <a:r>
                        <a:rPr lang="cs-CZ" dirty="0"/>
                        <a:t>…? </a:t>
                      </a:r>
                      <a:r>
                        <a:rPr lang="cs-CZ" b="1" dirty="0"/>
                        <a:t>Proč</a:t>
                      </a:r>
                      <a:r>
                        <a:rPr lang="cs-CZ" dirty="0"/>
                        <a:t>…?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/>
                        <a:t>3. Aplikace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Schopnost aplikace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Jaké jsou </a:t>
                      </a:r>
                      <a:r>
                        <a:rPr lang="cs-CZ" b="1" dirty="0"/>
                        <a:t>další příklady</a:t>
                      </a:r>
                      <a:r>
                        <a:rPr lang="cs-CZ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/>
                        <a:t>4 . Analýza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Analytické dovednosti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Jaké jsou </a:t>
                      </a:r>
                      <a:r>
                        <a:rPr lang="cs-CZ" b="1" dirty="0"/>
                        <a:t>typické znaky</a:t>
                      </a:r>
                      <a:r>
                        <a:rPr lang="cs-CZ" dirty="0"/>
                        <a:t>…? Jak lze </a:t>
                      </a:r>
                      <a:r>
                        <a:rPr lang="cs-CZ" b="1" dirty="0"/>
                        <a:t>rozložit</a:t>
                      </a:r>
                      <a:r>
                        <a:rPr lang="cs-CZ" dirty="0"/>
                        <a:t>…? Jaké jsou </a:t>
                      </a:r>
                      <a:r>
                        <a:rPr lang="cs-CZ" b="1" dirty="0"/>
                        <a:t>důkazy</a:t>
                      </a:r>
                      <a:r>
                        <a:rPr lang="cs-CZ" dirty="0"/>
                        <a:t> pro…?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/>
                        <a:t>5. Hodnocení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Schopnost kritického myšlení/hodnocení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Co si myslíte </a:t>
                      </a:r>
                      <a:r>
                        <a:rPr lang="cs-CZ" dirty="0"/>
                        <a:t>o…? Podle čeho </a:t>
                      </a:r>
                      <a:r>
                        <a:rPr lang="cs-CZ" b="1" dirty="0"/>
                        <a:t>usuzujete</a:t>
                      </a:r>
                      <a:r>
                        <a:rPr lang="cs-CZ" dirty="0"/>
                        <a:t>…? Z jakého důvodu </a:t>
                      </a:r>
                      <a:r>
                        <a:rPr lang="cs-CZ" b="1" dirty="0"/>
                        <a:t>považujete</a:t>
                      </a:r>
                      <a:r>
                        <a:rPr lang="cs-CZ" dirty="0"/>
                        <a:t>…?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/>
                        <a:t>6. Tvorba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Kreativitu, schopnost koncipovat nový „produkt“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Jak jste dospěli </a:t>
                      </a:r>
                      <a:r>
                        <a:rPr lang="cs-CZ" dirty="0"/>
                        <a:t>k nové…? Jak lze </a:t>
                      </a:r>
                      <a:r>
                        <a:rPr lang="cs-CZ" b="1" dirty="0"/>
                        <a:t>vyřešit</a:t>
                      </a:r>
                      <a:r>
                        <a:rPr lang="cs-CZ" dirty="0"/>
                        <a:t>…?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Výukové cíle a kladení otázek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Cíle – otázky – úkoly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ÚKOL / aktivita v hodině: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/>
              <a:t>A) </a:t>
            </a:r>
            <a:r>
              <a:rPr lang="cs-CZ" b="1" dirty="0"/>
              <a:t>Najděte </a:t>
            </a:r>
            <a:r>
              <a:rPr lang="cs-CZ" dirty="0"/>
              <a:t>pro každou kognitivní hladinu </a:t>
            </a:r>
            <a:r>
              <a:rPr lang="cs-CZ" dirty="0" err="1"/>
              <a:t>Bloomovy</a:t>
            </a:r>
            <a:r>
              <a:rPr lang="cs-CZ" dirty="0"/>
              <a:t> taxonomie 1 úkol týkající se jednoho vybraného kurzu oboru ISK nebo předmětu ve škole – použijte vhodná slovesa.</a:t>
            </a:r>
          </a:p>
          <a:p>
            <a:pPr lvl="1">
              <a:buNone/>
            </a:pPr>
            <a:r>
              <a:rPr lang="cs-CZ" dirty="0"/>
              <a:t>B) </a:t>
            </a:r>
            <a:r>
              <a:rPr lang="cs-CZ" b="1" dirty="0"/>
              <a:t>Formulujte</a:t>
            </a:r>
            <a:r>
              <a:rPr lang="cs-CZ" dirty="0"/>
              <a:t> k úkolům vhodnou otázku.</a:t>
            </a:r>
          </a:p>
        </p:txBody>
      </p:sp>
    </p:spTree>
    <p:extLst>
      <p:ext uri="{BB962C8B-B14F-4D97-AF65-F5344CB8AC3E}">
        <p14:creationId xmlns:p14="http://schemas.microsoft.com/office/powerpoint/2010/main" val="8373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Výchovně-vzdělávací cíl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477" y="1844824"/>
            <a:ext cx="5709046" cy="488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8368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Výchovně-vzdělávací cíl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To, čeho chceme procesem vyučování dosáhnout</a:t>
            </a:r>
          </a:p>
          <a:p>
            <a:pPr lvl="1"/>
            <a:r>
              <a:rPr lang="cs-CZ" dirty="0"/>
              <a:t>Účel, záměr výuky, výstup, výsledek výuky</a:t>
            </a:r>
          </a:p>
          <a:p>
            <a:r>
              <a:rPr lang="cs-CZ" dirty="0">
                <a:solidFill>
                  <a:srgbClr val="C00000"/>
                </a:solidFill>
              </a:rPr>
              <a:t>Např. formální školství</a:t>
            </a:r>
          </a:p>
          <a:p>
            <a:pPr lvl="1"/>
            <a:r>
              <a:rPr lang="cs-CZ" dirty="0">
                <a:solidFill>
                  <a:srgbClr val="C00000"/>
                </a:solidFill>
              </a:rPr>
              <a:t>Kurikulární reforma – vymezování cílů v podobě </a:t>
            </a:r>
            <a:r>
              <a:rPr lang="cs-CZ" b="1" dirty="0">
                <a:solidFill>
                  <a:srgbClr val="C00000"/>
                </a:solidFill>
              </a:rPr>
              <a:t>kompetencí žáka</a:t>
            </a:r>
          </a:p>
          <a:p>
            <a:pPr lvl="1"/>
            <a:r>
              <a:rPr lang="cs-CZ" dirty="0"/>
              <a:t>Jaké znalosti a dovednosti by měl </a:t>
            </a:r>
            <a:r>
              <a:rPr lang="cs-CZ" b="1" dirty="0"/>
              <a:t>žák</a:t>
            </a:r>
            <a:r>
              <a:rPr lang="cs-CZ" dirty="0"/>
              <a:t> mít po absolvování povinné školní docházky </a:t>
            </a:r>
          </a:p>
          <a:p>
            <a:pPr lvl="1"/>
            <a:endParaRPr lang="cs-CZ" dirty="0"/>
          </a:p>
          <a:p>
            <a:pPr marL="514350" indent="-457200"/>
            <a:r>
              <a:rPr lang="cs-CZ" b="1" dirty="0"/>
              <a:t>Výukové cíle se promítají do </a:t>
            </a:r>
            <a:r>
              <a:rPr lang="cs-CZ" b="1" dirty="0" err="1"/>
              <a:t>VÝSTUP</a:t>
            </a:r>
            <a:r>
              <a:rPr lang="cs-CZ" b="1" cap="all" dirty="0" err="1"/>
              <a:t>ů</a:t>
            </a:r>
            <a:r>
              <a:rPr lang="cs-CZ" b="1" dirty="0"/>
              <a:t> Z UČENÍ ve všech oblastech vzdělávání (formální, neformální, face to face, e-</a:t>
            </a:r>
            <a:r>
              <a:rPr lang="cs-CZ" b="1" dirty="0" err="1"/>
              <a:t>learning</a:t>
            </a:r>
            <a:r>
              <a:rPr lang="cs-CZ" b="1" dirty="0"/>
              <a:t>…)</a:t>
            </a:r>
          </a:p>
          <a:p>
            <a:pPr lvl="1"/>
            <a:endParaRPr lang="cs-CZ" dirty="0"/>
          </a:p>
          <a:p>
            <a:pPr marL="514350" indent="-457200"/>
            <a:r>
              <a:rPr lang="cs-CZ" dirty="0"/>
              <a:t>Základní dělení</a:t>
            </a:r>
          </a:p>
          <a:p>
            <a:pPr marL="914400" lvl="1" indent="-457200"/>
            <a:r>
              <a:rPr lang="cs-CZ" dirty="0"/>
              <a:t>Dlouhodobé / Krátkodobé</a:t>
            </a:r>
          </a:p>
          <a:p>
            <a:pPr marL="914400" lvl="1" indent="-457200"/>
            <a:r>
              <a:rPr lang="cs-CZ" dirty="0">
                <a:solidFill>
                  <a:srgbClr val="C00000"/>
                </a:solidFill>
              </a:rPr>
              <a:t>Obecné </a:t>
            </a:r>
            <a:r>
              <a:rPr lang="cs-CZ" dirty="0"/>
              <a:t>(zlepšovat schopnost porozumění odbornému textu)  / </a:t>
            </a:r>
            <a:r>
              <a:rPr lang="cs-CZ" dirty="0">
                <a:solidFill>
                  <a:srgbClr val="C00000"/>
                </a:solidFill>
              </a:rPr>
              <a:t>Dílčí</a:t>
            </a:r>
            <a:r>
              <a:rPr lang="cs-CZ" dirty="0"/>
              <a:t> (konkrétní výstupy, úkoly, učební požadavky)</a:t>
            </a:r>
          </a:p>
          <a:p>
            <a:pPr marL="514350" indent="-45720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665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Výchovně-vzdělávací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>
              <a:buNone/>
            </a:pPr>
            <a:r>
              <a:rPr lang="cs-CZ" dirty="0"/>
              <a:t>Zahrnují 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POZNATKY</a:t>
            </a:r>
            <a:r>
              <a:rPr lang="cs-CZ" dirty="0"/>
              <a:t> o daném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POROZUMĚNÍ</a:t>
            </a:r>
            <a:r>
              <a:rPr lang="cs-CZ" dirty="0"/>
              <a:t>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HODNOTY a POSTOJE </a:t>
            </a:r>
            <a:r>
              <a:rPr lang="cs-CZ" dirty="0"/>
              <a:t>vztahující se k tématu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PRODUKTIVNÍ</a:t>
            </a:r>
            <a:r>
              <a:rPr lang="cs-CZ" dirty="0"/>
              <a:t> činnosti</a:t>
            </a:r>
          </a:p>
          <a:p>
            <a:pPr marL="514350" indent="-457200"/>
            <a:r>
              <a:rPr lang="cs-CZ" dirty="0">
                <a:solidFill>
                  <a:srgbClr val="C00000"/>
                </a:solidFill>
              </a:rPr>
              <a:t>PRAKTICKÉ </a:t>
            </a:r>
            <a:r>
              <a:rPr lang="cs-CZ" dirty="0"/>
              <a:t>dovednosti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2146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Historický pohled na VV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…</a:t>
            </a:r>
          </a:p>
          <a:p>
            <a:r>
              <a:rPr lang="cs-CZ" dirty="0"/>
              <a:t>Pojetí současného školství v ČR:</a:t>
            </a:r>
          </a:p>
          <a:p>
            <a:pPr lvl="1"/>
            <a:r>
              <a:rPr lang="cs-CZ" dirty="0"/>
              <a:t>Návaznost na reformní pedagogiku, pedocentrismus, alternativní školství, zahraniční koncepce </a:t>
            </a:r>
          </a:p>
          <a:p>
            <a:pPr lvl="1"/>
            <a:r>
              <a:rPr lang="cs-CZ" dirty="0"/>
              <a:t>Rozvoj celé osobnosti žáka v duchu tezí J. A. Komenského</a:t>
            </a:r>
          </a:p>
          <a:p>
            <a:pPr lvl="1"/>
            <a:r>
              <a:rPr lang="cs-CZ" dirty="0"/>
              <a:t>Všestranný harmonický rozvoj osobnosti</a:t>
            </a:r>
          </a:p>
          <a:p>
            <a:pPr lvl="1"/>
            <a:r>
              <a:rPr lang="cs-CZ" dirty="0"/>
              <a:t>Edukací naplňovány </a:t>
            </a:r>
            <a:r>
              <a:rPr lang="cs-CZ" b="1" dirty="0"/>
              <a:t>tři druhy cílů: </a:t>
            </a:r>
          </a:p>
          <a:p>
            <a:pPr lvl="2"/>
            <a:r>
              <a:rPr lang="cs-CZ" b="1" dirty="0"/>
              <a:t>Kognitivní</a:t>
            </a:r>
          </a:p>
          <a:p>
            <a:pPr lvl="2"/>
            <a:r>
              <a:rPr lang="cs-CZ" b="1" dirty="0"/>
              <a:t>Afektivní</a:t>
            </a:r>
          </a:p>
          <a:p>
            <a:pPr lvl="2"/>
            <a:r>
              <a:rPr lang="cs-CZ" b="1" dirty="0"/>
              <a:t>Psychomotorický</a:t>
            </a:r>
          </a:p>
          <a:p>
            <a:pPr lvl="2"/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2998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Dělení VV cílů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Různé přístupy</a:t>
            </a:r>
          </a:p>
          <a:p>
            <a:r>
              <a:rPr lang="cs-CZ" dirty="0"/>
              <a:t>…</a:t>
            </a:r>
          </a:p>
          <a:p>
            <a:r>
              <a:rPr lang="cs-CZ" b="1" dirty="0"/>
              <a:t>Podle oblasti rozvoje žákovy (studentovy) osobnosti</a:t>
            </a:r>
            <a:r>
              <a:rPr lang="cs-CZ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rgbClr val="C00000"/>
                </a:solidFill>
              </a:rPr>
              <a:t>Kognitivní </a:t>
            </a:r>
            <a:r>
              <a:rPr lang="cs-CZ" dirty="0"/>
              <a:t>(vzdělávací)</a:t>
            </a:r>
          </a:p>
          <a:p>
            <a:pPr marL="1371600" lvl="2" indent="-514350"/>
            <a:r>
              <a:rPr lang="cs-CZ" dirty="0"/>
              <a:t>Osvojování vědomostí a intelektuálních dovedností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rgbClr val="C00000"/>
                </a:solidFill>
              </a:rPr>
              <a:t>Afektivní</a:t>
            </a:r>
            <a:r>
              <a:rPr lang="cs-CZ" dirty="0"/>
              <a:t> (postojové)</a:t>
            </a:r>
          </a:p>
          <a:p>
            <a:pPr marL="1371600" lvl="2" indent="-514350"/>
            <a:r>
              <a:rPr lang="cs-CZ" dirty="0"/>
              <a:t>Osvojování postojů, vytváření hodnotové orientace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>
                <a:solidFill>
                  <a:srgbClr val="C00000"/>
                </a:solidFill>
              </a:rPr>
              <a:t>Psychomotorické</a:t>
            </a:r>
            <a:r>
              <a:rPr lang="cs-CZ" dirty="0"/>
              <a:t> („výcvikové“)</a:t>
            </a:r>
          </a:p>
          <a:p>
            <a:pPr marL="1371600" lvl="2" indent="-514350"/>
            <a:r>
              <a:rPr lang="cs-CZ" dirty="0"/>
              <a:t>Pohybové, řečové, při psaní, při manipulaci s předměty a nástroji </a:t>
            </a:r>
          </a:p>
        </p:txBody>
      </p:sp>
    </p:spTree>
    <p:extLst>
      <p:ext uri="{BB962C8B-B14F-4D97-AF65-F5344CB8AC3E}">
        <p14:creationId xmlns:p14="http://schemas.microsoft.com/office/powerpoint/2010/main" val="2155554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Požadavky na VV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  </a:t>
            </a:r>
            <a:r>
              <a:rPr lang="cs-CZ" sz="2600" dirty="0">
                <a:solidFill>
                  <a:srgbClr val="C00000"/>
                </a:solidFill>
              </a:rPr>
              <a:t>Komplexní </a:t>
            </a:r>
            <a:r>
              <a:rPr lang="cs-CZ" sz="2600" dirty="0"/>
              <a:t>(rozvíjí se ve všech 3 složkách - kognitivní, afektivní, </a:t>
            </a:r>
          </a:p>
          <a:p>
            <a:pPr marL="0" indent="0">
              <a:buNone/>
            </a:pPr>
            <a:r>
              <a:rPr lang="cs-CZ" sz="2600" dirty="0"/>
              <a:t>        psychomotorické)</a:t>
            </a:r>
          </a:p>
          <a:p>
            <a:pPr marL="0" indent="0">
              <a:buNone/>
            </a:pPr>
            <a:endParaRPr lang="cs-CZ" sz="2600" dirty="0"/>
          </a:p>
          <a:p>
            <a:pPr marL="514350" indent="-457200"/>
            <a:r>
              <a:rPr lang="cs-CZ" sz="2600" dirty="0">
                <a:solidFill>
                  <a:srgbClr val="C00000"/>
                </a:solidFill>
              </a:rPr>
              <a:t>Konzistentní </a:t>
            </a:r>
            <a:r>
              <a:rPr lang="cs-CZ" sz="2600" dirty="0"/>
              <a:t>(soudržnost a </a:t>
            </a:r>
            <a:r>
              <a:rPr lang="cs-CZ" sz="2600" dirty="0" err="1"/>
              <a:t>provazba</a:t>
            </a:r>
            <a:r>
              <a:rPr lang="cs-CZ" sz="2600" dirty="0"/>
              <a:t> mezi vyššími a nižšími cíli)</a:t>
            </a:r>
          </a:p>
          <a:p>
            <a:pPr marL="514350" indent="-457200"/>
            <a:endParaRPr lang="cs-CZ" sz="2600" dirty="0"/>
          </a:p>
          <a:p>
            <a:pPr marL="514350" indent="-457200"/>
            <a:r>
              <a:rPr lang="cs-CZ" sz="2600" dirty="0">
                <a:solidFill>
                  <a:srgbClr val="C00000"/>
                </a:solidFill>
              </a:rPr>
              <a:t>Kontrolovatelné </a:t>
            </a:r>
            <a:r>
              <a:rPr lang="cs-CZ" sz="2600" dirty="0"/>
              <a:t>(cíl má vlastnost umožňující kontrolu jeho plnění)</a:t>
            </a:r>
          </a:p>
          <a:p>
            <a:pPr marL="514350" indent="-457200"/>
            <a:endParaRPr lang="cs-CZ" sz="2600" dirty="0"/>
          </a:p>
          <a:p>
            <a:pPr marL="514350" indent="-457200"/>
            <a:r>
              <a:rPr lang="cs-CZ" sz="2600" dirty="0">
                <a:solidFill>
                  <a:srgbClr val="C00000"/>
                </a:solidFill>
              </a:rPr>
              <a:t>Přiměřené</a:t>
            </a:r>
            <a:r>
              <a:rPr lang="cs-CZ" sz="2600" dirty="0"/>
              <a:t> (cíl v souladu s požadavky výuky, možnostmi učitele, možnostmi žáka)</a:t>
            </a:r>
          </a:p>
          <a:p>
            <a:pPr marL="514350" indent="-457200"/>
            <a:endParaRPr lang="cs-CZ" sz="2600" dirty="0"/>
          </a:p>
          <a:p>
            <a:pPr marL="514350" indent="-457200"/>
            <a:r>
              <a:rPr lang="cs-CZ" sz="2600" dirty="0">
                <a:solidFill>
                  <a:srgbClr val="C00000"/>
                </a:solidFill>
              </a:rPr>
              <a:t>Jednoznačné</a:t>
            </a:r>
            <a:r>
              <a:rPr lang="cs-CZ" sz="2600" dirty="0"/>
              <a:t> (nepřípustný rozdílný výklad o požadovaných změnách u učitele a žáků)</a:t>
            </a:r>
          </a:p>
          <a:p>
            <a:pPr marL="514350" indent="-457200"/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14630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 w="38100">
            <a:solidFill>
              <a:srgbClr val="FFC000"/>
            </a:solidFill>
          </a:ln>
        </p:spPr>
        <p:txBody>
          <a:bodyPr/>
          <a:lstStyle/>
          <a:p>
            <a:r>
              <a:rPr lang="cs-CZ" dirty="0"/>
              <a:t>Chyby ve vymezování cílů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rgbClr val="C00000"/>
                </a:solidFill>
              </a:rPr>
              <a:t>Ztotožnění </a:t>
            </a:r>
            <a:r>
              <a:rPr lang="cs-CZ" b="1" dirty="0">
                <a:solidFill>
                  <a:srgbClr val="C00000"/>
                </a:solidFill>
              </a:rPr>
              <a:t>cíle s tématem </a:t>
            </a:r>
            <a:r>
              <a:rPr lang="cs-CZ" dirty="0">
                <a:solidFill>
                  <a:srgbClr val="C00000"/>
                </a:solidFill>
              </a:rPr>
              <a:t>hodiny </a:t>
            </a:r>
          </a:p>
          <a:p>
            <a:pPr lvl="1"/>
            <a:r>
              <a:rPr lang="cs-CZ" dirty="0"/>
              <a:t>Př.: české národní obrození</a:t>
            </a:r>
          </a:p>
          <a:p>
            <a:pPr lvl="1"/>
            <a:endParaRPr lang="cs-CZ" dirty="0"/>
          </a:p>
          <a:p>
            <a:r>
              <a:rPr lang="cs-CZ" b="1" dirty="0">
                <a:solidFill>
                  <a:srgbClr val="C00000"/>
                </a:solidFill>
              </a:rPr>
              <a:t>Záměna cíle s popisem činnosti </a:t>
            </a:r>
            <a:r>
              <a:rPr lang="cs-CZ" b="1" dirty="0">
                <a:solidFill>
                  <a:srgbClr val="FF0000"/>
                </a:solidFill>
              </a:rPr>
              <a:t>učitele</a:t>
            </a:r>
          </a:p>
          <a:p>
            <a:pPr lvl="1"/>
            <a:r>
              <a:rPr lang="cs-CZ" dirty="0"/>
              <a:t>Př.: vysvětlit pojem „internet“</a:t>
            </a:r>
          </a:p>
          <a:p>
            <a:pPr lvl="1"/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Příliš obecná </a:t>
            </a:r>
            <a:r>
              <a:rPr lang="cs-CZ" dirty="0"/>
              <a:t>vymezení cílů</a:t>
            </a:r>
          </a:p>
          <a:p>
            <a:endParaRPr lang="cs-CZ" dirty="0"/>
          </a:p>
          <a:p>
            <a:r>
              <a:rPr lang="cs-CZ" dirty="0">
                <a:solidFill>
                  <a:srgbClr val="C00000"/>
                </a:solidFill>
              </a:rPr>
              <a:t>Není stanovena kvalita </a:t>
            </a:r>
            <a:r>
              <a:rPr lang="cs-CZ" dirty="0"/>
              <a:t>či jiná kritéria žákova </a:t>
            </a:r>
            <a:r>
              <a:rPr lang="cs-CZ" dirty="0">
                <a:solidFill>
                  <a:srgbClr val="C00000"/>
                </a:solidFill>
              </a:rPr>
              <a:t>výstupu </a:t>
            </a:r>
          </a:p>
          <a:p>
            <a:pPr lvl="1"/>
            <a:r>
              <a:rPr lang="cs-CZ" dirty="0"/>
              <a:t>Př.: poznej ptáky X poznej ptáky, </a:t>
            </a:r>
            <a:r>
              <a:rPr lang="cs-CZ" b="1" dirty="0"/>
              <a:t>kteří u nás přezimují  </a:t>
            </a:r>
          </a:p>
        </p:txBody>
      </p:sp>
    </p:spTree>
    <p:extLst>
      <p:ext uri="{BB962C8B-B14F-4D97-AF65-F5344CB8AC3E}">
        <p14:creationId xmlns:p14="http://schemas.microsoft.com/office/powerpoint/2010/main" val="363427314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1409</Words>
  <Application>Microsoft Office PowerPoint</Application>
  <PresentationFormat>Předvádění na obrazovce (4:3)</PresentationFormat>
  <Paragraphs>188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systému Office</vt:lpstr>
      <vt:lpstr>Výchovně-vzdělávací neboli výukové cíle</vt:lpstr>
      <vt:lpstr>Výchovně-vzdělávací cíle</vt:lpstr>
      <vt:lpstr>Výchovně-vzdělávací cíl</vt:lpstr>
      <vt:lpstr>Výchovně-vzdělávací cíl</vt:lpstr>
      <vt:lpstr>Výchovně-vzdělávací cíle</vt:lpstr>
      <vt:lpstr>Historický pohled na VV cíle</vt:lpstr>
      <vt:lpstr>Dělení VV cílů výuky</vt:lpstr>
      <vt:lpstr>Požadavky na VV cíle</vt:lpstr>
      <vt:lpstr>Chyby ve vymezování cílů</vt:lpstr>
      <vt:lpstr>Nastavování VV cílů v propojení  s výstupy z učiva</vt:lpstr>
      <vt:lpstr>5 kroků postupu vymezování cílů</vt:lpstr>
      <vt:lpstr>Taxonomie výukových cílů</vt:lpstr>
      <vt:lpstr>Bloomova taxonomie výukových cílů</vt:lpstr>
      <vt:lpstr>Proč právě Bloomova taxonomie vzdělávacích cílů?</vt:lpstr>
      <vt:lpstr>Bloomova taxonomie výukových cílů</vt:lpstr>
      <vt:lpstr>Práce s Bloomovou taxonomií</vt:lpstr>
      <vt:lpstr>Práce s Blooomovou taxonomií</vt:lpstr>
      <vt:lpstr>Práce s Bloomovou taxonomií</vt:lpstr>
      <vt:lpstr>Cíl 1: Znalost (zapamatovat)</vt:lpstr>
      <vt:lpstr>Cíl 2: Porozumění </vt:lpstr>
      <vt:lpstr>Cíl 3: Aplikace</vt:lpstr>
      <vt:lpstr>Cíl 4: Analýza</vt:lpstr>
      <vt:lpstr>Cíl 5: Hodnocení</vt:lpstr>
      <vt:lpstr>Cíl 6: Tvorba</vt:lpstr>
      <vt:lpstr>Provazba cílů  s hodnocením</vt:lpstr>
      <vt:lpstr>Otázky ve vzdělávacím procesu </vt:lpstr>
      <vt:lpstr>Výukové cíle a kladení otázek</vt:lpstr>
      <vt:lpstr>Cíle – otázky – úkoly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Pavlína Mazáčová</cp:lastModifiedBy>
  <cp:revision>48</cp:revision>
  <dcterms:created xsi:type="dcterms:W3CDTF">2016-04-17T16:45:57Z</dcterms:created>
  <dcterms:modified xsi:type="dcterms:W3CDTF">2021-03-31T11:55:24Z</dcterms:modified>
</cp:coreProperties>
</file>