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81" r:id="rId15"/>
    <p:sldId id="269" r:id="rId16"/>
    <p:sldId id="270" r:id="rId17"/>
    <p:sldId id="271" r:id="rId18"/>
    <p:sldId id="272" r:id="rId19"/>
    <p:sldId id="280" r:id="rId20"/>
    <p:sldId id="279" r:id="rId21"/>
    <p:sldId id="273" r:id="rId22"/>
    <p:sldId id="274" r:id="rId23"/>
    <p:sldId id="275" r:id="rId24"/>
    <p:sldId id="276" r:id="rId25"/>
    <p:sldId id="277" r:id="rId26"/>
    <p:sldId id="278"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6D55FF-04B0-4211-821E-35AFF09D0DD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A5D8A41D-AFE5-44AF-8913-E0A64498C0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6671447-464D-4D11-992C-E3596989A241}"/>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5" name="Zástupný symbol pro zápatí 4">
            <a:extLst>
              <a:ext uri="{FF2B5EF4-FFF2-40B4-BE49-F238E27FC236}">
                <a16:creationId xmlns:a16="http://schemas.microsoft.com/office/drawing/2014/main" id="{74B45083-0997-46F0-830C-E4FCBD5FB95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0E5F24E-7DC0-4C6F-8E3D-B4683B646B0F}"/>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3228571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6E53A2-2A0A-487C-B80D-E5EB50D7845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98380D2-8FB7-4E2B-B3C8-FD48F2A5AE0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46AD8F5-D23B-4967-B37E-04122ADC0358}"/>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5" name="Zástupný symbol pro zápatí 4">
            <a:extLst>
              <a:ext uri="{FF2B5EF4-FFF2-40B4-BE49-F238E27FC236}">
                <a16:creationId xmlns:a16="http://schemas.microsoft.com/office/drawing/2014/main" id="{1D4D96EF-9F4A-434D-AC68-A532BED7FFF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FB22157-4C20-407B-A97E-EA72744F2D5E}"/>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3541711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5904F51-8CCE-4012-B2BF-122156FC592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3CFA789-0217-46C5-8B07-F8AEC4DA92C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11A815B-088E-4E42-B870-77D999C1034A}"/>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5" name="Zástupný symbol pro zápatí 4">
            <a:extLst>
              <a:ext uri="{FF2B5EF4-FFF2-40B4-BE49-F238E27FC236}">
                <a16:creationId xmlns:a16="http://schemas.microsoft.com/office/drawing/2014/main" id="{2A28DD48-3CEE-458C-B702-29101A88AE3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D1B9511-579A-4844-89A7-CCD2D8FA070C}"/>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4023167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666121-C7A2-4730-96CC-E8A79ACB26B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DFC8988-BFAF-4300-826D-2F86E70F942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68041B6-DBF6-4BCE-9C1B-1C5BDEB7D771}"/>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5" name="Zástupný symbol pro zápatí 4">
            <a:extLst>
              <a:ext uri="{FF2B5EF4-FFF2-40B4-BE49-F238E27FC236}">
                <a16:creationId xmlns:a16="http://schemas.microsoft.com/office/drawing/2014/main" id="{5AF4796E-9F80-4C41-8835-7087AF43210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420F6B5-CA2F-496E-B9E0-A47711C2CCB1}"/>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209990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9E024E-B1FD-471B-91AD-F65C4AB6617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FD2E50FE-FD05-4B66-A604-B2C2E67B8E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3D818F4-AA7E-486E-8813-88EDB61C728C}"/>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5" name="Zástupný symbol pro zápatí 4">
            <a:extLst>
              <a:ext uri="{FF2B5EF4-FFF2-40B4-BE49-F238E27FC236}">
                <a16:creationId xmlns:a16="http://schemas.microsoft.com/office/drawing/2014/main" id="{0738468F-4A0B-43F9-9BD9-962B91D9F14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2205CD-F96B-42DD-AD1D-BFC05C3D7564}"/>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3283053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F09873-E51D-4B8E-8E24-E3DC0D4F9FD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0311932-D7F3-4099-8F0A-7B3A95C52BB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3D06690-1907-4613-89D2-855CA5AF64E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049C3E0-2FFE-4187-BC04-998A7434018C}"/>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6" name="Zástupný symbol pro zápatí 5">
            <a:extLst>
              <a:ext uri="{FF2B5EF4-FFF2-40B4-BE49-F238E27FC236}">
                <a16:creationId xmlns:a16="http://schemas.microsoft.com/office/drawing/2014/main" id="{EE9BC3FE-A723-4733-B56E-40035F7563E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7DA39F-FEC6-4FF2-A201-9BD138FA6DFD}"/>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379193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8BD6AA-B279-4F1D-B5FA-BB4BADF9A3E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EA22796B-C6E7-4D3D-A328-89DDCFB44D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A936755-CE25-4DD9-AAA1-234FE6D5066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9EDE23A-5496-4EFC-A412-D66D48240B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90CE04A-E206-4426-90F6-971CA3525DD2}"/>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0A26703-99C2-4C8F-BB3B-CE632F9F2A81}"/>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8" name="Zástupný symbol pro zápatí 7">
            <a:extLst>
              <a:ext uri="{FF2B5EF4-FFF2-40B4-BE49-F238E27FC236}">
                <a16:creationId xmlns:a16="http://schemas.microsoft.com/office/drawing/2014/main" id="{2A304242-6E6C-4BD7-A84B-5A11421C8B8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9463E7A-37FD-410A-8022-E28EDA2F2DC5}"/>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2292528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18C911-9F4C-4817-BAEE-CEC84AE6930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A992402-6AEF-429B-B828-FED97D97737A}"/>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4" name="Zástupný symbol pro zápatí 3">
            <a:extLst>
              <a:ext uri="{FF2B5EF4-FFF2-40B4-BE49-F238E27FC236}">
                <a16:creationId xmlns:a16="http://schemas.microsoft.com/office/drawing/2014/main" id="{326344DD-C3B0-49BE-BE8D-1C4BC2D7E86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67C161D-A669-48E0-9ADC-61F646332900}"/>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2145645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828BE01-1EBE-4B71-8ED4-75282C00170E}"/>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3" name="Zástupný symbol pro zápatí 2">
            <a:extLst>
              <a:ext uri="{FF2B5EF4-FFF2-40B4-BE49-F238E27FC236}">
                <a16:creationId xmlns:a16="http://schemas.microsoft.com/office/drawing/2014/main" id="{5EF547FD-9623-48EB-915D-F60D42310D7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0F8481C-BDBB-45FA-BEF9-55CD8A1BB2DC}"/>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3716233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E0C05-6DB5-4700-BAD8-8D49FD78F15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BD75D6A-0193-4FD3-A844-673C7265B0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BF09774-AADD-45CC-AFBD-B07B32E41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62877F3-D047-4E02-9293-8A24F57B7FD5}"/>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6" name="Zástupný symbol pro zápatí 5">
            <a:extLst>
              <a:ext uri="{FF2B5EF4-FFF2-40B4-BE49-F238E27FC236}">
                <a16:creationId xmlns:a16="http://schemas.microsoft.com/office/drawing/2014/main" id="{DAB65DE4-331E-493A-A1FF-7AAE3D557AA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F52C013-9CB5-4D0C-BA68-9C79C284BC73}"/>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155865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E8D39D-6BB6-4CBE-8700-28277A0B478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895A43A-7544-42E3-8A77-A44ADD6724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294B6F9D-D031-42CB-951B-4B3C66415F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49D1B75-55D9-4091-BF04-5A4BA08DFEE3}"/>
              </a:ext>
            </a:extLst>
          </p:cNvPr>
          <p:cNvSpPr>
            <a:spLocks noGrp="1"/>
          </p:cNvSpPr>
          <p:nvPr>
            <p:ph type="dt" sz="half" idx="10"/>
          </p:nvPr>
        </p:nvSpPr>
        <p:spPr/>
        <p:txBody>
          <a:bodyPr/>
          <a:lstStyle/>
          <a:p>
            <a:fld id="{21BDA795-8C06-43E6-B564-3BA0514076F1}" type="datetimeFigureOut">
              <a:rPr lang="cs-CZ" smtClean="0"/>
              <a:t>05.05.2021</a:t>
            </a:fld>
            <a:endParaRPr lang="cs-CZ"/>
          </a:p>
        </p:txBody>
      </p:sp>
      <p:sp>
        <p:nvSpPr>
          <p:cNvPr id="6" name="Zástupný symbol pro zápatí 5">
            <a:extLst>
              <a:ext uri="{FF2B5EF4-FFF2-40B4-BE49-F238E27FC236}">
                <a16:creationId xmlns:a16="http://schemas.microsoft.com/office/drawing/2014/main" id="{9B51A336-4F1E-410B-9636-4F2BF3C4014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583ED7E-4A49-4F49-A28B-524EA08DCB9C}"/>
              </a:ext>
            </a:extLst>
          </p:cNvPr>
          <p:cNvSpPr>
            <a:spLocks noGrp="1"/>
          </p:cNvSpPr>
          <p:nvPr>
            <p:ph type="sldNum" sz="quarter" idx="12"/>
          </p:nvPr>
        </p:nvSpPr>
        <p:spPr/>
        <p:txBody>
          <a:bodyPr/>
          <a:lstStyle/>
          <a:p>
            <a:fld id="{BFB31892-952D-4C0E-B24D-08F0D5D1DDA2}" type="slidenum">
              <a:rPr lang="cs-CZ" smtClean="0"/>
              <a:t>‹#›</a:t>
            </a:fld>
            <a:endParaRPr lang="cs-CZ"/>
          </a:p>
        </p:txBody>
      </p:sp>
    </p:spTree>
    <p:extLst>
      <p:ext uri="{BB962C8B-B14F-4D97-AF65-F5344CB8AC3E}">
        <p14:creationId xmlns:p14="http://schemas.microsoft.com/office/powerpoint/2010/main" val="2610531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802B68F-F9A8-422F-9445-48DEA38525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0ADAD4B-138B-4807-8847-A95DD140C4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5CF4919-E04E-4C88-9224-0E25564A1D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DA795-8C06-43E6-B564-3BA0514076F1}" type="datetimeFigureOut">
              <a:rPr lang="cs-CZ" smtClean="0"/>
              <a:t>05.05.2021</a:t>
            </a:fld>
            <a:endParaRPr lang="cs-CZ"/>
          </a:p>
        </p:txBody>
      </p:sp>
      <p:sp>
        <p:nvSpPr>
          <p:cNvPr id="5" name="Zástupný symbol pro zápatí 4">
            <a:extLst>
              <a:ext uri="{FF2B5EF4-FFF2-40B4-BE49-F238E27FC236}">
                <a16:creationId xmlns:a16="http://schemas.microsoft.com/office/drawing/2014/main" id="{E4119F98-371A-4EC6-8C91-1BC7BADF23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55155CD-13C0-4D77-979D-9AF7461F2D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31892-952D-4C0E-B24D-08F0D5D1DDA2}" type="slidenum">
              <a:rPr lang="cs-CZ" smtClean="0"/>
              <a:t>‹#›</a:t>
            </a:fld>
            <a:endParaRPr lang="cs-CZ"/>
          </a:p>
        </p:txBody>
      </p:sp>
    </p:spTree>
    <p:extLst>
      <p:ext uri="{BB962C8B-B14F-4D97-AF65-F5344CB8AC3E}">
        <p14:creationId xmlns:p14="http://schemas.microsoft.com/office/powerpoint/2010/main" val="3922712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csicr.cz/Prave-menu/Mezinarodni-setreni/PISA" TargetMode="Externa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8D8D1C-92A5-4454-8E70-7CDDA4C37825}"/>
              </a:ext>
            </a:extLst>
          </p:cNvPr>
          <p:cNvSpPr>
            <a:spLocks noGrp="1"/>
          </p:cNvSpPr>
          <p:nvPr>
            <p:ph type="ctrTitle"/>
          </p:nvPr>
        </p:nvSpPr>
        <p:spPr>
          <a:ln w="28575">
            <a:solidFill>
              <a:srgbClr val="00B050"/>
            </a:solidFill>
          </a:ln>
        </p:spPr>
        <p:txBody>
          <a:bodyPr/>
          <a:lstStyle/>
          <a:p>
            <a:r>
              <a:rPr lang="cs-CZ" dirty="0"/>
              <a:t>Psycho-didaktické aspekty </a:t>
            </a:r>
            <a:br>
              <a:rPr lang="cs-CZ"/>
            </a:br>
            <a:r>
              <a:rPr lang="cs-CZ"/>
              <a:t>vzdělávacího </a:t>
            </a:r>
            <a:r>
              <a:rPr lang="cs-CZ" dirty="0"/>
              <a:t>procesu</a:t>
            </a:r>
          </a:p>
        </p:txBody>
      </p:sp>
      <p:sp>
        <p:nvSpPr>
          <p:cNvPr id="3" name="Podnadpis 2">
            <a:extLst>
              <a:ext uri="{FF2B5EF4-FFF2-40B4-BE49-F238E27FC236}">
                <a16:creationId xmlns:a16="http://schemas.microsoft.com/office/drawing/2014/main" id="{E15D8DDB-1706-48FE-9245-8AA640C5E39D}"/>
              </a:ext>
            </a:extLst>
          </p:cNvPr>
          <p:cNvSpPr>
            <a:spLocks noGrp="1"/>
          </p:cNvSpPr>
          <p:nvPr>
            <p:ph type="subTitle" idx="1"/>
          </p:nvPr>
        </p:nvSpPr>
        <p:spPr/>
        <p:txBody>
          <a:bodyPr/>
          <a:lstStyle/>
          <a:p>
            <a:endParaRPr lang="cs-CZ" dirty="0"/>
          </a:p>
          <a:p>
            <a:r>
              <a:rPr lang="cs-CZ" dirty="0"/>
              <a:t>Design vzdělávacího procesu</a:t>
            </a:r>
          </a:p>
          <a:p>
            <a:r>
              <a:rPr lang="cs-CZ" dirty="0"/>
              <a:t>Obecná a oborová didaktika </a:t>
            </a:r>
          </a:p>
        </p:txBody>
      </p:sp>
    </p:spTree>
    <p:extLst>
      <p:ext uri="{BB962C8B-B14F-4D97-AF65-F5344CB8AC3E}">
        <p14:creationId xmlns:p14="http://schemas.microsoft.com/office/powerpoint/2010/main" val="2413342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9D7C34-532D-411C-BD6D-92E4A2A6C4A7}"/>
              </a:ext>
            </a:extLst>
          </p:cNvPr>
          <p:cNvSpPr>
            <a:spLocks noGrp="1"/>
          </p:cNvSpPr>
          <p:nvPr>
            <p:ph type="title"/>
          </p:nvPr>
        </p:nvSpPr>
        <p:spPr>
          <a:xfrm>
            <a:off x="838200" y="365126"/>
            <a:ext cx="10515600" cy="993158"/>
          </a:xfrm>
          <a:ln w="28575">
            <a:solidFill>
              <a:srgbClr val="00B050"/>
            </a:solidFill>
          </a:ln>
        </p:spPr>
        <p:txBody>
          <a:bodyPr>
            <a:normAutofit fontScale="90000"/>
          </a:bodyPr>
          <a:lstStyle/>
          <a:p>
            <a:br>
              <a:rPr lang="cs-CZ" b="1" dirty="0"/>
            </a:br>
            <a:r>
              <a:rPr lang="cs-CZ" sz="4000" b="1" dirty="0"/>
              <a:t>Vztah učitel – žák</a:t>
            </a:r>
            <a:br>
              <a:rPr lang="cs-CZ" dirty="0"/>
            </a:br>
            <a:endParaRPr lang="cs-CZ" dirty="0"/>
          </a:p>
        </p:txBody>
      </p:sp>
      <p:sp>
        <p:nvSpPr>
          <p:cNvPr id="3" name="Zástupný obsah 2">
            <a:extLst>
              <a:ext uri="{FF2B5EF4-FFF2-40B4-BE49-F238E27FC236}">
                <a16:creationId xmlns:a16="http://schemas.microsoft.com/office/drawing/2014/main" id="{F5563FDE-81E3-4CB3-A78D-11AE83E07DD0}"/>
              </a:ext>
            </a:extLst>
          </p:cNvPr>
          <p:cNvSpPr>
            <a:spLocks noGrp="1"/>
          </p:cNvSpPr>
          <p:nvPr>
            <p:ph idx="1"/>
          </p:nvPr>
        </p:nvSpPr>
        <p:spPr>
          <a:xfrm>
            <a:off x="838200" y="1518082"/>
            <a:ext cx="10515600" cy="4658881"/>
          </a:xfrm>
        </p:spPr>
        <p:txBody>
          <a:bodyPr>
            <a:normAutofit fontScale="77500" lnSpcReduction="20000"/>
          </a:bodyPr>
          <a:lstStyle/>
          <a:p>
            <a:pPr marL="0" indent="0">
              <a:buNone/>
            </a:pPr>
            <a:r>
              <a:rPr lang="cs-CZ" dirty="0"/>
              <a:t>Jedná se o </a:t>
            </a:r>
            <a:r>
              <a:rPr lang="cs-CZ" b="1" dirty="0"/>
              <a:t>sociální vztah</a:t>
            </a:r>
          </a:p>
          <a:p>
            <a:pPr marL="0" indent="0">
              <a:buNone/>
            </a:pPr>
            <a:r>
              <a:rPr lang="cs-CZ" b="1" dirty="0"/>
              <a:t>Je determinován </a:t>
            </a:r>
            <a:r>
              <a:rPr lang="cs-CZ" dirty="0"/>
              <a:t>především </a:t>
            </a:r>
          </a:p>
          <a:p>
            <a:pPr marL="0" indent="0">
              <a:buNone/>
            </a:pPr>
            <a:r>
              <a:rPr lang="cs-CZ" dirty="0"/>
              <a:t>• </a:t>
            </a:r>
            <a:r>
              <a:rPr lang="cs-CZ" b="1" dirty="0"/>
              <a:t>charakteristikami učitele</a:t>
            </a:r>
            <a:r>
              <a:rPr lang="cs-CZ" dirty="0"/>
              <a:t>: pohlavím, věkem, osobnostními rysy a celkem osobnosti (vyrovnanost x nevyrovnanost až neurotičnost); vzdělaností – ve vyučovaném oboru i ve všeobecné oblasti; pedagogickou profesionalitou; postoji učitele - k žákům, k vlastnímu oboru, k učitelskému povolání; hodnotami a hodnotovými orientacemi, motivy, aspiracemi; učitelovým pojetím (dobrého) žáka; spravedlivostí učitele („stejný metr“; spravedlivost bývá žáky hodnocena jako hlavní charakteristika dobrého učitele) </a:t>
            </a:r>
          </a:p>
          <a:p>
            <a:pPr marL="0" indent="0">
              <a:buNone/>
            </a:pPr>
            <a:r>
              <a:rPr lang="cs-CZ" dirty="0"/>
              <a:t>• </a:t>
            </a:r>
            <a:r>
              <a:rPr lang="cs-CZ" b="1" dirty="0"/>
              <a:t>charakteristikami žáka</a:t>
            </a:r>
            <a:r>
              <a:rPr lang="cs-CZ" dirty="0"/>
              <a:t>: pohlavím, věkem, osobnostními rysy, kognitivními předpoklady, zájmy, motivy, postoji, hodnotami a hodnotovými orientacemi, aspiracemi, žákovým pojetím (dobrého) učitele </a:t>
            </a:r>
          </a:p>
          <a:p>
            <a:pPr marL="0" indent="0">
              <a:buNone/>
            </a:pPr>
            <a:r>
              <a:rPr lang="cs-CZ" dirty="0"/>
              <a:t>• </a:t>
            </a:r>
            <a:r>
              <a:rPr lang="cs-CZ" b="1" dirty="0"/>
              <a:t>zvláštnostmi jejich vzájemného působení </a:t>
            </a:r>
          </a:p>
          <a:p>
            <a:pPr marL="0" indent="0">
              <a:buNone/>
            </a:pPr>
            <a:r>
              <a:rPr lang="cs-CZ" dirty="0"/>
              <a:t>• </a:t>
            </a:r>
            <a:r>
              <a:rPr lang="cs-CZ" b="1" dirty="0"/>
              <a:t>zvláštnostmi vyučovacího předmětu a učiva </a:t>
            </a:r>
          </a:p>
          <a:p>
            <a:pPr marL="0" indent="0">
              <a:buNone/>
            </a:pPr>
            <a:r>
              <a:rPr lang="cs-CZ" dirty="0"/>
              <a:t>• </a:t>
            </a:r>
            <a:r>
              <a:rPr lang="cs-CZ" b="1" dirty="0"/>
              <a:t>délkou, frekvencí a druhem vzájemných setkávání</a:t>
            </a:r>
            <a:r>
              <a:rPr lang="cs-CZ" dirty="0"/>
              <a:t>, možnostmi hlouběji se vzájemně poznat</a:t>
            </a:r>
          </a:p>
        </p:txBody>
      </p:sp>
    </p:spTree>
    <p:extLst>
      <p:ext uri="{BB962C8B-B14F-4D97-AF65-F5344CB8AC3E}">
        <p14:creationId xmlns:p14="http://schemas.microsoft.com/office/powerpoint/2010/main" val="2466915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D0042A6-B11D-4615-BCF6-F06714CF73DE}"/>
              </a:ext>
            </a:extLst>
          </p:cNvPr>
          <p:cNvSpPr>
            <a:spLocks noGrp="1"/>
          </p:cNvSpPr>
          <p:nvPr>
            <p:ph idx="1"/>
          </p:nvPr>
        </p:nvSpPr>
        <p:spPr/>
        <p:txBody>
          <a:bodyPr/>
          <a:lstStyle/>
          <a:p>
            <a:pPr marL="0" indent="0">
              <a:buNone/>
            </a:pPr>
            <a:r>
              <a:rPr lang="cs-CZ" dirty="0"/>
              <a:t>Pozitivní vztah mezi učitelem a žákem je důležitým předpokladem</a:t>
            </a:r>
          </a:p>
          <a:p>
            <a:r>
              <a:rPr lang="cs-CZ" b="1" dirty="0"/>
              <a:t>žákova efektivního učení </a:t>
            </a:r>
          </a:p>
          <a:p>
            <a:r>
              <a:rPr lang="cs-CZ" b="1" dirty="0"/>
              <a:t>vytvoření kladného postoje žáka k vyučovacímu předmětu</a:t>
            </a:r>
          </a:p>
          <a:p>
            <a:r>
              <a:rPr lang="cs-CZ" b="1" dirty="0"/>
              <a:t>učitelova efektivního vyučování</a:t>
            </a:r>
          </a:p>
          <a:p>
            <a:pPr marL="0" indent="0">
              <a:buNone/>
            </a:pPr>
            <a:endParaRPr lang="cs-CZ" b="1" dirty="0"/>
          </a:p>
          <a:p>
            <a:pPr marL="0" indent="0">
              <a:buNone/>
            </a:pPr>
            <a:r>
              <a:rPr lang="cs-CZ" dirty="0"/>
              <a:t>Otázka pro studenty: </a:t>
            </a:r>
          </a:p>
          <a:p>
            <a:r>
              <a:rPr lang="cs-CZ" b="1" i="1" dirty="0">
                <a:solidFill>
                  <a:srgbClr val="00B050"/>
                </a:solidFill>
              </a:rPr>
              <a:t>Uvedli byste některé charakteristické pozitivní i negativní znaky vztahu učitel – žák?  </a:t>
            </a:r>
          </a:p>
        </p:txBody>
      </p:sp>
      <p:sp>
        <p:nvSpPr>
          <p:cNvPr id="4" name="Nadpis 1">
            <a:extLst>
              <a:ext uri="{FF2B5EF4-FFF2-40B4-BE49-F238E27FC236}">
                <a16:creationId xmlns:a16="http://schemas.microsoft.com/office/drawing/2014/main" id="{1ED915E1-830D-4E28-9D32-D6EB068F6943}"/>
              </a:ext>
            </a:extLst>
          </p:cNvPr>
          <p:cNvSpPr>
            <a:spLocks noGrp="1"/>
          </p:cNvSpPr>
          <p:nvPr>
            <p:ph type="title"/>
          </p:nvPr>
        </p:nvSpPr>
        <p:spPr>
          <a:xfrm>
            <a:off x="838200" y="365125"/>
            <a:ext cx="10515600" cy="1325563"/>
          </a:xfrm>
          <a:ln w="28575">
            <a:solidFill>
              <a:srgbClr val="00B050"/>
            </a:solidFill>
          </a:ln>
        </p:spPr>
        <p:txBody>
          <a:bodyPr>
            <a:normAutofit fontScale="90000"/>
          </a:bodyPr>
          <a:lstStyle/>
          <a:p>
            <a:br>
              <a:rPr lang="cs-CZ" b="1" dirty="0"/>
            </a:br>
            <a:r>
              <a:rPr lang="cs-CZ" sz="4000" b="1" dirty="0"/>
              <a:t>Vztah učitel – žák</a:t>
            </a:r>
            <a:br>
              <a:rPr lang="cs-CZ" dirty="0"/>
            </a:br>
            <a:endParaRPr lang="cs-CZ" dirty="0"/>
          </a:p>
        </p:txBody>
      </p:sp>
    </p:spTree>
    <p:extLst>
      <p:ext uri="{BB962C8B-B14F-4D97-AF65-F5344CB8AC3E}">
        <p14:creationId xmlns:p14="http://schemas.microsoft.com/office/powerpoint/2010/main" val="2627520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D45F4F-FFC3-4B82-8488-1D4D02AF85D4}"/>
              </a:ext>
            </a:extLst>
          </p:cNvPr>
          <p:cNvSpPr>
            <a:spLocks noGrp="1"/>
          </p:cNvSpPr>
          <p:nvPr>
            <p:ph type="title"/>
          </p:nvPr>
        </p:nvSpPr>
        <p:spPr>
          <a:ln w="19050">
            <a:solidFill>
              <a:srgbClr val="00B050"/>
            </a:solidFill>
          </a:ln>
        </p:spPr>
        <p:txBody>
          <a:bodyPr>
            <a:normAutofit/>
          </a:bodyPr>
          <a:lstStyle/>
          <a:p>
            <a:r>
              <a:rPr lang="cs-CZ" sz="3600" b="1" dirty="0"/>
              <a:t>Některé charakteristiky vztahu učitel - žák</a:t>
            </a:r>
          </a:p>
        </p:txBody>
      </p:sp>
      <p:sp>
        <p:nvSpPr>
          <p:cNvPr id="3" name="Zástupný obsah 2">
            <a:extLst>
              <a:ext uri="{FF2B5EF4-FFF2-40B4-BE49-F238E27FC236}">
                <a16:creationId xmlns:a16="http://schemas.microsoft.com/office/drawing/2014/main" id="{04D74E42-7602-4922-820A-D4996ECAC10D}"/>
              </a:ext>
            </a:extLst>
          </p:cNvPr>
          <p:cNvSpPr>
            <a:spLocks noGrp="1"/>
          </p:cNvSpPr>
          <p:nvPr>
            <p:ph idx="1"/>
          </p:nvPr>
        </p:nvSpPr>
        <p:spPr/>
        <p:txBody>
          <a:bodyPr>
            <a:normAutofit lnSpcReduction="10000"/>
          </a:bodyPr>
          <a:lstStyle/>
          <a:p>
            <a:pPr marL="0" indent="0">
              <a:buNone/>
            </a:pPr>
            <a:r>
              <a:rPr lang="cs-CZ" dirty="0"/>
              <a:t>• </a:t>
            </a:r>
            <a:r>
              <a:rPr lang="cs-CZ" b="1" dirty="0"/>
              <a:t>Autorita</a:t>
            </a:r>
            <a:r>
              <a:rPr lang="cs-CZ" dirty="0"/>
              <a:t> učitele (formální a neformální), </a:t>
            </a:r>
            <a:r>
              <a:rPr lang="cs-CZ" b="1" dirty="0"/>
              <a:t>(vzájemný) respekt </a:t>
            </a:r>
          </a:p>
          <a:p>
            <a:pPr marL="0" indent="0">
              <a:buNone/>
            </a:pPr>
            <a:r>
              <a:rPr lang="cs-CZ" dirty="0"/>
              <a:t>• </a:t>
            </a:r>
            <a:r>
              <a:rPr lang="cs-CZ" b="1" dirty="0"/>
              <a:t>Demokratičnost</a:t>
            </a:r>
            <a:r>
              <a:rPr lang="cs-CZ" dirty="0"/>
              <a:t>: žáci se podílejí na vzniku pravidel, chápou jejich smysl, chápou rozhodnutí, která učitel dělá </a:t>
            </a:r>
          </a:p>
          <a:p>
            <a:pPr marL="0" indent="0">
              <a:buNone/>
            </a:pPr>
            <a:r>
              <a:rPr lang="cs-CZ" dirty="0"/>
              <a:t>• </a:t>
            </a:r>
            <a:r>
              <a:rPr lang="cs-CZ" b="1" dirty="0"/>
              <a:t>Vzájemná důvěra </a:t>
            </a:r>
          </a:p>
          <a:p>
            <a:pPr marL="0" indent="0">
              <a:buNone/>
            </a:pPr>
            <a:r>
              <a:rPr lang="cs-CZ" dirty="0"/>
              <a:t>• </a:t>
            </a:r>
            <a:r>
              <a:rPr lang="cs-CZ" b="1" dirty="0"/>
              <a:t>Pocit (vědomí) odpovědnosti učitele za žákův pokrok, pocit odpovědnosti žáka za vlastní pokrok </a:t>
            </a:r>
          </a:p>
          <a:p>
            <a:pPr marL="0" indent="0">
              <a:buNone/>
            </a:pPr>
            <a:r>
              <a:rPr lang="cs-CZ" dirty="0"/>
              <a:t>• </a:t>
            </a:r>
            <a:r>
              <a:rPr lang="cs-CZ" b="1" dirty="0"/>
              <a:t>Otevřenost vzájemného vztahu </a:t>
            </a:r>
          </a:p>
          <a:p>
            <a:pPr marL="0" indent="0">
              <a:buNone/>
            </a:pPr>
            <a:r>
              <a:rPr lang="cs-CZ" dirty="0"/>
              <a:t>• </a:t>
            </a:r>
            <a:r>
              <a:rPr lang="cs-CZ" b="1" dirty="0"/>
              <a:t>Vedoucí role učitele </a:t>
            </a:r>
            <a:r>
              <a:rPr lang="cs-CZ" dirty="0"/>
              <a:t>- učitel není jedním ze třídy, jedním ze žáků; neměl by se snažit získat pozitivní vztah žáků vůči sobě tím, že se žákům bude podbízet – žáci to ani neočekávají, ani to neocení, nepřivítají</a:t>
            </a:r>
          </a:p>
        </p:txBody>
      </p:sp>
    </p:spTree>
    <p:extLst>
      <p:ext uri="{BB962C8B-B14F-4D97-AF65-F5344CB8AC3E}">
        <p14:creationId xmlns:p14="http://schemas.microsoft.com/office/powerpoint/2010/main" val="932027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9FC5FA-6A1E-4AA4-BD2A-0E44390B6336}"/>
              </a:ext>
            </a:extLst>
          </p:cNvPr>
          <p:cNvSpPr>
            <a:spLocks noGrp="1"/>
          </p:cNvSpPr>
          <p:nvPr>
            <p:ph type="title"/>
          </p:nvPr>
        </p:nvSpPr>
        <p:spPr>
          <a:xfrm>
            <a:off x="408373" y="302983"/>
            <a:ext cx="10515600" cy="682440"/>
          </a:xfrm>
          <a:ln w="28575">
            <a:solidFill>
              <a:srgbClr val="00B050"/>
            </a:solidFill>
          </a:ln>
        </p:spPr>
        <p:txBody>
          <a:bodyPr>
            <a:normAutofit fontScale="90000"/>
          </a:bodyPr>
          <a:lstStyle/>
          <a:p>
            <a:r>
              <a:rPr lang="cs-CZ" b="1" dirty="0"/>
              <a:t>Typologie učitelova stylu výchovy a vzdělávání</a:t>
            </a:r>
          </a:p>
        </p:txBody>
      </p:sp>
      <p:sp>
        <p:nvSpPr>
          <p:cNvPr id="3" name="Zástupný obsah 2">
            <a:extLst>
              <a:ext uri="{FF2B5EF4-FFF2-40B4-BE49-F238E27FC236}">
                <a16:creationId xmlns:a16="http://schemas.microsoft.com/office/drawing/2014/main" id="{F72B3852-7F9B-4C80-9660-E317990C9443}"/>
              </a:ext>
            </a:extLst>
          </p:cNvPr>
          <p:cNvSpPr>
            <a:spLocks noGrp="1"/>
          </p:cNvSpPr>
          <p:nvPr>
            <p:ph idx="1"/>
          </p:nvPr>
        </p:nvSpPr>
        <p:spPr>
          <a:xfrm>
            <a:off x="408373" y="1198484"/>
            <a:ext cx="10945427" cy="5659516"/>
          </a:xfrm>
        </p:spPr>
        <p:txBody>
          <a:bodyPr>
            <a:normAutofit fontScale="70000" lnSpcReduction="20000"/>
          </a:bodyPr>
          <a:lstStyle/>
          <a:p>
            <a:pPr marL="0" indent="0">
              <a:buNone/>
            </a:pPr>
            <a:r>
              <a:rPr lang="cs-CZ" b="1" dirty="0"/>
              <a:t>Dominantní, autokratický styl výchovy a vztahů k žákům </a:t>
            </a:r>
            <a:r>
              <a:rPr lang="cs-CZ" dirty="0"/>
              <a:t>(studentům) </a:t>
            </a:r>
          </a:p>
          <a:p>
            <a:r>
              <a:rPr lang="cs-CZ" dirty="0"/>
              <a:t>v jednání učitele převažují dominantní prvky, učitel mnoho rozkazuje, hrozí, trestá, málo respektuje přání a potřeby dětí, má pro ně málo porozumění, neumožňuje jim projevit samostatnost, tvořivost či iniciativu. Takto jedná buď učitel rozhodný, odvážný až hazardér, anebo učitel opatrnický, malicherný, neochotný snášet riziko. Skupina či třída vedená tímto stylem se vyznačuje vyšším napětím ve vztazích, vykazuje vysoký výkon, ale pouze za kontroly učitele. </a:t>
            </a:r>
          </a:p>
          <a:p>
            <a:pPr marL="0" indent="0">
              <a:buNone/>
            </a:pPr>
            <a:r>
              <a:rPr lang="cs-CZ" b="1" dirty="0"/>
              <a:t>Nezasahující, liberální styl vztahů k žákům </a:t>
            </a:r>
            <a:r>
              <a:rPr lang="cs-CZ" dirty="0"/>
              <a:t>(studentům)</a:t>
            </a:r>
          </a:p>
          <a:p>
            <a:r>
              <a:rPr lang="cs-CZ" dirty="0"/>
              <a:t>učitel řídí žáky málo nebo vůbec ne; neklade přímo požadavky, ale spíše užívá neosobních výzev vůči celé skupině (je třeba, mělo by se). Takový učitel má často příliš až neoprávněnou důvěru v žáky. Bývá to typ učitelů vnitřně nejistých, pasivních, ale také takových, kteří se snaží vyhnout chybám autoritativního postupu a neměli dosud správně vyváženou koncepci výchovy. Ve složitých situacích bývá tento postup méně škodlivý než postup autokratický, nedává však žákům normy a požadavky nezbytné pro formování charakteru, nezajišťuje potřebnou organizaci společné činnosti, takže skupina obvykle nedosahuje výsledků, kterých by mohla a chtěla dosáhnout. </a:t>
            </a:r>
          </a:p>
          <a:p>
            <a:pPr marL="0" indent="0">
              <a:buNone/>
            </a:pPr>
            <a:r>
              <a:rPr lang="cs-CZ" b="1" dirty="0"/>
              <a:t>Integrační, sociálně integrační, demokratický styl vztahů k žákům</a:t>
            </a:r>
          </a:p>
          <a:p>
            <a:r>
              <a:rPr lang="cs-CZ" dirty="0"/>
              <a:t>prvky vedení jsou vyváženy dostatkem kontroly a pevného výchovného působení, ale přitom je i prostor pro iniciativu, samostatnost a tvořivost v práci a interpersonálních vztazích. Sankce jsou uplatňovány vyváženě, spravedlivě. třída má jasný přehled o postupu k cíli. Uvolněné napětí ve třídě umožňuje navázání užší přirozené vazby, lepší spolupráce, práce je dostatečně tvořivá, avšak ne tolik, aby bylo rozptylováno úsilí a </a:t>
            </a:r>
            <a:r>
              <a:rPr lang="cs-CZ" dirty="0" err="1"/>
              <a:t>bržděn</a:t>
            </a:r>
            <a:r>
              <a:rPr lang="cs-CZ" dirty="0"/>
              <a:t> postup k cíli. Integrační styl je optimální nejen pro utváření kolektivu, ale i pro výchovnou práci vůbec, je však pro učitele značně obtížný. Málokterý učitel má tak ideální strukturu vlastností, která by vedla ke spontánnímu rozvoji integračního stylu.</a:t>
            </a:r>
          </a:p>
        </p:txBody>
      </p:sp>
    </p:spTree>
    <p:extLst>
      <p:ext uri="{BB962C8B-B14F-4D97-AF65-F5344CB8AC3E}">
        <p14:creationId xmlns:p14="http://schemas.microsoft.com/office/powerpoint/2010/main" val="41613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9E03F5-5C03-4B2B-96D0-5FF1B51A17BE}"/>
              </a:ext>
            </a:extLst>
          </p:cNvPr>
          <p:cNvSpPr>
            <a:spLocks noGrp="1"/>
          </p:cNvSpPr>
          <p:nvPr>
            <p:ph type="title"/>
          </p:nvPr>
        </p:nvSpPr>
        <p:spPr>
          <a:ln w="19050">
            <a:solidFill>
              <a:srgbClr val="00B050"/>
            </a:solidFill>
          </a:ln>
        </p:spPr>
        <p:txBody>
          <a:bodyPr>
            <a:normAutofit/>
          </a:bodyPr>
          <a:lstStyle/>
          <a:p>
            <a:r>
              <a:rPr lang="cs-CZ" sz="3600" b="1" dirty="0"/>
              <a:t>Komunikace v pojetí učitelova stylu výuky</a:t>
            </a:r>
          </a:p>
        </p:txBody>
      </p:sp>
      <p:sp>
        <p:nvSpPr>
          <p:cNvPr id="3" name="Zástupný obsah 2">
            <a:extLst>
              <a:ext uri="{FF2B5EF4-FFF2-40B4-BE49-F238E27FC236}">
                <a16:creationId xmlns:a16="http://schemas.microsoft.com/office/drawing/2014/main" id="{BF6F94C8-81BB-4C77-93EC-67568338403E}"/>
              </a:ext>
            </a:extLst>
          </p:cNvPr>
          <p:cNvSpPr>
            <a:spLocks noGrp="1"/>
          </p:cNvSpPr>
          <p:nvPr>
            <p:ph idx="1"/>
          </p:nvPr>
        </p:nvSpPr>
        <p:spPr/>
        <p:txBody>
          <a:bodyPr/>
          <a:lstStyle/>
          <a:p>
            <a:r>
              <a:rPr lang="cs-CZ" dirty="0"/>
              <a:t>Význam komunikačních situací</a:t>
            </a:r>
          </a:p>
          <a:p>
            <a:r>
              <a:rPr lang="cs-CZ" dirty="0"/>
              <a:t>Nastavení komunikačních situací</a:t>
            </a:r>
          </a:p>
          <a:p>
            <a:r>
              <a:rPr lang="cs-CZ" b="1" dirty="0"/>
              <a:t>Fenomén OTÁZKY</a:t>
            </a:r>
            <a:r>
              <a:rPr lang="cs-CZ" dirty="0"/>
              <a:t> ve výuce (formulace, situace, reakce …)</a:t>
            </a:r>
          </a:p>
        </p:txBody>
      </p:sp>
    </p:spTree>
    <p:extLst>
      <p:ext uri="{BB962C8B-B14F-4D97-AF65-F5344CB8AC3E}">
        <p14:creationId xmlns:p14="http://schemas.microsoft.com/office/powerpoint/2010/main" val="2950507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AD8351-B245-4D30-9181-3F49E80AC87C}"/>
              </a:ext>
            </a:extLst>
          </p:cNvPr>
          <p:cNvSpPr>
            <a:spLocks noGrp="1"/>
          </p:cNvSpPr>
          <p:nvPr>
            <p:ph type="title"/>
          </p:nvPr>
        </p:nvSpPr>
        <p:spPr>
          <a:ln w="19050">
            <a:solidFill>
              <a:srgbClr val="00B050"/>
            </a:solidFill>
          </a:ln>
        </p:spPr>
        <p:txBody>
          <a:bodyPr/>
          <a:lstStyle/>
          <a:p>
            <a:r>
              <a:rPr lang="cs-CZ" dirty="0"/>
              <a:t>Sociálně-psychologické jevy deformující vztah učitele k žákům</a:t>
            </a:r>
          </a:p>
        </p:txBody>
      </p:sp>
      <p:sp>
        <p:nvSpPr>
          <p:cNvPr id="3" name="Zástupný obsah 2">
            <a:extLst>
              <a:ext uri="{FF2B5EF4-FFF2-40B4-BE49-F238E27FC236}">
                <a16:creationId xmlns:a16="http://schemas.microsoft.com/office/drawing/2014/main" id="{C9BBC22E-F7BF-4A9B-9ACE-F071458DAE69}"/>
              </a:ext>
            </a:extLst>
          </p:cNvPr>
          <p:cNvSpPr>
            <a:spLocks noGrp="1"/>
          </p:cNvSpPr>
          <p:nvPr>
            <p:ph idx="1"/>
          </p:nvPr>
        </p:nvSpPr>
        <p:spPr/>
        <p:txBody>
          <a:bodyPr/>
          <a:lstStyle/>
          <a:p>
            <a:endParaRPr lang="cs-CZ" b="1" dirty="0"/>
          </a:p>
          <a:p>
            <a:r>
              <a:rPr lang="cs-CZ" b="1" dirty="0"/>
              <a:t>1) Sebenaplňující se předpověď </a:t>
            </a:r>
            <a:r>
              <a:rPr lang="cs-CZ" dirty="0"/>
              <a:t>(Pygmalion-efekt, Golem-efekt) </a:t>
            </a:r>
          </a:p>
          <a:p>
            <a:r>
              <a:rPr lang="cs-CZ" b="1" dirty="0"/>
              <a:t>2) Preferenční postoje </a:t>
            </a:r>
            <a:r>
              <a:rPr lang="cs-CZ" dirty="0"/>
              <a:t>(„škatulkování“) </a:t>
            </a:r>
          </a:p>
          <a:p>
            <a:r>
              <a:rPr lang="cs-CZ" b="1" dirty="0"/>
              <a:t>3) Kauzální </a:t>
            </a:r>
            <a:r>
              <a:rPr lang="cs-CZ" b="1" dirty="0" err="1"/>
              <a:t>atribuce</a:t>
            </a:r>
            <a:r>
              <a:rPr lang="cs-CZ" b="1" dirty="0"/>
              <a:t> </a:t>
            </a:r>
            <a:r>
              <a:rPr lang="cs-CZ" dirty="0"/>
              <a:t>(připisování příčin)</a:t>
            </a:r>
          </a:p>
        </p:txBody>
      </p:sp>
    </p:spTree>
    <p:extLst>
      <p:ext uri="{BB962C8B-B14F-4D97-AF65-F5344CB8AC3E}">
        <p14:creationId xmlns:p14="http://schemas.microsoft.com/office/powerpoint/2010/main" val="2160439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59C7E6-934F-4128-B4B2-15BE04366B66}"/>
              </a:ext>
            </a:extLst>
          </p:cNvPr>
          <p:cNvSpPr>
            <a:spLocks noGrp="1"/>
          </p:cNvSpPr>
          <p:nvPr>
            <p:ph type="title"/>
          </p:nvPr>
        </p:nvSpPr>
        <p:spPr>
          <a:xfrm>
            <a:off x="838200" y="365125"/>
            <a:ext cx="10515600" cy="1135201"/>
          </a:xfrm>
          <a:ln w="19050">
            <a:solidFill>
              <a:srgbClr val="00B050"/>
            </a:solidFill>
          </a:ln>
        </p:spPr>
        <p:txBody>
          <a:bodyPr/>
          <a:lstStyle/>
          <a:p>
            <a:r>
              <a:rPr lang="cs-CZ" dirty="0"/>
              <a:t>Sebenaplňující se předpověď</a:t>
            </a:r>
          </a:p>
        </p:txBody>
      </p:sp>
      <p:sp>
        <p:nvSpPr>
          <p:cNvPr id="3" name="Zástupný obsah 2">
            <a:extLst>
              <a:ext uri="{FF2B5EF4-FFF2-40B4-BE49-F238E27FC236}">
                <a16:creationId xmlns:a16="http://schemas.microsoft.com/office/drawing/2014/main" id="{AC233970-21F3-4D92-9EE3-46C2A409CB84}"/>
              </a:ext>
            </a:extLst>
          </p:cNvPr>
          <p:cNvSpPr>
            <a:spLocks noGrp="1"/>
          </p:cNvSpPr>
          <p:nvPr>
            <p:ph idx="1"/>
          </p:nvPr>
        </p:nvSpPr>
        <p:spPr>
          <a:xfrm>
            <a:off x="838200" y="1606858"/>
            <a:ext cx="10515600" cy="5175682"/>
          </a:xfrm>
        </p:spPr>
        <p:txBody>
          <a:bodyPr>
            <a:normAutofit fontScale="55000" lnSpcReduction="20000"/>
          </a:bodyPr>
          <a:lstStyle/>
          <a:p>
            <a:pPr marL="0" indent="0">
              <a:buNone/>
            </a:pPr>
            <a:r>
              <a:rPr lang="cs-CZ" sz="4400" b="1" dirty="0"/>
              <a:t>Pygmalion-efekt</a:t>
            </a:r>
          </a:p>
          <a:p>
            <a:r>
              <a:rPr lang="cs-CZ" sz="2900" dirty="0"/>
              <a:t>očekává-li učitel lepší výkon, u žáků dojde ke zlepšení. </a:t>
            </a:r>
          </a:p>
          <a:p>
            <a:pPr marL="0" indent="0">
              <a:buNone/>
            </a:pPr>
            <a:r>
              <a:rPr lang="cs-CZ" sz="2900" b="1" dirty="0"/>
              <a:t>Dvě podoby Pygmalion-efektu</a:t>
            </a:r>
            <a:r>
              <a:rPr lang="cs-CZ" sz="2900" dirty="0"/>
              <a:t>: </a:t>
            </a:r>
          </a:p>
          <a:p>
            <a:pPr marL="514350" indent="-514350">
              <a:buAutoNum type="alphaLcParenR"/>
            </a:pPr>
            <a:r>
              <a:rPr lang="cs-CZ" sz="2900" dirty="0"/>
              <a:t>při objektivním Pygmalion-efektu dochází ke skutečné změně výkonu žáka</a:t>
            </a:r>
          </a:p>
          <a:p>
            <a:pPr marL="514350" indent="-514350">
              <a:buAutoNum type="alphaLcParenR"/>
            </a:pPr>
            <a:r>
              <a:rPr lang="cs-CZ" sz="2900" dirty="0"/>
              <a:t>subjektivní Pygmalion-efekt se vyznačuje tím, že se při něm mění jen vnímání reality</a:t>
            </a:r>
          </a:p>
          <a:p>
            <a:r>
              <a:rPr lang="cs-CZ" sz="2900" dirty="0"/>
              <a:t>Ve školním prostředí se projevuje zejména při učitelově posuzování výkonu daného žáka. </a:t>
            </a:r>
          </a:p>
          <a:p>
            <a:pPr marL="0" indent="0">
              <a:buNone/>
            </a:pPr>
            <a:endParaRPr lang="cs-CZ" dirty="0"/>
          </a:p>
          <a:p>
            <a:pPr marL="0" indent="0">
              <a:buNone/>
            </a:pPr>
            <a:r>
              <a:rPr lang="cs-CZ" sz="3800" b="1" dirty="0"/>
              <a:t>Golem-efekt</a:t>
            </a:r>
          </a:p>
          <a:p>
            <a:r>
              <a:rPr lang="cs-CZ" sz="3300" dirty="0"/>
              <a:t>učitel neočekává, že by se mohl žák zlepšit, čímž způsobí, že žák rezignuje a začne se chovat podle učitelova očekávání. </a:t>
            </a:r>
          </a:p>
          <a:p>
            <a:endParaRPr lang="cs-CZ" sz="3300" dirty="0"/>
          </a:p>
          <a:p>
            <a:pPr marL="0" indent="0">
              <a:buNone/>
            </a:pPr>
            <a:r>
              <a:rPr lang="cs-CZ" sz="3300" b="1" dirty="0"/>
              <a:t>Pygmalion-efekt a Golem-efekt jsou druhy sebenaplňující se předpovědi</a:t>
            </a:r>
          </a:p>
          <a:p>
            <a:r>
              <a:rPr lang="cs-CZ" sz="3300" dirty="0"/>
              <a:t>Učitel udělá vše (ať už vědomě nebo nevědomě), aby se jeho předpověď vyplnila</a:t>
            </a:r>
          </a:p>
          <a:p>
            <a:r>
              <a:rPr lang="cs-CZ" sz="3300" dirty="0"/>
              <a:t>Učitelé chovající k určitým žákům nižší očekávání se někdy snaží zmírnit jejich neúspěchy tím, že je častěji chválí za jednodušší úkoly. Tím ale mohou vyvolat paradoxní efekt: pochvala za splnění jednoduchého úkolu informuje žáka o tom, že jeho schopnosti považuje učitel za nízké, což může poškozovat žákovo sebepojetí a snižovat jeho učební motivaci. Naopak pokárání a kritika za neúspěch mohou být pro žáka informací, že mu učitel přisuzuje vysoké schopnosti.</a:t>
            </a:r>
          </a:p>
        </p:txBody>
      </p:sp>
    </p:spTree>
    <p:extLst>
      <p:ext uri="{BB962C8B-B14F-4D97-AF65-F5344CB8AC3E}">
        <p14:creationId xmlns:p14="http://schemas.microsoft.com/office/powerpoint/2010/main" val="3236434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9B91C4-E11F-49A4-8B1F-EDDE0AB8CC83}"/>
              </a:ext>
            </a:extLst>
          </p:cNvPr>
          <p:cNvSpPr>
            <a:spLocks noGrp="1"/>
          </p:cNvSpPr>
          <p:nvPr>
            <p:ph type="title"/>
          </p:nvPr>
        </p:nvSpPr>
        <p:spPr>
          <a:ln w="28575">
            <a:solidFill>
              <a:srgbClr val="00B050"/>
            </a:solidFill>
          </a:ln>
        </p:spPr>
        <p:txBody>
          <a:bodyPr>
            <a:normAutofit/>
          </a:bodyPr>
          <a:lstStyle/>
          <a:p>
            <a:r>
              <a:rPr lang="cs-CZ" sz="3600" b="1" dirty="0"/>
              <a:t>Preferenční postoje („škatulkování“)</a:t>
            </a:r>
          </a:p>
        </p:txBody>
      </p:sp>
      <p:sp>
        <p:nvSpPr>
          <p:cNvPr id="3" name="Zástupný obsah 2">
            <a:extLst>
              <a:ext uri="{FF2B5EF4-FFF2-40B4-BE49-F238E27FC236}">
                <a16:creationId xmlns:a16="http://schemas.microsoft.com/office/drawing/2014/main" id="{FB7FF0F1-6B1D-4499-A8EA-05BBC52DBC3D}"/>
              </a:ext>
            </a:extLst>
          </p:cNvPr>
          <p:cNvSpPr>
            <a:spLocks noGrp="1"/>
          </p:cNvSpPr>
          <p:nvPr>
            <p:ph idx="1"/>
          </p:nvPr>
        </p:nvSpPr>
        <p:spPr/>
        <p:txBody>
          <a:bodyPr/>
          <a:lstStyle/>
          <a:p>
            <a:endParaRPr lang="cs-CZ" dirty="0"/>
          </a:p>
          <a:p>
            <a:r>
              <a:rPr lang="cs-CZ" dirty="0"/>
              <a:t>Učitel se výrazně zaměřuje na některé žáky ve třídě, zařazuje je automaticky mezi výborné nebo podprůměrné žáky, i když jejich aktuální výkon tomu neodpovídá. Tito žáci jsou často hodnoceni nezaslouženě lépe, nebo hůře než ostatní. </a:t>
            </a:r>
          </a:p>
          <a:p>
            <a:r>
              <a:rPr lang="cs-CZ" dirty="0"/>
              <a:t>Preferenční postoj </a:t>
            </a:r>
            <a:r>
              <a:rPr lang="cs-CZ" b="1" dirty="0"/>
              <a:t>má podobu </a:t>
            </a:r>
          </a:p>
          <a:p>
            <a:pPr lvl="1"/>
            <a:r>
              <a:rPr lang="cs-CZ" dirty="0"/>
              <a:t>a) očekávání učitele, že žák je výborný – a tudíž nemůže podat horší výkon,</a:t>
            </a:r>
          </a:p>
          <a:p>
            <a:pPr lvl="1"/>
            <a:r>
              <a:rPr lang="cs-CZ" dirty="0"/>
              <a:t>b) očekávání učitele, že žák je podprůměrný a lepší výkon podat nemůže</a:t>
            </a:r>
          </a:p>
        </p:txBody>
      </p:sp>
    </p:spTree>
    <p:extLst>
      <p:ext uri="{BB962C8B-B14F-4D97-AF65-F5344CB8AC3E}">
        <p14:creationId xmlns:p14="http://schemas.microsoft.com/office/powerpoint/2010/main" val="4198199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AEEFEC-97DE-4ECB-ADD8-BE9D344F8067}"/>
              </a:ext>
            </a:extLst>
          </p:cNvPr>
          <p:cNvSpPr>
            <a:spLocks noGrp="1"/>
          </p:cNvSpPr>
          <p:nvPr>
            <p:ph type="title"/>
          </p:nvPr>
        </p:nvSpPr>
        <p:spPr>
          <a:xfrm>
            <a:off x="838200" y="365126"/>
            <a:ext cx="10515600" cy="1108568"/>
          </a:xfrm>
          <a:ln w="19050">
            <a:solidFill>
              <a:srgbClr val="00B050"/>
            </a:solidFill>
          </a:ln>
        </p:spPr>
        <p:txBody>
          <a:bodyPr>
            <a:normAutofit/>
          </a:bodyPr>
          <a:lstStyle/>
          <a:p>
            <a:r>
              <a:rPr lang="cs-CZ" sz="3600" b="1" dirty="0"/>
              <a:t>Kauzální </a:t>
            </a:r>
            <a:r>
              <a:rPr lang="cs-CZ" sz="3600" b="1" dirty="0" err="1"/>
              <a:t>atribuce</a:t>
            </a:r>
            <a:r>
              <a:rPr lang="cs-CZ" sz="3600" b="1" dirty="0"/>
              <a:t> </a:t>
            </a:r>
          </a:p>
        </p:txBody>
      </p:sp>
      <p:sp>
        <p:nvSpPr>
          <p:cNvPr id="3" name="Zástupný obsah 2">
            <a:extLst>
              <a:ext uri="{FF2B5EF4-FFF2-40B4-BE49-F238E27FC236}">
                <a16:creationId xmlns:a16="http://schemas.microsoft.com/office/drawing/2014/main" id="{E0C8415E-6D7F-44E4-8FA9-38561618777D}"/>
              </a:ext>
            </a:extLst>
          </p:cNvPr>
          <p:cNvSpPr>
            <a:spLocks noGrp="1"/>
          </p:cNvSpPr>
          <p:nvPr>
            <p:ph idx="1"/>
          </p:nvPr>
        </p:nvSpPr>
        <p:spPr/>
        <p:txBody>
          <a:bodyPr>
            <a:normAutofit lnSpcReduction="10000"/>
          </a:bodyPr>
          <a:lstStyle/>
          <a:p>
            <a:pPr marL="0" indent="0">
              <a:buNone/>
            </a:pPr>
            <a:r>
              <a:rPr lang="cs-CZ" dirty="0"/>
              <a:t>= </a:t>
            </a:r>
            <a:r>
              <a:rPr lang="cs-CZ" b="1" dirty="0"/>
              <a:t>připisování příčin</a:t>
            </a:r>
            <a:r>
              <a:rPr lang="cs-CZ" dirty="0"/>
              <a:t>: člověk si vytváří úsudek o příčinách chování druhých i v případech, kdy k tomu nemá všechny potřebné údaje</a:t>
            </a:r>
          </a:p>
          <a:p>
            <a:pPr marL="0" indent="0">
              <a:buNone/>
            </a:pPr>
            <a:r>
              <a:rPr lang="cs-CZ" dirty="0"/>
              <a:t>Jde o chybné posuzování informací - náhodné dílčí jevy jsou povýšeny na jedinou příčinu jevu (chování). </a:t>
            </a:r>
          </a:p>
          <a:p>
            <a:pPr marL="0" indent="0">
              <a:buNone/>
            </a:pPr>
            <a:endParaRPr lang="cs-CZ" dirty="0"/>
          </a:p>
          <a:p>
            <a:pPr marL="0" indent="0">
              <a:buNone/>
            </a:pPr>
            <a:r>
              <a:rPr lang="cs-CZ" dirty="0"/>
              <a:t>• </a:t>
            </a:r>
            <a:r>
              <a:rPr lang="cs-CZ" b="1" dirty="0"/>
              <a:t>Žáci: </a:t>
            </a:r>
            <a:r>
              <a:rPr lang="cs-CZ" dirty="0"/>
              <a:t>podle toho, jaké příčiny připisují úspěchu či neúspěchu, chápou úspěch/neúspěch jako motivující. </a:t>
            </a:r>
          </a:p>
          <a:p>
            <a:pPr marL="0" indent="0">
              <a:buNone/>
            </a:pPr>
            <a:r>
              <a:rPr lang="cs-CZ" dirty="0"/>
              <a:t>• </a:t>
            </a:r>
            <a:r>
              <a:rPr lang="cs-CZ" b="1" dirty="0"/>
              <a:t>Učitelé:</a:t>
            </a:r>
            <a:r>
              <a:rPr lang="cs-CZ" dirty="0"/>
              <a:t> mají tendenci přisuzovat úspěch žáků vlastnímu učitelskému působení, kdežto neúspěch a to, že se tito žáci nelepší, dávají na vrub nízkým schopnostem a malému úsilí žáků.</a:t>
            </a:r>
          </a:p>
        </p:txBody>
      </p:sp>
    </p:spTree>
    <p:extLst>
      <p:ext uri="{BB962C8B-B14F-4D97-AF65-F5344CB8AC3E}">
        <p14:creationId xmlns:p14="http://schemas.microsoft.com/office/powerpoint/2010/main" val="1068471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902D514-392B-42AF-80CF-3834E5BDE215}"/>
              </a:ext>
            </a:extLst>
          </p:cNvPr>
          <p:cNvSpPr>
            <a:spLocks noGrp="1"/>
          </p:cNvSpPr>
          <p:nvPr>
            <p:ph type="title"/>
          </p:nvPr>
        </p:nvSpPr>
        <p:spPr>
          <a:xfrm>
            <a:off x="838200" y="365125"/>
            <a:ext cx="10515600" cy="2777570"/>
          </a:xfrm>
        </p:spPr>
        <p:txBody>
          <a:bodyPr>
            <a:normAutofit/>
          </a:bodyPr>
          <a:lstStyle/>
          <a:p>
            <a:r>
              <a:rPr lang="cs-CZ" sz="3200" b="1" dirty="0"/>
              <a:t>Otázka pro studenty:</a:t>
            </a:r>
            <a:br>
              <a:rPr lang="cs-CZ" sz="3200" b="1" dirty="0"/>
            </a:br>
            <a:r>
              <a:rPr lang="cs-CZ" sz="3200" b="1" i="1" dirty="0">
                <a:solidFill>
                  <a:srgbClr val="00B050"/>
                </a:solidFill>
              </a:rPr>
              <a:t>Co jsou - dle vás - pro žáky největší nepřátelé učení ve škole?</a:t>
            </a:r>
          </a:p>
        </p:txBody>
      </p:sp>
    </p:spTree>
    <p:extLst>
      <p:ext uri="{BB962C8B-B14F-4D97-AF65-F5344CB8AC3E}">
        <p14:creationId xmlns:p14="http://schemas.microsoft.com/office/powerpoint/2010/main" val="4172333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0B60C6C-4944-49BE-A478-AE152BEB5BBA}"/>
              </a:ext>
            </a:extLst>
          </p:cNvPr>
          <p:cNvSpPr>
            <a:spLocks noGrp="1"/>
          </p:cNvSpPr>
          <p:nvPr>
            <p:ph idx="1"/>
          </p:nvPr>
        </p:nvSpPr>
        <p:spPr/>
        <p:txBody>
          <a:bodyPr/>
          <a:lstStyle/>
          <a:p>
            <a:endParaRPr lang="cs-CZ" dirty="0"/>
          </a:p>
          <a:p>
            <a:r>
              <a:rPr lang="cs-CZ" dirty="0"/>
              <a:t>Interakce vzdělávající – vzdělávaný</a:t>
            </a:r>
          </a:p>
          <a:p>
            <a:r>
              <a:rPr lang="cs-CZ" dirty="0"/>
              <a:t>Vnější i vnitřní podmínky vzdělávání</a:t>
            </a:r>
          </a:p>
          <a:p>
            <a:r>
              <a:rPr lang="cs-CZ" dirty="0"/>
              <a:t>Motivace</a:t>
            </a:r>
          </a:p>
          <a:p>
            <a:r>
              <a:rPr lang="cs-CZ" dirty="0"/>
              <a:t>Učení a paměť</a:t>
            </a:r>
          </a:p>
          <a:p>
            <a:r>
              <a:rPr lang="cs-CZ" dirty="0"/>
              <a:t>Sebeřízení</a:t>
            </a:r>
          </a:p>
        </p:txBody>
      </p:sp>
      <p:sp>
        <p:nvSpPr>
          <p:cNvPr id="4" name="Nadpis 1">
            <a:extLst>
              <a:ext uri="{FF2B5EF4-FFF2-40B4-BE49-F238E27FC236}">
                <a16:creationId xmlns:a16="http://schemas.microsoft.com/office/drawing/2014/main" id="{7181E87F-6DAA-40D1-93B7-F64567A94B06}"/>
              </a:ext>
            </a:extLst>
          </p:cNvPr>
          <p:cNvSpPr>
            <a:spLocks noGrp="1"/>
          </p:cNvSpPr>
          <p:nvPr>
            <p:ph type="title"/>
          </p:nvPr>
        </p:nvSpPr>
        <p:spPr>
          <a:xfrm>
            <a:off x="838200" y="365125"/>
            <a:ext cx="10515600" cy="1325563"/>
          </a:xfrm>
          <a:ln w="28575">
            <a:solidFill>
              <a:srgbClr val="00B050"/>
            </a:solidFill>
          </a:ln>
        </p:spPr>
        <p:txBody>
          <a:bodyPr>
            <a:normAutofit/>
          </a:bodyPr>
          <a:lstStyle/>
          <a:p>
            <a:r>
              <a:rPr lang="cs-CZ" sz="3600" b="1" dirty="0"/>
              <a:t>Obsahem</a:t>
            </a:r>
          </a:p>
        </p:txBody>
      </p:sp>
    </p:spTree>
    <p:extLst>
      <p:ext uri="{BB962C8B-B14F-4D97-AF65-F5344CB8AC3E}">
        <p14:creationId xmlns:p14="http://schemas.microsoft.com/office/powerpoint/2010/main" val="952991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C19B59-EDFB-46C4-BE94-69F2B486E1F9}"/>
              </a:ext>
            </a:extLst>
          </p:cNvPr>
          <p:cNvSpPr>
            <a:spLocks noGrp="1"/>
          </p:cNvSpPr>
          <p:nvPr>
            <p:ph type="title"/>
          </p:nvPr>
        </p:nvSpPr>
        <p:spPr>
          <a:xfrm>
            <a:off x="838200" y="365126"/>
            <a:ext cx="10515600" cy="895504"/>
          </a:xfrm>
          <a:ln w="19050">
            <a:solidFill>
              <a:srgbClr val="00B050"/>
            </a:solidFill>
          </a:ln>
        </p:spPr>
        <p:txBody>
          <a:bodyPr>
            <a:normAutofit/>
          </a:bodyPr>
          <a:lstStyle/>
          <a:p>
            <a:r>
              <a:rPr lang="cs-CZ" sz="3600" b="1" dirty="0"/>
              <a:t>Největší nepřátelé učení ve škole (pro žáka)</a:t>
            </a:r>
          </a:p>
        </p:txBody>
      </p:sp>
      <p:sp>
        <p:nvSpPr>
          <p:cNvPr id="3" name="Zástupný obsah 2">
            <a:extLst>
              <a:ext uri="{FF2B5EF4-FFF2-40B4-BE49-F238E27FC236}">
                <a16:creationId xmlns:a16="http://schemas.microsoft.com/office/drawing/2014/main" id="{FF162F93-0F27-42AA-BEE0-F423B4B8DD14}"/>
              </a:ext>
            </a:extLst>
          </p:cNvPr>
          <p:cNvSpPr>
            <a:spLocks noGrp="1"/>
          </p:cNvSpPr>
          <p:nvPr>
            <p:ph idx="1"/>
          </p:nvPr>
        </p:nvSpPr>
        <p:spPr>
          <a:xfrm>
            <a:off x="838200" y="1509204"/>
            <a:ext cx="10515600" cy="4667759"/>
          </a:xfrm>
        </p:spPr>
        <p:txBody>
          <a:bodyPr>
            <a:normAutofit fontScale="70000" lnSpcReduction="20000"/>
          </a:bodyPr>
          <a:lstStyle/>
          <a:p>
            <a:pPr marL="0" indent="0">
              <a:buNone/>
            </a:pPr>
            <a:r>
              <a:rPr lang="cs-CZ" dirty="0"/>
              <a:t>• </a:t>
            </a:r>
            <a:r>
              <a:rPr lang="cs-CZ" b="1" dirty="0"/>
              <a:t>Strach</a:t>
            </a:r>
          </a:p>
          <a:p>
            <a:pPr>
              <a:buFontTx/>
              <a:buChar char="-"/>
            </a:pPr>
            <a:r>
              <a:rPr lang="cs-CZ" dirty="0"/>
              <a:t>učení se za současného prožívání zvýšené psychické tenze, úzkosti, strachu z chyby, z kritiky a ze záporného hodnocení výsledku učení (anxiózní typ učení); v mírné podobě sice může strach výkon žáka momentálně zvýšit, dlouhodobě ale působí negativně, navíc je míra toho, co je mírný strach, velmi individuální; silnější strach výkon snižuje a působí dlouhodobě demotivačně </a:t>
            </a:r>
          </a:p>
          <a:p>
            <a:pPr>
              <a:buFontTx/>
              <a:buChar char="-"/>
            </a:pPr>
            <a:endParaRPr lang="cs-CZ" dirty="0"/>
          </a:p>
          <a:p>
            <a:pPr marL="0" indent="0">
              <a:buNone/>
            </a:pPr>
            <a:r>
              <a:rPr lang="cs-CZ" dirty="0"/>
              <a:t>• </a:t>
            </a:r>
            <a:r>
              <a:rPr lang="cs-CZ" b="1" dirty="0"/>
              <a:t>Nuda</a:t>
            </a:r>
          </a:p>
          <a:p>
            <a:pPr>
              <a:buFontTx/>
              <a:buChar char="-"/>
            </a:pPr>
            <a:r>
              <a:rPr lang="cs-CZ" dirty="0"/>
              <a:t>protipól zájmu; je sycená jednotvárností vyučovacích hodin, neporozuměním učivu, subjektivně vnímanou malou nebo žádnou smysluplností učiva </a:t>
            </a:r>
          </a:p>
          <a:p>
            <a:pPr>
              <a:buFontTx/>
              <a:buChar char="-"/>
            </a:pPr>
            <a:endParaRPr lang="cs-CZ" dirty="0"/>
          </a:p>
          <a:p>
            <a:pPr marL="0" indent="0">
              <a:buNone/>
            </a:pPr>
            <a:r>
              <a:rPr lang="cs-CZ" dirty="0"/>
              <a:t>• </a:t>
            </a:r>
            <a:r>
              <a:rPr lang="cs-CZ" b="1" dirty="0"/>
              <a:t>Negativní postoj k učení a k předmětu učení </a:t>
            </a:r>
          </a:p>
          <a:p>
            <a:pPr>
              <a:buFontTx/>
              <a:buChar char="-"/>
            </a:pPr>
            <a:r>
              <a:rPr lang="cs-CZ" dirty="0"/>
              <a:t>postoj k fyzice? postoj k matematice? </a:t>
            </a:r>
          </a:p>
          <a:p>
            <a:pPr>
              <a:buFontTx/>
              <a:buChar char="-"/>
            </a:pPr>
            <a:endParaRPr lang="cs-CZ" dirty="0"/>
          </a:p>
          <a:p>
            <a:pPr marL="0" indent="0">
              <a:buNone/>
            </a:pPr>
            <a:r>
              <a:rPr lang="cs-CZ" dirty="0"/>
              <a:t>• </a:t>
            </a:r>
            <a:r>
              <a:rPr lang="cs-CZ" b="1" dirty="0"/>
              <a:t>Časový stres</a:t>
            </a:r>
          </a:p>
          <a:p>
            <a:pPr marL="0" indent="0">
              <a:buNone/>
            </a:pPr>
            <a:r>
              <a:rPr lang="cs-CZ" b="1" dirty="0"/>
              <a:t>- </a:t>
            </a:r>
            <a:r>
              <a:rPr lang="cs-CZ" dirty="0"/>
              <a:t>přeplněné vzdělávací programy, špatná organizace učební doby,… </a:t>
            </a:r>
          </a:p>
        </p:txBody>
      </p:sp>
    </p:spTree>
    <p:extLst>
      <p:ext uri="{BB962C8B-B14F-4D97-AF65-F5344CB8AC3E}">
        <p14:creationId xmlns:p14="http://schemas.microsoft.com/office/powerpoint/2010/main" val="1462359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73B19FFF-ECEB-449A-A5AB-625F6655A3C0}"/>
              </a:ext>
            </a:extLst>
          </p:cNvPr>
          <p:cNvPicPr>
            <a:picLocks noChangeAspect="1"/>
          </p:cNvPicPr>
          <p:nvPr/>
        </p:nvPicPr>
        <p:blipFill>
          <a:blip r:embed="rId2"/>
          <a:stretch>
            <a:fillRect/>
          </a:stretch>
        </p:blipFill>
        <p:spPr>
          <a:xfrm>
            <a:off x="5693314" y="2616348"/>
            <a:ext cx="6090313" cy="3378648"/>
          </a:xfrm>
          <a:prstGeom prst="rect">
            <a:avLst/>
          </a:prstGeom>
        </p:spPr>
      </p:pic>
      <p:pic>
        <p:nvPicPr>
          <p:cNvPr id="8" name="Obrázek 7">
            <a:extLst>
              <a:ext uri="{FF2B5EF4-FFF2-40B4-BE49-F238E27FC236}">
                <a16:creationId xmlns:a16="http://schemas.microsoft.com/office/drawing/2014/main" id="{FED1B20E-E1A0-4158-AE3C-CE5DF4B13920}"/>
              </a:ext>
            </a:extLst>
          </p:cNvPr>
          <p:cNvPicPr>
            <a:picLocks noChangeAspect="1"/>
          </p:cNvPicPr>
          <p:nvPr/>
        </p:nvPicPr>
        <p:blipFill>
          <a:blip r:embed="rId3"/>
          <a:stretch>
            <a:fillRect/>
          </a:stretch>
        </p:blipFill>
        <p:spPr>
          <a:xfrm>
            <a:off x="408373" y="642491"/>
            <a:ext cx="5087138" cy="3769712"/>
          </a:xfrm>
          <a:prstGeom prst="rect">
            <a:avLst/>
          </a:prstGeom>
        </p:spPr>
      </p:pic>
    </p:spTree>
    <p:extLst>
      <p:ext uri="{BB962C8B-B14F-4D97-AF65-F5344CB8AC3E}">
        <p14:creationId xmlns:p14="http://schemas.microsoft.com/office/powerpoint/2010/main" val="1736263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2D7C942-82E4-4A32-B045-F729F2E86BC1}"/>
              </a:ext>
            </a:extLst>
          </p:cNvPr>
          <p:cNvSpPr>
            <a:spLocks noGrp="1"/>
          </p:cNvSpPr>
          <p:nvPr>
            <p:ph type="title"/>
          </p:nvPr>
        </p:nvSpPr>
        <p:spPr>
          <a:xfrm>
            <a:off x="678402" y="338492"/>
            <a:ext cx="10515600" cy="1325563"/>
          </a:xfrm>
          <a:ln w="28575">
            <a:solidFill>
              <a:srgbClr val="00B050"/>
            </a:solidFill>
          </a:ln>
        </p:spPr>
        <p:txBody>
          <a:bodyPr>
            <a:normAutofit/>
          </a:bodyPr>
          <a:lstStyle/>
          <a:p>
            <a:r>
              <a:rPr lang="cs-CZ" sz="3600" b="1" dirty="0"/>
              <a:t>Rodina a její vliv na učení a vzdělávání dítěte</a:t>
            </a:r>
          </a:p>
        </p:txBody>
      </p:sp>
      <p:sp>
        <p:nvSpPr>
          <p:cNvPr id="5" name="Zástupný obsah 4">
            <a:extLst>
              <a:ext uri="{FF2B5EF4-FFF2-40B4-BE49-F238E27FC236}">
                <a16:creationId xmlns:a16="http://schemas.microsoft.com/office/drawing/2014/main" id="{362E2BF3-D9FA-44EC-81B5-9B854EAD029C}"/>
              </a:ext>
            </a:extLst>
          </p:cNvPr>
          <p:cNvSpPr>
            <a:spLocks noGrp="1"/>
          </p:cNvSpPr>
          <p:nvPr>
            <p:ph idx="1"/>
          </p:nvPr>
        </p:nvSpPr>
        <p:spPr/>
        <p:txBody>
          <a:bodyPr>
            <a:normAutofit fontScale="92500" lnSpcReduction="20000"/>
          </a:bodyPr>
          <a:lstStyle/>
          <a:p>
            <a:pPr marL="0" indent="0">
              <a:buNone/>
            </a:pPr>
            <a:r>
              <a:rPr lang="cs-CZ" b="1" dirty="0"/>
              <a:t>Charakteristiky: </a:t>
            </a:r>
          </a:p>
          <a:p>
            <a:r>
              <a:rPr lang="cs-CZ" dirty="0"/>
              <a:t>Sociální vztahy v rodině </a:t>
            </a:r>
          </a:p>
          <a:p>
            <a:r>
              <a:rPr lang="cs-CZ" dirty="0"/>
              <a:t>Sociální a ekonomická pozice rodiny (socioekonomický status) </a:t>
            </a:r>
          </a:p>
          <a:p>
            <a:r>
              <a:rPr lang="cs-CZ" dirty="0"/>
              <a:t>Vzdělanostní aspirace rodičů: vzdělání jako důležitý cíl </a:t>
            </a:r>
          </a:p>
          <a:p>
            <a:r>
              <a:rPr lang="cs-CZ" dirty="0"/>
              <a:t>Aspirace rodičů na budoucí povolání dítěte </a:t>
            </a:r>
          </a:p>
          <a:p>
            <a:r>
              <a:rPr lang="cs-CZ" dirty="0"/>
              <a:t>Vzdělání rodičů </a:t>
            </a:r>
          </a:p>
          <a:p>
            <a:r>
              <a:rPr lang="cs-CZ" dirty="0"/>
              <a:t>Povolání rodičů </a:t>
            </a:r>
          </a:p>
          <a:p>
            <a:r>
              <a:rPr lang="cs-CZ" dirty="0"/>
              <a:t>Úroveň jazykové komunikace v rodině </a:t>
            </a:r>
          </a:p>
          <a:p>
            <a:r>
              <a:rPr lang="cs-CZ" dirty="0"/>
              <a:t>Kulturní faktory působící v rodině </a:t>
            </a:r>
          </a:p>
          <a:p>
            <a:r>
              <a:rPr lang="cs-CZ" dirty="0"/>
              <a:t>Prostředí rodiny, podmínky pro učení</a:t>
            </a:r>
          </a:p>
        </p:txBody>
      </p:sp>
    </p:spTree>
    <p:extLst>
      <p:ext uri="{BB962C8B-B14F-4D97-AF65-F5344CB8AC3E}">
        <p14:creationId xmlns:p14="http://schemas.microsoft.com/office/powerpoint/2010/main" val="1435360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58578F-1134-4FF9-BAB8-89E71E8DFAC4}"/>
              </a:ext>
            </a:extLst>
          </p:cNvPr>
          <p:cNvSpPr>
            <a:spLocks noGrp="1"/>
          </p:cNvSpPr>
          <p:nvPr>
            <p:ph type="title"/>
          </p:nvPr>
        </p:nvSpPr>
        <p:spPr>
          <a:ln w="28575">
            <a:solidFill>
              <a:srgbClr val="00B050"/>
            </a:solidFill>
          </a:ln>
        </p:spPr>
        <p:txBody>
          <a:bodyPr>
            <a:normAutofit/>
          </a:bodyPr>
          <a:lstStyle/>
          <a:p>
            <a:r>
              <a:rPr lang="cs-CZ" sz="3600" b="1" dirty="0"/>
              <a:t>Působení faktorů rodiny na vývoj dítěte</a:t>
            </a:r>
          </a:p>
        </p:txBody>
      </p:sp>
      <p:sp>
        <p:nvSpPr>
          <p:cNvPr id="3" name="Zástupný obsah 2">
            <a:extLst>
              <a:ext uri="{FF2B5EF4-FFF2-40B4-BE49-F238E27FC236}">
                <a16:creationId xmlns:a16="http://schemas.microsoft.com/office/drawing/2014/main" id="{DDDE2607-3243-42BB-A8A1-086F6CCCAF98}"/>
              </a:ext>
            </a:extLst>
          </p:cNvPr>
          <p:cNvSpPr>
            <a:spLocks noGrp="1"/>
          </p:cNvSpPr>
          <p:nvPr>
            <p:ph idx="1"/>
          </p:nvPr>
        </p:nvSpPr>
        <p:spPr/>
        <p:txBody>
          <a:bodyPr/>
          <a:lstStyle/>
          <a:p>
            <a:pPr marL="0" indent="0">
              <a:buNone/>
            </a:pPr>
            <a:r>
              <a:rPr lang="cs-CZ" dirty="0"/>
              <a:t>Teze:</a:t>
            </a:r>
          </a:p>
          <a:p>
            <a:r>
              <a:rPr lang="cs-CZ" dirty="0"/>
              <a:t>Tyto faktory tvoří vzájemně provázanou síť, jejich vliv se ve vzájemném působení posiluje. </a:t>
            </a:r>
          </a:p>
          <a:p>
            <a:r>
              <a:rPr lang="cs-CZ" dirty="0"/>
              <a:t>Působí na rozvoj dítěte od narození, nejsilněji v nejranějším věku. </a:t>
            </a:r>
          </a:p>
          <a:p>
            <a:r>
              <a:rPr lang="cs-CZ" dirty="0"/>
              <a:t>V důsledku toho škola (a už i předškolní výchova) může už jen zčásti a s vynaložením velkého úsilí vyrovnávat nepříznivé rodinné podmínky, v nichž se dítě rozvíjelo od narození; každý příspěvek školy je ale pro rozvoj dítěte a jeho další životní šance důležitý!</a:t>
            </a:r>
          </a:p>
        </p:txBody>
      </p:sp>
    </p:spTree>
    <p:extLst>
      <p:ext uri="{BB962C8B-B14F-4D97-AF65-F5344CB8AC3E}">
        <p14:creationId xmlns:p14="http://schemas.microsoft.com/office/powerpoint/2010/main" val="3992633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312B4A-5347-4FF8-901A-9AFD045D0D33}"/>
              </a:ext>
            </a:extLst>
          </p:cNvPr>
          <p:cNvSpPr>
            <a:spLocks noGrp="1"/>
          </p:cNvSpPr>
          <p:nvPr>
            <p:ph type="title"/>
          </p:nvPr>
        </p:nvSpPr>
        <p:spPr>
          <a:xfrm>
            <a:off x="935854" y="374003"/>
            <a:ext cx="10515600" cy="922137"/>
          </a:xfrm>
          <a:ln w="28575">
            <a:solidFill>
              <a:srgbClr val="00B050"/>
            </a:solidFill>
          </a:ln>
        </p:spPr>
        <p:txBody>
          <a:bodyPr>
            <a:normAutofit/>
          </a:bodyPr>
          <a:lstStyle/>
          <a:p>
            <a:r>
              <a:rPr lang="cs-CZ" sz="3200" b="1" dirty="0"/>
              <a:t>Diferencovanost rodin → Sociálně podmíněná nerovnost žáků</a:t>
            </a:r>
          </a:p>
        </p:txBody>
      </p:sp>
      <p:sp>
        <p:nvSpPr>
          <p:cNvPr id="3" name="Zástupný obsah 2">
            <a:extLst>
              <a:ext uri="{FF2B5EF4-FFF2-40B4-BE49-F238E27FC236}">
                <a16:creationId xmlns:a16="http://schemas.microsoft.com/office/drawing/2014/main" id="{46532210-6FB5-4DD7-9DD7-A5FB8AAA23DD}"/>
              </a:ext>
            </a:extLst>
          </p:cNvPr>
          <p:cNvSpPr>
            <a:spLocks noGrp="1"/>
          </p:cNvSpPr>
          <p:nvPr>
            <p:ph idx="1"/>
          </p:nvPr>
        </p:nvSpPr>
        <p:spPr>
          <a:xfrm>
            <a:off x="838200" y="1473693"/>
            <a:ext cx="10515600" cy="5228948"/>
          </a:xfrm>
        </p:spPr>
        <p:txBody>
          <a:bodyPr>
            <a:normAutofit fontScale="85000" lnSpcReduction="20000"/>
          </a:bodyPr>
          <a:lstStyle/>
          <a:p>
            <a:pPr marL="0" indent="0">
              <a:buNone/>
            </a:pPr>
            <a:r>
              <a:rPr lang="cs-CZ" b="1" dirty="0"/>
              <a:t>Žáci se stejnými geneticky danými předpoklady („startovním potenciálem“) se </a:t>
            </a:r>
            <a:r>
              <a:rPr lang="cs-CZ" b="1" u="sng" dirty="0"/>
              <a:t>vlivem rozdílných rodinných podmínek </a:t>
            </a:r>
            <a:r>
              <a:rPr lang="cs-CZ" b="1" dirty="0"/>
              <a:t>zpravidla liší</a:t>
            </a:r>
            <a:r>
              <a:rPr lang="cs-CZ" dirty="0"/>
              <a:t>:</a:t>
            </a:r>
          </a:p>
          <a:p>
            <a:pPr marL="0" indent="0">
              <a:buNone/>
            </a:pPr>
            <a:r>
              <a:rPr lang="cs-CZ" dirty="0"/>
              <a:t>• úrovní rozvoje rozumových schopností</a:t>
            </a:r>
          </a:p>
          <a:p>
            <a:pPr marL="0" indent="0">
              <a:buNone/>
            </a:pPr>
            <a:r>
              <a:rPr lang="cs-CZ" dirty="0"/>
              <a:t>• školním výkonem</a:t>
            </a:r>
          </a:p>
          <a:p>
            <a:pPr marL="0" indent="0">
              <a:buNone/>
            </a:pPr>
            <a:r>
              <a:rPr lang="cs-CZ" dirty="0"/>
              <a:t>• postoji ke vzdělávání</a:t>
            </a:r>
          </a:p>
          <a:p>
            <a:pPr marL="0" indent="0">
              <a:buNone/>
            </a:pPr>
            <a:r>
              <a:rPr lang="cs-CZ" dirty="0"/>
              <a:t>• motivací k učení</a:t>
            </a:r>
          </a:p>
          <a:p>
            <a:pPr marL="0" indent="0">
              <a:buNone/>
            </a:pPr>
            <a:r>
              <a:rPr lang="cs-CZ" dirty="0"/>
              <a:t>• vzdělanostními aspiracemi (aspiracemi na dosažené vzdělání)</a:t>
            </a:r>
          </a:p>
          <a:p>
            <a:pPr marL="0" indent="0">
              <a:buNone/>
            </a:pPr>
            <a:r>
              <a:rPr lang="cs-CZ" dirty="0"/>
              <a:t>• aspiracemi na status povolání</a:t>
            </a:r>
          </a:p>
          <a:p>
            <a:pPr marL="0" indent="0">
              <a:buNone/>
            </a:pPr>
            <a:r>
              <a:rPr lang="cs-CZ" dirty="0"/>
              <a:t>• úrovní jazykové komunikace</a:t>
            </a:r>
          </a:p>
          <a:p>
            <a:pPr marL="0" indent="0">
              <a:buNone/>
            </a:pPr>
            <a:r>
              <a:rPr lang="cs-CZ" dirty="0"/>
              <a:t>• úrovní a strukturou sociálního chování</a:t>
            </a:r>
          </a:p>
          <a:p>
            <a:pPr marL="0" indent="0">
              <a:buNone/>
            </a:pPr>
            <a:endParaRPr lang="cs-CZ" dirty="0"/>
          </a:p>
          <a:p>
            <a:pPr marL="0" indent="0">
              <a:buNone/>
            </a:pPr>
            <a:r>
              <a:rPr lang="cs-CZ" b="1" dirty="0"/>
              <a:t>Otázka pro studenty</a:t>
            </a:r>
            <a:r>
              <a:rPr lang="cs-CZ" dirty="0"/>
              <a:t>:</a:t>
            </a:r>
          </a:p>
          <a:p>
            <a:pPr marL="0" indent="0">
              <a:buNone/>
            </a:pPr>
            <a:r>
              <a:rPr lang="cs-CZ" b="1" i="1" dirty="0">
                <a:solidFill>
                  <a:srgbClr val="00B050"/>
                </a:solidFill>
              </a:rPr>
              <a:t>Která z uvedených sociálně podmíněných charakteristik je dle vás v ČR nejvýraznější? Jaké to má důsledky?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425450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043725-4B6C-4374-851D-95F8AC48D728}"/>
              </a:ext>
            </a:extLst>
          </p:cNvPr>
          <p:cNvSpPr>
            <a:spLocks noGrp="1"/>
          </p:cNvSpPr>
          <p:nvPr>
            <p:ph type="title"/>
          </p:nvPr>
        </p:nvSpPr>
        <p:spPr>
          <a:ln w="28575">
            <a:solidFill>
              <a:srgbClr val="00B050"/>
            </a:solidFill>
          </a:ln>
        </p:spPr>
        <p:txBody>
          <a:bodyPr>
            <a:normAutofit/>
          </a:bodyPr>
          <a:lstStyle/>
          <a:p>
            <a:r>
              <a:rPr lang="cs-CZ" sz="3200" b="1" dirty="0"/>
              <a:t>Diferencovanost rodin → Sociálně podmíněná nerovnost žáků</a:t>
            </a:r>
          </a:p>
        </p:txBody>
      </p:sp>
      <p:sp>
        <p:nvSpPr>
          <p:cNvPr id="3" name="Zástupný obsah 2">
            <a:extLst>
              <a:ext uri="{FF2B5EF4-FFF2-40B4-BE49-F238E27FC236}">
                <a16:creationId xmlns:a16="http://schemas.microsoft.com/office/drawing/2014/main" id="{DD942472-6C8E-409F-B436-893A449C9835}"/>
              </a:ext>
            </a:extLst>
          </p:cNvPr>
          <p:cNvSpPr>
            <a:spLocks noGrp="1"/>
          </p:cNvSpPr>
          <p:nvPr>
            <p:ph idx="1"/>
          </p:nvPr>
        </p:nvSpPr>
        <p:spPr/>
        <p:txBody>
          <a:bodyPr/>
          <a:lstStyle/>
          <a:p>
            <a:r>
              <a:rPr lang="cs-CZ" dirty="0"/>
              <a:t>Zásadní místo mezi těmito sociálně podmíněnými charakteristikami žáka mají </a:t>
            </a:r>
            <a:r>
              <a:rPr lang="cs-CZ" b="1" dirty="0"/>
              <a:t>vzdělanostní aspirace </a:t>
            </a:r>
            <a:r>
              <a:rPr lang="cs-CZ" dirty="0"/>
              <a:t>(aspirace na dosažené vzdělání). </a:t>
            </a:r>
          </a:p>
          <a:p>
            <a:r>
              <a:rPr lang="cs-CZ" dirty="0"/>
              <a:t>„Všechny až dosud provedené výzkumy ukazují, že vzdělanostní aspirace jsou silným prediktorem toho, jaké vzdělání nakonec člověk získá.“ (</a:t>
            </a:r>
            <a:r>
              <a:rPr lang="cs-CZ" dirty="0" err="1"/>
              <a:t>Katriňák</a:t>
            </a:r>
            <a:r>
              <a:rPr lang="cs-CZ" dirty="0"/>
              <a:t>, in: Nerovné šance na vzdělání. Vzdělanostní nerovnosti v České republice. Academia: Praha) </a:t>
            </a:r>
          </a:p>
          <a:p>
            <a:r>
              <a:rPr lang="cs-CZ" dirty="0"/>
              <a:t>Rodina velmi silně ovlivňuje vzdělanostní aspirace žáka; tímto mechanismem se děje velká část </a:t>
            </a:r>
            <a:r>
              <a:rPr lang="cs-CZ" b="1" dirty="0"/>
              <a:t>sociálně podmíněných nerovností žáků.</a:t>
            </a:r>
          </a:p>
        </p:txBody>
      </p:sp>
    </p:spTree>
    <p:extLst>
      <p:ext uri="{BB962C8B-B14F-4D97-AF65-F5344CB8AC3E}">
        <p14:creationId xmlns:p14="http://schemas.microsoft.com/office/powerpoint/2010/main" val="149289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364972-1EB0-415D-8E6B-ACA2BDF898AC}"/>
              </a:ext>
            </a:extLst>
          </p:cNvPr>
          <p:cNvSpPr>
            <a:spLocks noGrp="1"/>
          </p:cNvSpPr>
          <p:nvPr>
            <p:ph type="title"/>
          </p:nvPr>
        </p:nvSpPr>
        <p:spPr>
          <a:ln w="12700">
            <a:solidFill>
              <a:srgbClr val="C00000"/>
            </a:solidFill>
          </a:ln>
        </p:spPr>
        <p:txBody>
          <a:bodyPr>
            <a:normAutofit/>
          </a:bodyPr>
          <a:lstStyle/>
          <a:p>
            <a:r>
              <a:rPr lang="cs-CZ" sz="2800" dirty="0"/>
              <a:t>Kde hledat odpovědi na změny </a:t>
            </a:r>
            <a:r>
              <a:rPr lang="cs-CZ" sz="2800" b="1" dirty="0"/>
              <a:t>podmínek učení a jejich souvislosti s výsledky učení žáků</a:t>
            </a:r>
            <a:r>
              <a:rPr lang="cs-CZ" sz="2800" dirty="0"/>
              <a:t> – </a:t>
            </a:r>
            <a:r>
              <a:rPr lang="cs-CZ" sz="2800" b="1" dirty="0"/>
              <a:t>viz web České školní inspekce a stránka </a:t>
            </a:r>
            <a:r>
              <a:rPr lang="cs-CZ" sz="2000" dirty="0">
                <a:hlinkClick r:id="rId2"/>
              </a:rPr>
              <a:t>https://www.csicr.cz/Prave-menu/Mezinarodni-setreni/PISA</a:t>
            </a:r>
            <a:endParaRPr lang="cs-CZ" sz="2000" b="1" dirty="0"/>
          </a:p>
        </p:txBody>
      </p:sp>
      <p:pic>
        <p:nvPicPr>
          <p:cNvPr id="4" name="Obrázek 3">
            <a:extLst>
              <a:ext uri="{FF2B5EF4-FFF2-40B4-BE49-F238E27FC236}">
                <a16:creationId xmlns:a16="http://schemas.microsoft.com/office/drawing/2014/main" id="{942A717E-4B0A-4350-8206-55A057D3F61C}"/>
              </a:ext>
            </a:extLst>
          </p:cNvPr>
          <p:cNvPicPr>
            <a:picLocks noChangeAspect="1"/>
          </p:cNvPicPr>
          <p:nvPr/>
        </p:nvPicPr>
        <p:blipFill>
          <a:blip r:embed="rId3"/>
          <a:stretch>
            <a:fillRect/>
          </a:stretch>
        </p:blipFill>
        <p:spPr>
          <a:xfrm>
            <a:off x="838200" y="2000684"/>
            <a:ext cx="6295378" cy="3228104"/>
          </a:xfrm>
          <a:prstGeom prst="rect">
            <a:avLst/>
          </a:prstGeom>
        </p:spPr>
      </p:pic>
      <p:pic>
        <p:nvPicPr>
          <p:cNvPr id="5" name="Obrázek 4">
            <a:extLst>
              <a:ext uri="{FF2B5EF4-FFF2-40B4-BE49-F238E27FC236}">
                <a16:creationId xmlns:a16="http://schemas.microsoft.com/office/drawing/2014/main" id="{7F85B75B-1790-487D-B06F-7C60BA6CEADE}"/>
              </a:ext>
            </a:extLst>
          </p:cNvPr>
          <p:cNvPicPr>
            <a:picLocks noChangeAspect="1"/>
          </p:cNvPicPr>
          <p:nvPr/>
        </p:nvPicPr>
        <p:blipFill>
          <a:blip r:embed="rId4"/>
          <a:stretch>
            <a:fillRect/>
          </a:stretch>
        </p:blipFill>
        <p:spPr>
          <a:xfrm>
            <a:off x="7464092" y="1922015"/>
            <a:ext cx="3641133" cy="4727693"/>
          </a:xfrm>
          <a:prstGeom prst="rect">
            <a:avLst/>
          </a:prstGeom>
          <a:ln>
            <a:solidFill>
              <a:schemeClr val="tx1"/>
            </a:solidFill>
          </a:ln>
        </p:spPr>
      </p:pic>
    </p:spTree>
    <p:extLst>
      <p:ext uri="{BB962C8B-B14F-4D97-AF65-F5344CB8AC3E}">
        <p14:creationId xmlns:p14="http://schemas.microsoft.com/office/powerpoint/2010/main" val="2770892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257516-2D70-4585-85A1-6E76D55F5A9A}"/>
              </a:ext>
            </a:extLst>
          </p:cNvPr>
          <p:cNvSpPr>
            <a:spLocks noGrp="1"/>
          </p:cNvSpPr>
          <p:nvPr>
            <p:ph type="title"/>
          </p:nvPr>
        </p:nvSpPr>
        <p:spPr>
          <a:ln w="19050">
            <a:solidFill>
              <a:srgbClr val="00B050"/>
            </a:solidFill>
          </a:ln>
        </p:spPr>
        <p:txBody>
          <a:bodyPr>
            <a:normAutofit/>
          </a:bodyPr>
          <a:lstStyle/>
          <a:p>
            <a:r>
              <a:rPr lang="cs-CZ" sz="3600" b="1" dirty="0"/>
              <a:t>Podmínky učení</a:t>
            </a:r>
          </a:p>
        </p:txBody>
      </p:sp>
      <p:sp>
        <p:nvSpPr>
          <p:cNvPr id="3" name="Zástupný obsah 2">
            <a:extLst>
              <a:ext uri="{FF2B5EF4-FFF2-40B4-BE49-F238E27FC236}">
                <a16:creationId xmlns:a16="http://schemas.microsoft.com/office/drawing/2014/main" id="{CA7498C7-DA60-48DE-8307-B1C626CDA241}"/>
              </a:ext>
            </a:extLst>
          </p:cNvPr>
          <p:cNvSpPr>
            <a:spLocks noGrp="1"/>
          </p:cNvSpPr>
          <p:nvPr>
            <p:ph idx="1"/>
          </p:nvPr>
        </p:nvSpPr>
        <p:spPr/>
        <p:txBody>
          <a:bodyPr/>
          <a:lstStyle/>
          <a:p>
            <a:pPr marL="0" indent="0">
              <a:buNone/>
            </a:pPr>
            <a:r>
              <a:rPr lang="cs-CZ" dirty="0"/>
              <a:t>Týkají se všech aktérů a aspektů učení: </a:t>
            </a:r>
          </a:p>
          <a:p>
            <a:r>
              <a:rPr lang="cs-CZ" dirty="0"/>
              <a:t>učícího se žáka, učitele, jejich vztahu, cílů, učiva, procesu učení, metody učení, prostředí, ve kterém učení probíhá → vnitřní a vnější podmínky učení</a:t>
            </a:r>
          </a:p>
          <a:p>
            <a:pPr marL="514350" indent="-514350">
              <a:buAutoNum type="alphaLcParenR"/>
            </a:pPr>
            <a:r>
              <a:rPr lang="cs-CZ" b="1" dirty="0"/>
              <a:t>Vnitřní podmínky</a:t>
            </a:r>
          </a:p>
          <a:p>
            <a:pPr marL="514350" indent="-514350">
              <a:buAutoNum type="alphaLcParenR"/>
            </a:pPr>
            <a:r>
              <a:rPr lang="cs-CZ" b="1" dirty="0"/>
              <a:t>Vnější podmínky </a:t>
            </a:r>
          </a:p>
          <a:p>
            <a:pPr marL="0" indent="0">
              <a:buNone/>
            </a:pPr>
            <a:r>
              <a:rPr lang="cs-CZ" dirty="0"/>
              <a:t>Efektivita učení závisí na jejich </a:t>
            </a:r>
            <a:r>
              <a:rPr lang="cs-CZ" b="1" dirty="0"/>
              <a:t>vzájemné interakci</a:t>
            </a:r>
          </a:p>
          <a:p>
            <a:pPr marL="0" indent="0">
              <a:buNone/>
            </a:pPr>
            <a:endParaRPr lang="cs-CZ" b="1" dirty="0"/>
          </a:p>
          <a:p>
            <a:r>
              <a:rPr lang="cs-CZ" b="1" i="1" dirty="0">
                <a:solidFill>
                  <a:srgbClr val="00B050"/>
                </a:solidFill>
              </a:rPr>
              <a:t>Jaká je aktuální zkušenost v době pandemie? </a:t>
            </a:r>
          </a:p>
        </p:txBody>
      </p:sp>
    </p:spTree>
    <p:extLst>
      <p:ext uri="{BB962C8B-B14F-4D97-AF65-F5344CB8AC3E}">
        <p14:creationId xmlns:p14="http://schemas.microsoft.com/office/powerpoint/2010/main" val="393243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E623CF-4E32-465B-9433-AE484A0B2C4A}"/>
              </a:ext>
            </a:extLst>
          </p:cNvPr>
          <p:cNvSpPr>
            <a:spLocks noGrp="1"/>
          </p:cNvSpPr>
          <p:nvPr>
            <p:ph type="title"/>
          </p:nvPr>
        </p:nvSpPr>
        <p:spPr>
          <a:xfrm>
            <a:off x="839788" y="365126"/>
            <a:ext cx="10515600" cy="948770"/>
          </a:xfrm>
          <a:ln w="28575">
            <a:solidFill>
              <a:srgbClr val="00B050"/>
            </a:solidFill>
          </a:ln>
        </p:spPr>
        <p:txBody>
          <a:bodyPr>
            <a:normAutofit/>
          </a:bodyPr>
          <a:lstStyle/>
          <a:p>
            <a:r>
              <a:rPr lang="cs-CZ" sz="3600" b="1" dirty="0"/>
              <a:t>Vnitřní a vnější podmínky učení</a:t>
            </a:r>
          </a:p>
        </p:txBody>
      </p:sp>
      <p:sp>
        <p:nvSpPr>
          <p:cNvPr id="4" name="Zástupný text 3">
            <a:extLst>
              <a:ext uri="{FF2B5EF4-FFF2-40B4-BE49-F238E27FC236}">
                <a16:creationId xmlns:a16="http://schemas.microsoft.com/office/drawing/2014/main" id="{8488E558-A582-4DE0-A761-C3D06A9BF044}"/>
              </a:ext>
            </a:extLst>
          </p:cNvPr>
          <p:cNvSpPr>
            <a:spLocks noGrp="1"/>
          </p:cNvSpPr>
          <p:nvPr>
            <p:ph type="body" idx="1"/>
          </p:nvPr>
        </p:nvSpPr>
        <p:spPr/>
        <p:txBody>
          <a:bodyPr/>
          <a:lstStyle/>
          <a:p>
            <a:r>
              <a:rPr lang="cs-CZ" dirty="0"/>
              <a:t>Vnitřní: </a:t>
            </a:r>
          </a:p>
          <a:p>
            <a:endParaRPr lang="cs-CZ" dirty="0"/>
          </a:p>
        </p:txBody>
      </p:sp>
      <p:sp>
        <p:nvSpPr>
          <p:cNvPr id="3" name="Zástupný obsah 2">
            <a:extLst>
              <a:ext uri="{FF2B5EF4-FFF2-40B4-BE49-F238E27FC236}">
                <a16:creationId xmlns:a16="http://schemas.microsoft.com/office/drawing/2014/main" id="{35365371-49AE-4CD4-90D2-73C5E1F6CA39}"/>
              </a:ext>
            </a:extLst>
          </p:cNvPr>
          <p:cNvSpPr>
            <a:spLocks noGrp="1"/>
          </p:cNvSpPr>
          <p:nvPr>
            <p:ph sz="half" idx="2"/>
          </p:nvPr>
        </p:nvSpPr>
        <p:spPr>
          <a:xfrm>
            <a:off x="839788" y="2032986"/>
            <a:ext cx="5157787" cy="4156677"/>
          </a:xfrm>
        </p:spPr>
        <p:txBody>
          <a:bodyPr>
            <a:normAutofit fontScale="85000" lnSpcReduction="10000"/>
          </a:bodyPr>
          <a:lstStyle/>
          <a:p>
            <a:pPr marL="0" indent="0">
              <a:buNone/>
            </a:pPr>
            <a:r>
              <a:rPr lang="cs-CZ" dirty="0"/>
              <a:t>• motivace - proč se učím, k čemu mi to je, čeho chci dosáhnout? </a:t>
            </a:r>
          </a:p>
          <a:p>
            <a:pPr marL="0" indent="0">
              <a:buNone/>
            </a:pPr>
            <a:r>
              <a:rPr lang="cs-CZ" dirty="0"/>
              <a:t>• předchozí znalosti a dovednosti </a:t>
            </a:r>
          </a:p>
          <a:p>
            <a:pPr marL="0" indent="0">
              <a:buNone/>
            </a:pPr>
            <a:r>
              <a:rPr lang="cs-CZ" dirty="0"/>
              <a:t>• pozornost – dokážu se soustředit? </a:t>
            </a:r>
          </a:p>
          <a:p>
            <a:pPr marL="0" indent="0">
              <a:buNone/>
            </a:pPr>
            <a:r>
              <a:rPr lang="cs-CZ" dirty="0"/>
              <a:t>• paměť - kolik si toho zapamatuji? </a:t>
            </a:r>
          </a:p>
          <a:p>
            <a:pPr marL="0" indent="0">
              <a:buNone/>
            </a:pPr>
            <a:r>
              <a:rPr lang="cs-CZ" dirty="0"/>
              <a:t>• inteligence - jak hluboko proniknu do probírané látky, jak jí rozumím? </a:t>
            </a:r>
          </a:p>
          <a:p>
            <a:pPr marL="0" indent="0">
              <a:buNone/>
            </a:pPr>
            <a:r>
              <a:rPr lang="cs-CZ" dirty="0"/>
              <a:t>• osobnostní vlastnosti (zejména volní) </a:t>
            </a:r>
          </a:p>
          <a:p>
            <a:pPr marL="0" indent="0">
              <a:buNone/>
            </a:pPr>
            <a:r>
              <a:rPr lang="cs-CZ" dirty="0"/>
              <a:t>• kompetence k učení – umím se učit? </a:t>
            </a:r>
          </a:p>
          <a:p>
            <a:pPr marL="0" indent="0">
              <a:buNone/>
            </a:pPr>
            <a:r>
              <a:rPr lang="cs-CZ" dirty="0"/>
              <a:t>• styl učení</a:t>
            </a:r>
          </a:p>
        </p:txBody>
      </p:sp>
      <p:sp>
        <p:nvSpPr>
          <p:cNvPr id="5" name="Zástupný text 4">
            <a:extLst>
              <a:ext uri="{FF2B5EF4-FFF2-40B4-BE49-F238E27FC236}">
                <a16:creationId xmlns:a16="http://schemas.microsoft.com/office/drawing/2014/main" id="{BABABDFD-29B4-49C0-8BAB-190E35F90999}"/>
              </a:ext>
            </a:extLst>
          </p:cNvPr>
          <p:cNvSpPr>
            <a:spLocks noGrp="1"/>
          </p:cNvSpPr>
          <p:nvPr>
            <p:ph type="body" sz="quarter" idx="3"/>
          </p:nvPr>
        </p:nvSpPr>
        <p:spPr/>
        <p:txBody>
          <a:bodyPr/>
          <a:lstStyle/>
          <a:p>
            <a:r>
              <a:rPr lang="cs-CZ" dirty="0"/>
              <a:t>Vnější:</a:t>
            </a:r>
          </a:p>
          <a:p>
            <a:endParaRPr lang="cs-CZ" dirty="0"/>
          </a:p>
        </p:txBody>
      </p:sp>
      <p:sp>
        <p:nvSpPr>
          <p:cNvPr id="6" name="Zástupný obsah 5">
            <a:extLst>
              <a:ext uri="{FF2B5EF4-FFF2-40B4-BE49-F238E27FC236}">
                <a16:creationId xmlns:a16="http://schemas.microsoft.com/office/drawing/2014/main" id="{5D2F2F17-6192-46C4-A633-33892CEB7101}"/>
              </a:ext>
            </a:extLst>
          </p:cNvPr>
          <p:cNvSpPr>
            <a:spLocks noGrp="1"/>
          </p:cNvSpPr>
          <p:nvPr>
            <p:ph sz="quarter" idx="4"/>
          </p:nvPr>
        </p:nvSpPr>
        <p:spPr>
          <a:xfrm>
            <a:off x="6172200" y="2032986"/>
            <a:ext cx="5183188" cy="4156677"/>
          </a:xfrm>
        </p:spPr>
        <p:txBody>
          <a:bodyPr>
            <a:normAutofit fontScale="85000" lnSpcReduction="10000"/>
          </a:bodyPr>
          <a:lstStyle/>
          <a:p>
            <a:pPr marL="0" indent="0">
              <a:buNone/>
            </a:pPr>
            <a:r>
              <a:rPr lang="cs-CZ" dirty="0"/>
              <a:t>• Prostředí - kde se učím? – rodinné, školní… – fyzické vlastnosti prostředí, – klima – v rodině – ve škole: klima školy, klima třídy; součástí klimatu třídy je vztah učitel - žák </a:t>
            </a:r>
          </a:p>
          <a:p>
            <a:pPr marL="0" indent="0">
              <a:buNone/>
            </a:pPr>
            <a:r>
              <a:rPr lang="cs-CZ" dirty="0"/>
              <a:t>• Pedagogické podmínky – učitel a jím používané metody a formy výuky </a:t>
            </a:r>
          </a:p>
          <a:p>
            <a:pPr marL="0" indent="0">
              <a:buNone/>
            </a:pPr>
            <a:r>
              <a:rPr lang="cs-CZ" dirty="0"/>
              <a:t>• Učivo – smysluplnost, srozumitelnost</a:t>
            </a:r>
          </a:p>
          <a:p>
            <a:pPr marL="0" indent="0">
              <a:buNone/>
            </a:pPr>
            <a:r>
              <a:rPr lang="cs-CZ" dirty="0"/>
              <a:t> • Doba a čas - kdy se učím a kolik na to mám času? </a:t>
            </a:r>
          </a:p>
          <a:p>
            <a:pPr marL="0" indent="0">
              <a:buNone/>
            </a:pPr>
            <a:r>
              <a:rPr lang="cs-CZ" dirty="0"/>
              <a:t>• Vnější faktory motivace – </a:t>
            </a:r>
            <a:r>
              <a:rPr lang="cs-CZ" dirty="0" err="1"/>
              <a:t>incentivy</a:t>
            </a:r>
            <a:r>
              <a:rPr lang="cs-CZ" dirty="0"/>
              <a:t> (stimulační faktory), motivační situace</a:t>
            </a:r>
          </a:p>
        </p:txBody>
      </p:sp>
    </p:spTree>
    <p:extLst>
      <p:ext uri="{BB962C8B-B14F-4D97-AF65-F5344CB8AC3E}">
        <p14:creationId xmlns:p14="http://schemas.microsoft.com/office/powerpoint/2010/main" val="1835736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5D99C85B-F6ED-4632-AE0C-5382B2924087}"/>
              </a:ext>
            </a:extLst>
          </p:cNvPr>
          <p:cNvSpPr>
            <a:spLocks noGrp="1"/>
          </p:cNvSpPr>
          <p:nvPr>
            <p:ph type="title"/>
          </p:nvPr>
        </p:nvSpPr>
        <p:spPr>
          <a:ln w="28575">
            <a:solidFill>
              <a:srgbClr val="00B050"/>
            </a:solidFill>
          </a:ln>
        </p:spPr>
        <p:txBody>
          <a:bodyPr>
            <a:normAutofit/>
          </a:bodyPr>
          <a:lstStyle/>
          <a:p>
            <a:r>
              <a:rPr lang="cs-CZ" sz="3600" b="1" dirty="0"/>
              <a:t>Motivace žáků k učení </a:t>
            </a:r>
          </a:p>
        </p:txBody>
      </p:sp>
      <p:sp>
        <p:nvSpPr>
          <p:cNvPr id="8" name="Zástupný obsah 7">
            <a:extLst>
              <a:ext uri="{FF2B5EF4-FFF2-40B4-BE49-F238E27FC236}">
                <a16:creationId xmlns:a16="http://schemas.microsoft.com/office/drawing/2014/main" id="{04E2D326-6CC2-4A22-90DE-70C74BECD91B}"/>
              </a:ext>
            </a:extLst>
          </p:cNvPr>
          <p:cNvSpPr>
            <a:spLocks noGrp="1"/>
          </p:cNvSpPr>
          <p:nvPr>
            <p:ph idx="1"/>
          </p:nvPr>
        </p:nvSpPr>
        <p:spPr/>
        <p:txBody>
          <a:bodyPr>
            <a:normAutofit/>
          </a:bodyPr>
          <a:lstStyle/>
          <a:p>
            <a:endParaRPr lang="cs-CZ" sz="3200" dirty="0"/>
          </a:p>
          <a:p>
            <a:pPr marL="0" indent="0">
              <a:buNone/>
            </a:pPr>
            <a:r>
              <a:rPr lang="cs-CZ" sz="3200" dirty="0"/>
              <a:t>Otázka pro studenty: </a:t>
            </a:r>
          </a:p>
          <a:p>
            <a:pPr marL="0" indent="0">
              <a:buNone/>
            </a:pPr>
            <a:r>
              <a:rPr lang="cs-CZ" sz="3200" b="1" i="1" dirty="0">
                <a:solidFill>
                  <a:srgbClr val="00B050"/>
                </a:solidFill>
              </a:rPr>
              <a:t>Které faktory (zdroje) – dle vás – motivují žáky k učení?  </a:t>
            </a:r>
          </a:p>
        </p:txBody>
      </p:sp>
    </p:spTree>
    <p:extLst>
      <p:ext uri="{BB962C8B-B14F-4D97-AF65-F5344CB8AC3E}">
        <p14:creationId xmlns:p14="http://schemas.microsoft.com/office/powerpoint/2010/main" val="341003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3359DDA0-8BC3-4E40-97FB-98EA8C60FFF9}"/>
              </a:ext>
            </a:extLst>
          </p:cNvPr>
          <p:cNvSpPr>
            <a:spLocks noGrp="1"/>
          </p:cNvSpPr>
          <p:nvPr>
            <p:ph type="title"/>
          </p:nvPr>
        </p:nvSpPr>
        <p:spPr>
          <a:ln w="28575">
            <a:solidFill>
              <a:srgbClr val="00B050"/>
            </a:solidFill>
          </a:ln>
        </p:spPr>
        <p:txBody>
          <a:bodyPr>
            <a:normAutofit/>
          </a:bodyPr>
          <a:lstStyle/>
          <a:p>
            <a:r>
              <a:rPr lang="cs-CZ" sz="3600" b="1" dirty="0"/>
              <a:t>Vnitřní zdroje motivace </a:t>
            </a:r>
            <a:r>
              <a:rPr lang="cs-CZ" sz="3600" dirty="0"/>
              <a:t>žáka k učení</a:t>
            </a:r>
          </a:p>
        </p:txBody>
      </p:sp>
      <p:sp>
        <p:nvSpPr>
          <p:cNvPr id="8" name="Zástupný obsah 7">
            <a:extLst>
              <a:ext uri="{FF2B5EF4-FFF2-40B4-BE49-F238E27FC236}">
                <a16:creationId xmlns:a16="http://schemas.microsoft.com/office/drawing/2014/main" id="{9F6FE89E-066D-4774-B4FA-F42F991D1C68}"/>
              </a:ext>
            </a:extLst>
          </p:cNvPr>
          <p:cNvSpPr>
            <a:spLocks noGrp="1"/>
          </p:cNvSpPr>
          <p:nvPr>
            <p:ph idx="1"/>
          </p:nvPr>
        </p:nvSpPr>
        <p:spPr/>
        <p:txBody>
          <a:bodyPr/>
          <a:lstStyle/>
          <a:p>
            <a:pPr marL="0" indent="0">
              <a:buNone/>
            </a:pPr>
            <a:r>
              <a:rPr lang="cs-CZ" b="1" dirty="0"/>
              <a:t>Jsou založeny na vnitřních potřebách</a:t>
            </a:r>
          </a:p>
          <a:p>
            <a:pPr marL="0" indent="0">
              <a:buNone/>
            </a:pPr>
            <a:r>
              <a:rPr lang="cs-CZ" dirty="0"/>
              <a:t>• </a:t>
            </a:r>
            <a:r>
              <a:rPr lang="cs-CZ" b="1" dirty="0"/>
              <a:t>Poznávací potřeby </a:t>
            </a:r>
            <a:r>
              <a:rPr lang="cs-CZ" dirty="0"/>
              <a:t>(zvídavost – spontánní snaha zkoumat, objevovat; zájem) </a:t>
            </a:r>
          </a:p>
          <a:p>
            <a:pPr marL="0" indent="0">
              <a:buNone/>
            </a:pPr>
            <a:r>
              <a:rPr lang="cs-CZ" dirty="0"/>
              <a:t>• </a:t>
            </a:r>
            <a:r>
              <a:rPr lang="cs-CZ" b="1" dirty="0"/>
              <a:t>Potřeba seberealizace </a:t>
            </a:r>
            <a:r>
              <a:rPr lang="cs-CZ" dirty="0"/>
              <a:t>(potřeba činnosti, propojení jejích výsledků na současné problémy a aspirace a na budoucí perspektivu žáka) </a:t>
            </a:r>
          </a:p>
          <a:p>
            <a:pPr marL="0" indent="0">
              <a:buNone/>
            </a:pPr>
            <a:r>
              <a:rPr lang="cs-CZ" dirty="0"/>
              <a:t>• </a:t>
            </a:r>
            <a:r>
              <a:rPr lang="cs-CZ" b="1" dirty="0"/>
              <a:t>Potřeba uznání </a:t>
            </a:r>
            <a:r>
              <a:rPr lang="cs-CZ" dirty="0"/>
              <a:t>(potřeba prožít úspěch, pochvalu, uznání, dosáhnout dobrých výsledků a vyhnout se neúspěchu) </a:t>
            </a:r>
          </a:p>
          <a:p>
            <a:pPr marL="0" indent="0">
              <a:buNone/>
            </a:pPr>
            <a:r>
              <a:rPr lang="cs-CZ" dirty="0"/>
              <a:t>• </a:t>
            </a:r>
            <a:r>
              <a:rPr lang="cs-CZ" b="1" dirty="0"/>
              <a:t>Sociální potřeby </a:t>
            </a:r>
            <a:r>
              <a:rPr lang="cs-CZ" dirty="0"/>
              <a:t>(potřeba sociálního začlenění – sounáležitosti, potřeba vyniknout – soutěživost,…)</a:t>
            </a:r>
          </a:p>
        </p:txBody>
      </p:sp>
    </p:spTree>
    <p:extLst>
      <p:ext uri="{BB962C8B-B14F-4D97-AF65-F5344CB8AC3E}">
        <p14:creationId xmlns:p14="http://schemas.microsoft.com/office/powerpoint/2010/main" val="4062559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3B12A8-61C2-4593-ADAF-B1A9E5610F7D}"/>
              </a:ext>
            </a:extLst>
          </p:cNvPr>
          <p:cNvSpPr>
            <a:spLocks noGrp="1"/>
          </p:cNvSpPr>
          <p:nvPr>
            <p:ph type="title"/>
          </p:nvPr>
        </p:nvSpPr>
        <p:spPr>
          <a:ln w="19050">
            <a:solidFill>
              <a:srgbClr val="00B050"/>
            </a:solidFill>
          </a:ln>
        </p:spPr>
        <p:txBody>
          <a:bodyPr>
            <a:normAutofit/>
          </a:bodyPr>
          <a:lstStyle/>
          <a:p>
            <a:r>
              <a:rPr lang="cs-CZ" sz="3600" b="1" dirty="0"/>
              <a:t>Vnější zdroje motivace </a:t>
            </a:r>
            <a:r>
              <a:rPr lang="cs-CZ" sz="3600" dirty="0"/>
              <a:t>žáka k učení</a:t>
            </a:r>
          </a:p>
        </p:txBody>
      </p:sp>
      <p:sp>
        <p:nvSpPr>
          <p:cNvPr id="3" name="Zástupný obsah 2">
            <a:extLst>
              <a:ext uri="{FF2B5EF4-FFF2-40B4-BE49-F238E27FC236}">
                <a16:creationId xmlns:a16="http://schemas.microsoft.com/office/drawing/2014/main" id="{B5927604-7FA6-4CC1-908B-61DA65BA0423}"/>
              </a:ext>
            </a:extLst>
          </p:cNvPr>
          <p:cNvSpPr>
            <a:spLocks noGrp="1"/>
          </p:cNvSpPr>
          <p:nvPr>
            <p:ph idx="1"/>
          </p:nvPr>
        </p:nvSpPr>
        <p:spPr/>
        <p:txBody>
          <a:bodyPr/>
          <a:lstStyle/>
          <a:p>
            <a:pPr marL="0" indent="0">
              <a:buNone/>
            </a:pPr>
            <a:r>
              <a:rPr lang="cs-CZ" b="1" dirty="0"/>
              <a:t>Vnější podněty, </a:t>
            </a:r>
            <a:r>
              <a:rPr lang="cs-CZ" b="1" dirty="0" err="1"/>
              <a:t>incentivy</a:t>
            </a:r>
            <a:endParaRPr lang="cs-CZ" dirty="0"/>
          </a:p>
          <a:p>
            <a:pPr marL="0" indent="0">
              <a:buNone/>
            </a:pPr>
            <a:r>
              <a:rPr lang="cs-CZ" dirty="0"/>
              <a:t> • </a:t>
            </a:r>
            <a:r>
              <a:rPr lang="cs-CZ" b="1" dirty="0"/>
              <a:t>Výkonová motivace </a:t>
            </a:r>
            <a:r>
              <a:rPr lang="cs-CZ" dirty="0"/>
              <a:t>– úspěch ve škole = odměna (dobrá známka, pochvala, …), neúspěch = negativní „odměna“ (špatná známka, trest, pokárání, …) </a:t>
            </a:r>
          </a:p>
          <a:p>
            <a:pPr marL="0" indent="0">
              <a:buNone/>
            </a:pPr>
            <a:r>
              <a:rPr lang="cs-CZ" dirty="0"/>
              <a:t>• Ale!: motivaci žáka k učení hubí systematické selhávání; každý potřebuje zážitek úspěchu pro udržení své motivace. Učitel by měl příležitosti k poskytnutí takového zážitku u slabších žáků vyhledávat, i když jejich základem může být nižší úroveň výkonu ve srovnání s lepšími žáky</a:t>
            </a:r>
          </a:p>
        </p:txBody>
      </p:sp>
    </p:spTree>
    <p:extLst>
      <p:ext uri="{BB962C8B-B14F-4D97-AF65-F5344CB8AC3E}">
        <p14:creationId xmlns:p14="http://schemas.microsoft.com/office/powerpoint/2010/main" val="3997292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0A3D3D-4923-4C5F-A06E-25091B6A8057}"/>
              </a:ext>
            </a:extLst>
          </p:cNvPr>
          <p:cNvSpPr>
            <a:spLocks noGrp="1"/>
          </p:cNvSpPr>
          <p:nvPr>
            <p:ph type="title"/>
          </p:nvPr>
        </p:nvSpPr>
        <p:spPr>
          <a:ln w="19050">
            <a:solidFill>
              <a:srgbClr val="00B050"/>
            </a:solidFill>
          </a:ln>
        </p:spPr>
        <p:txBody>
          <a:bodyPr>
            <a:normAutofit/>
          </a:bodyPr>
          <a:lstStyle/>
          <a:p>
            <a:r>
              <a:rPr lang="cs-CZ" sz="3600" b="1" dirty="0"/>
              <a:t>10 pravidel motivace </a:t>
            </a:r>
            <a:br>
              <a:rPr lang="cs-CZ" dirty="0"/>
            </a:br>
            <a:r>
              <a:rPr lang="cs-CZ" sz="2200" dirty="0"/>
              <a:t>(volně podle: D. </a:t>
            </a:r>
            <a:r>
              <a:rPr lang="cs-CZ" sz="2200" dirty="0" err="1"/>
              <a:t>Fontana</a:t>
            </a:r>
            <a:r>
              <a:rPr lang="cs-CZ" sz="2200" dirty="0"/>
              <a:t>, Psychologie ve školní praxi, 2003)</a:t>
            </a:r>
          </a:p>
        </p:txBody>
      </p:sp>
      <p:sp>
        <p:nvSpPr>
          <p:cNvPr id="3" name="Zástupný obsah 2">
            <a:extLst>
              <a:ext uri="{FF2B5EF4-FFF2-40B4-BE49-F238E27FC236}">
                <a16:creationId xmlns:a16="http://schemas.microsoft.com/office/drawing/2014/main" id="{A36ADDD1-9A4A-4593-8467-2B96B00BB9E0}"/>
              </a:ext>
            </a:extLst>
          </p:cNvPr>
          <p:cNvSpPr>
            <a:spLocks noGrp="1"/>
          </p:cNvSpPr>
          <p:nvPr>
            <p:ph idx="1"/>
          </p:nvPr>
        </p:nvSpPr>
        <p:spPr/>
        <p:txBody>
          <a:bodyPr>
            <a:normAutofit fontScale="92500" lnSpcReduction="20000"/>
          </a:bodyPr>
          <a:lstStyle/>
          <a:p>
            <a:pPr marL="514350" indent="-514350">
              <a:buAutoNum type="arabicPeriod"/>
            </a:pPr>
            <a:r>
              <a:rPr lang="cs-CZ" dirty="0"/>
              <a:t>Kdo chce motivovat, musí být sám motivován. </a:t>
            </a:r>
          </a:p>
          <a:p>
            <a:pPr marL="514350" indent="-514350">
              <a:buAutoNum type="arabicPeriod"/>
            </a:pPr>
            <a:r>
              <a:rPr lang="cs-CZ" dirty="0"/>
              <a:t>Motivace znamená: a) vytýčit cíl, b) ukázat, jak cíle dosáhnout. </a:t>
            </a:r>
          </a:p>
          <a:p>
            <a:pPr marL="514350" indent="-514350">
              <a:buAutoNum type="arabicPeriod"/>
            </a:pPr>
            <a:r>
              <a:rPr lang="cs-CZ" dirty="0"/>
              <a:t>Úspěch motivuje. </a:t>
            </a:r>
          </a:p>
          <a:p>
            <a:pPr marL="514350" indent="-514350">
              <a:buAutoNum type="arabicPeriod"/>
            </a:pPr>
            <a:r>
              <a:rPr lang="cs-CZ" dirty="0"/>
              <a:t>Uznání motivuje. </a:t>
            </a:r>
          </a:p>
          <a:p>
            <a:pPr marL="514350" indent="-514350">
              <a:buAutoNum type="arabicPeriod"/>
            </a:pPr>
            <a:r>
              <a:rPr lang="cs-CZ" dirty="0"/>
              <a:t>Motivace je nikdy nekončící proces. </a:t>
            </a:r>
          </a:p>
          <a:p>
            <a:pPr marL="514350" indent="-514350">
              <a:buAutoNum type="arabicPeriod"/>
            </a:pPr>
            <a:r>
              <a:rPr lang="cs-CZ" dirty="0"/>
              <a:t>Vlastní účast (činnost) motivuje. </a:t>
            </a:r>
          </a:p>
          <a:p>
            <a:pPr marL="514350" indent="-514350">
              <a:buAutoNum type="arabicPeriod"/>
            </a:pPr>
            <a:r>
              <a:rPr lang="cs-CZ" dirty="0"/>
              <a:t>Každý pokrok musí být zřetelně viditelný. </a:t>
            </a:r>
          </a:p>
          <a:p>
            <a:pPr marL="514350" indent="-514350">
              <a:buAutoNum type="arabicPeriod"/>
            </a:pPr>
            <a:r>
              <a:rPr lang="cs-CZ" dirty="0"/>
              <a:t>Výzva k akci motivuje jen tehdy, je-li možno vítězit. </a:t>
            </a:r>
          </a:p>
          <a:p>
            <a:pPr marL="514350" indent="-514350">
              <a:buAutoNum type="arabicPeriod"/>
            </a:pPr>
            <a:r>
              <a:rPr lang="cs-CZ" dirty="0"/>
              <a:t>Ztotožnění se se skupinou motivuje. </a:t>
            </a:r>
          </a:p>
          <a:p>
            <a:pPr marL="514350" indent="-514350">
              <a:buAutoNum type="arabicPeriod"/>
            </a:pPr>
            <a:r>
              <a:rPr lang="cs-CZ" dirty="0"/>
              <a:t>Kritizuje se věc, chválí se člověk.</a:t>
            </a:r>
          </a:p>
        </p:txBody>
      </p:sp>
    </p:spTree>
    <p:extLst>
      <p:ext uri="{BB962C8B-B14F-4D97-AF65-F5344CB8AC3E}">
        <p14:creationId xmlns:p14="http://schemas.microsoft.com/office/powerpoint/2010/main" val="2038095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6BCA9C-2618-4467-B120-7B3272651776}"/>
              </a:ext>
            </a:extLst>
          </p:cNvPr>
          <p:cNvSpPr>
            <a:spLocks noGrp="1"/>
          </p:cNvSpPr>
          <p:nvPr>
            <p:ph type="title"/>
          </p:nvPr>
        </p:nvSpPr>
        <p:spPr>
          <a:ln w="28575">
            <a:solidFill>
              <a:srgbClr val="00B050"/>
            </a:solidFill>
          </a:ln>
        </p:spPr>
        <p:txBody>
          <a:bodyPr>
            <a:normAutofit/>
          </a:bodyPr>
          <a:lstStyle/>
          <a:p>
            <a:r>
              <a:rPr lang="cs-CZ" sz="3600" b="1" dirty="0"/>
              <a:t>Kognitivní styl a jeho vliv na styl učení</a:t>
            </a:r>
          </a:p>
        </p:txBody>
      </p:sp>
      <p:sp>
        <p:nvSpPr>
          <p:cNvPr id="3" name="Zástupný obsah 2">
            <a:extLst>
              <a:ext uri="{FF2B5EF4-FFF2-40B4-BE49-F238E27FC236}">
                <a16:creationId xmlns:a16="http://schemas.microsoft.com/office/drawing/2014/main" id="{644C1330-2B0F-4F11-8EAA-2693CC70E90C}"/>
              </a:ext>
            </a:extLst>
          </p:cNvPr>
          <p:cNvSpPr>
            <a:spLocks noGrp="1"/>
          </p:cNvSpPr>
          <p:nvPr>
            <p:ph idx="1"/>
          </p:nvPr>
        </p:nvSpPr>
        <p:spPr/>
        <p:txBody>
          <a:bodyPr>
            <a:normAutofit/>
          </a:bodyPr>
          <a:lstStyle/>
          <a:p>
            <a:r>
              <a:rPr lang="cs-CZ" b="1" dirty="0"/>
              <a:t>Kognitivní styl = </a:t>
            </a:r>
            <a:r>
              <a:rPr lang="cs-CZ" dirty="0"/>
              <a:t>charakteristický způsob, jímž probíhají u jedince kognitivní procesy (vnímání, zapamatovávání, myšlení, představivost)</a:t>
            </a:r>
          </a:p>
          <a:p>
            <a:r>
              <a:rPr lang="cs-CZ" b="1" dirty="0"/>
              <a:t>Styl učení </a:t>
            </a:r>
            <a:r>
              <a:rPr lang="cs-CZ" dirty="0"/>
              <a:t>(učební styl) jedince = do velké míry založen na jeho kognitivním stylu, má ale navíc složku afektivní a </a:t>
            </a:r>
            <a:r>
              <a:rPr lang="cs-CZ" dirty="0" err="1"/>
              <a:t>senzo</a:t>
            </a:r>
            <a:r>
              <a:rPr lang="cs-CZ" dirty="0"/>
              <a:t>(</a:t>
            </a:r>
            <a:r>
              <a:rPr lang="cs-CZ" dirty="0" err="1"/>
              <a:t>ri</a:t>
            </a:r>
            <a:r>
              <a:rPr lang="cs-CZ" dirty="0"/>
              <a:t>)motorickou; nicméně kognitivní složka je v učebním stylu velmi výrazná</a:t>
            </a:r>
          </a:p>
          <a:p>
            <a:endParaRPr lang="cs-CZ" dirty="0"/>
          </a:p>
          <a:p>
            <a:r>
              <a:rPr lang="cs-CZ" dirty="0"/>
              <a:t>Obě kategorie se často ztotožňují (s vědomím výše zmíněné větší strukturovanosti učebního stylu oproti kognitivnímu) v pojmu  </a:t>
            </a:r>
            <a:r>
              <a:rPr lang="cs-CZ" b="1" dirty="0"/>
              <a:t>kognitivně učební styl</a:t>
            </a:r>
            <a:r>
              <a:rPr lang="cs-CZ" dirty="0"/>
              <a:t>.</a:t>
            </a:r>
          </a:p>
        </p:txBody>
      </p:sp>
    </p:spTree>
    <p:extLst>
      <p:ext uri="{BB962C8B-B14F-4D97-AF65-F5344CB8AC3E}">
        <p14:creationId xmlns:p14="http://schemas.microsoft.com/office/powerpoint/2010/main" val="267837357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2179</Words>
  <Application>Microsoft Office PowerPoint</Application>
  <PresentationFormat>Širokoúhlá obrazovka</PresentationFormat>
  <Paragraphs>177</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Psycho-didaktické aspekty  vzdělávacího procesu</vt:lpstr>
      <vt:lpstr>Obsahem</vt:lpstr>
      <vt:lpstr>Podmínky učení</vt:lpstr>
      <vt:lpstr>Vnitřní a vnější podmínky učení</vt:lpstr>
      <vt:lpstr>Motivace žáků k učení </vt:lpstr>
      <vt:lpstr>Vnitřní zdroje motivace žáka k učení</vt:lpstr>
      <vt:lpstr>Vnější zdroje motivace žáka k učení</vt:lpstr>
      <vt:lpstr>10 pravidel motivace  (volně podle: D. Fontana, Psychologie ve školní praxi, 2003)</vt:lpstr>
      <vt:lpstr>Kognitivní styl a jeho vliv na styl učení</vt:lpstr>
      <vt:lpstr> Vztah učitel – žák </vt:lpstr>
      <vt:lpstr> Vztah učitel – žák </vt:lpstr>
      <vt:lpstr>Některé charakteristiky vztahu učitel - žák</vt:lpstr>
      <vt:lpstr>Typologie učitelova stylu výchovy a vzdělávání</vt:lpstr>
      <vt:lpstr>Komunikace v pojetí učitelova stylu výuky</vt:lpstr>
      <vt:lpstr>Sociálně-psychologické jevy deformující vztah učitele k žákům</vt:lpstr>
      <vt:lpstr>Sebenaplňující se předpověď</vt:lpstr>
      <vt:lpstr>Preferenční postoje („škatulkování“)</vt:lpstr>
      <vt:lpstr>Kauzální atribuce </vt:lpstr>
      <vt:lpstr>Otázka pro studenty: Co jsou - dle vás - pro žáky největší nepřátelé učení ve škole?</vt:lpstr>
      <vt:lpstr>Největší nepřátelé učení ve škole (pro žáka)</vt:lpstr>
      <vt:lpstr>Prezentace aplikace PowerPoint</vt:lpstr>
      <vt:lpstr>Rodina a její vliv na učení a vzdělávání dítěte</vt:lpstr>
      <vt:lpstr>Působení faktorů rodiny na vývoj dítěte</vt:lpstr>
      <vt:lpstr>Diferencovanost rodin → Sociálně podmíněná nerovnost žáků</vt:lpstr>
      <vt:lpstr>Diferencovanost rodin → Sociálně podmíněná nerovnost žáků</vt:lpstr>
      <vt:lpstr>Kde hledat odpovědi na změny podmínek učení a jejich souvislosti s výsledky učení žáků – viz web České školní inspekce a stránka https://www.csicr.cz/Prave-menu/Mezinarodni-setreni/PISA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Psycho-didaktické aspekty  ve vzdělávacím procesu</dc:title>
  <dc:creator>Pavlína Mazáčová</dc:creator>
  <cp:lastModifiedBy>Pavlína Mazáčová</cp:lastModifiedBy>
  <cp:revision>11</cp:revision>
  <dcterms:created xsi:type="dcterms:W3CDTF">2020-04-28T08:09:51Z</dcterms:created>
  <dcterms:modified xsi:type="dcterms:W3CDTF">2021-05-05T11:50:28Z</dcterms:modified>
</cp:coreProperties>
</file>