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71" r:id="rId15"/>
    <p:sldId id="268" r:id="rId16"/>
    <p:sldId id="269" r:id="rId17"/>
    <p:sldId id="272" r:id="rId18"/>
    <p:sldId id="273" r:id="rId19"/>
    <p:sldId id="290" r:id="rId20"/>
    <p:sldId id="292" r:id="rId21"/>
    <p:sldId id="291" r:id="rId22"/>
    <p:sldId id="294" r:id="rId23"/>
    <p:sldId id="293" r:id="rId24"/>
    <p:sldId id="296" r:id="rId25"/>
    <p:sldId id="295" r:id="rId26"/>
    <p:sldId id="297" r:id="rId27"/>
    <p:sldId id="274"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584A5-3D50-498C-AA0D-638675C7BEFB}"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93ABF79F-510C-4E05-874C-01317FB93E22}">
      <dgm:prSet/>
      <dgm:spPr/>
      <dgm:t>
        <a:bodyPr/>
        <a:lstStyle/>
        <a:p>
          <a:r>
            <a:rPr lang="cs-CZ"/>
            <a:t>Illich: odškolnění společnosti</a:t>
          </a:r>
          <a:endParaRPr lang="en-US"/>
        </a:p>
      </dgm:t>
    </dgm:pt>
    <dgm:pt modelId="{4610CB85-7725-4155-8125-450C6B6486EE}" type="parTrans" cxnId="{4493F53F-C111-4B43-8E4A-A27E30ABAC66}">
      <dgm:prSet/>
      <dgm:spPr/>
      <dgm:t>
        <a:bodyPr/>
        <a:lstStyle/>
        <a:p>
          <a:endParaRPr lang="en-US"/>
        </a:p>
      </dgm:t>
    </dgm:pt>
    <dgm:pt modelId="{D3A16823-A521-496A-973E-E9D5E943F9D4}" type="sibTrans" cxnId="{4493F53F-C111-4B43-8E4A-A27E30ABAC66}">
      <dgm:prSet phldrT="01" phldr="0"/>
      <dgm:spPr/>
      <dgm:t>
        <a:bodyPr/>
        <a:lstStyle/>
        <a:p>
          <a:r>
            <a:rPr lang="en-US"/>
            <a:t>01</a:t>
          </a:r>
        </a:p>
      </dgm:t>
    </dgm:pt>
    <dgm:pt modelId="{B4F7AF37-E04D-4C92-ABD5-E43B8A8DC2FA}">
      <dgm:prSet/>
      <dgm:spPr/>
      <dgm:t>
        <a:bodyPr/>
        <a:lstStyle/>
        <a:p>
          <a:r>
            <a:rPr lang="cs-CZ"/>
            <a:t>Freire: pedagogika utlačovaných, kritická teorie</a:t>
          </a:r>
          <a:endParaRPr lang="en-US"/>
        </a:p>
      </dgm:t>
    </dgm:pt>
    <dgm:pt modelId="{5E29D5F4-EDF0-4506-9A15-9E595C24454F}" type="parTrans" cxnId="{09DEB5D5-B782-45EF-AF90-E98C9DA35625}">
      <dgm:prSet/>
      <dgm:spPr/>
      <dgm:t>
        <a:bodyPr/>
        <a:lstStyle/>
        <a:p>
          <a:endParaRPr lang="en-US"/>
        </a:p>
      </dgm:t>
    </dgm:pt>
    <dgm:pt modelId="{2B502244-7D82-4155-A315-2EE7924ABE28}" type="sibTrans" cxnId="{09DEB5D5-B782-45EF-AF90-E98C9DA35625}">
      <dgm:prSet phldrT="02" phldr="0"/>
      <dgm:spPr/>
      <dgm:t>
        <a:bodyPr/>
        <a:lstStyle/>
        <a:p>
          <a:r>
            <a:rPr lang="en-US"/>
            <a:t>02</a:t>
          </a:r>
        </a:p>
      </dgm:t>
    </dgm:pt>
    <dgm:pt modelId="{CF6AE502-970B-415E-B5E0-42A17127C2EA}">
      <dgm:prSet/>
      <dgm:spPr/>
      <dgm:t>
        <a:bodyPr/>
        <a:lstStyle/>
        <a:p>
          <a:r>
            <a:rPr lang="cs-CZ"/>
            <a:t>Jarvis: vzdělávání shora x vzdělávání sobě rovných</a:t>
          </a:r>
          <a:endParaRPr lang="en-US"/>
        </a:p>
      </dgm:t>
    </dgm:pt>
    <dgm:pt modelId="{CF160FA4-14A7-49CB-877B-1215871AEF78}" type="parTrans" cxnId="{20C7DEBF-2C28-468B-807A-A1A624279F90}">
      <dgm:prSet/>
      <dgm:spPr/>
      <dgm:t>
        <a:bodyPr/>
        <a:lstStyle/>
        <a:p>
          <a:endParaRPr lang="en-US"/>
        </a:p>
      </dgm:t>
    </dgm:pt>
    <dgm:pt modelId="{72551248-2668-4319-B09E-FB08B3A4A27D}" type="sibTrans" cxnId="{20C7DEBF-2C28-468B-807A-A1A624279F90}">
      <dgm:prSet phldrT="03" phldr="0"/>
      <dgm:spPr/>
      <dgm:t>
        <a:bodyPr/>
        <a:lstStyle/>
        <a:p>
          <a:r>
            <a:rPr lang="en-US"/>
            <a:t>03</a:t>
          </a:r>
        </a:p>
      </dgm:t>
    </dgm:pt>
    <dgm:pt modelId="{A103C5A3-1B28-4947-BAA0-922AB3BF8D43}">
      <dgm:prSet/>
      <dgm:spPr/>
      <dgm:t>
        <a:bodyPr/>
        <a:lstStyle/>
        <a:p>
          <a:r>
            <a:rPr lang="cs-CZ"/>
            <a:t>Sociotechnika: cílevědomé řízení společenských procesů a vztahů pomocí</a:t>
          </a:r>
          <a:endParaRPr lang="en-US"/>
        </a:p>
      </dgm:t>
    </dgm:pt>
    <dgm:pt modelId="{5D459E06-C764-470D-AF8E-A5C4E42441C9}" type="parTrans" cxnId="{0B19FB83-87A1-4271-A5E8-34DD38E7B772}">
      <dgm:prSet/>
      <dgm:spPr/>
      <dgm:t>
        <a:bodyPr/>
        <a:lstStyle/>
        <a:p>
          <a:endParaRPr lang="en-US"/>
        </a:p>
      </dgm:t>
    </dgm:pt>
    <dgm:pt modelId="{EA19A4B0-DA04-428E-94E8-B3539FBE581C}" type="sibTrans" cxnId="{0B19FB83-87A1-4271-A5E8-34DD38E7B772}">
      <dgm:prSet phldrT="04" phldr="0"/>
      <dgm:spPr/>
      <dgm:t>
        <a:bodyPr/>
        <a:lstStyle/>
        <a:p>
          <a:r>
            <a:rPr lang="en-US"/>
            <a:t>04</a:t>
          </a:r>
        </a:p>
      </dgm:t>
    </dgm:pt>
    <dgm:pt modelId="{A4DE45E5-ED51-4994-B830-D92B7FD55C53}">
      <dgm:prSet/>
      <dgm:spPr/>
      <dgm:t>
        <a:bodyPr/>
        <a:lstStyle/>
        <a:p>
          <a:r>
            <a:rPr lang="cs-CZ"/>
            <a:t>Funkcionalistické pojetí: systém funguje a brání se změnám</a:t>
          </a:r>
          <a:endParaRPr lang="en-US"/>
        </a:p>
      </dgm:t>
    </dgm:pt>
    <dgm:pt modelId="{72DDFA49-4EE3-4BF4-93C5-D65CDF913918}" type="parTrans" cxnId="{99B6E007-D323-484E-892D-07F8DE3D0AF0}">
      <dgm:prSet/>
      <dgm:spPr/>
      <dgm:t>
        <a:bodyPr/>
        <a:lstStyle/>
        <a:p>
          <a:endParaRPr lang="en-US"/>
        </a:p>
      </dgm:t>
    </dgm:pt>
    <dgm:pt modelId="{B3AB91B1-B8DF-48A5-8034-DF8CB46A2175}" type="sibTrans" cxnId="{99B6E007-D323-484E-892D-07F8DE3D0AF0}">
      <dgm:prSet phldrT="05" phldr="0"/>
      <dgm:spPr/>
      <dgm:t>
        <a:bodyPr/>
        <a:lstStyle/>
        <a:p>
          <a:r>
            <a:rPr lang="en-US"/>
            <a:t>05</a:t>
          </a:r>
        </a:p>
      </dgm:t>
    </dgm:pt>
    <dgm:pt modelId="{A7A1A6C0-74FF-4B2B-8F5E-8EA23F6C7F07}">
      <dgm:prSet/>
      <dgm:spPr/>
      <dgm:t>
        <a:bodyPr/>
        <a:lstStyle/>
        <a:p>
          <a:r>
            <a:rPr lang="cs-CZ"/>
            <a:t>Humanistické pojetí: člověk se chce celý život vzdělávat, jde o jeho přirozenou potřebu</a:t>
          </a:r>
          <a:endParaRPr lang="en-US"/>
        </a:p>
      </dgm:t>
    </dgm:pt>
    <dgm:pt modelId="{DBDB263F-AB71-4A00-937E-28DA92CC1E52}" type="parTrans" cxnId="{776DCB83-959D-4CE4-8A55-915C2AE6E309}">
      <dgm:prSet/>
      <dgm:spPr/>
      <dgm:t>
        <a:bodyPr/>
        <a:lstStyle/>
        <a:p>
          <a:endParaRPr lang="en-US"/>
        </a:p>
      </dgm:t>
    </dgm:pt>
    <dgm:pt modelId="{9513B314-EBFD-43E5-8395-96EDD48A2932}" type="sibTrans" cxnId="{776DCB83-959D-4CE4-8A55-915C2AE6E309}">
      <dgm:prSet phldrT="06" phldr="0"/>
      <dgm:spPr/>
      <dgm:t>
        <a:bodyPr/>
        <a:lstStyle/>
        <a:p>
          <a:r>
            <a:rPr lang="en-US"/>
            <a:t>06</a:t>
          </a:r>
        </a:p>
      </dgm:t>
    </dgm:pt>
    <dgm:pt modelId="{EE9AA443-C616-40C3-A7C3-7D11199ED0D7}" type="pres">
      <dgm:prSet presAssocID="{C24584A5-3D50-498C-AA0D-638675C7BEFB}" presName="Name0" presStyleCnt="0">
        <dgm:presLayoutVars>
          <dgm:animLvl val="lvl"/>
          <dgm:resizeHandles val="exact"/>
        </dgm:presLayoutVars>
      </dgm:prSet>
      <dgm:spPr/>
    </dgm:pt>
    <dgm:pt modelId="{24C08EA5-E1CB-42FC-AEF3-3AEF37337FA8}" type="pres">
      <dgm:prSet presAssocID="{93ABF79F-510C-4E05-874C-01317FB93E22}" presName="compositeNode" presStyleCnt="0">
        <dgm:presLayoutVars>
          <dgm:bulletEnabled val="1"/>
        </dgm:presLayoutVars>
      </dgm:prSet>
      <dgm:spPr/>
    </dgm:pt>
    <dgm:pt modelId="{D1E47FC6-9050-40F8-B358-4B18A5B1B180}" type="pres">
      <dgm:prSet presAssocID="{93ABF79F-510C-4E05-874C-01317FB93E22}" presName="bgRect" presStyleLbl="alignNode1" presStyleIdx="0" presStyleCnt="6"/>
      <dgm:spPr/>
    </dgm:pt>
    <dgm:pt modelId="{358FBCDA-4190-4B3C-8308-B7933175409C}" type="pres">
      <dgm:prSet presAssocID="{D3A16823-A521-496A-973E-E9D5E943F9D4}" presName="sibTransNodeRect" presStyleLbl="alignNode1" presStyleIdx="0" presStyleCnt="6">
        <dgm:presLayoutVars>
          <dgm:chMax val="0"/>
          <dgm:bulletEnabled val="1"/>
        </dgm:presLayoutVars>
      </dgm:prSet>
      <dgm:spPr/>
    </dgm:pt>
    <dgm:pt modelId="{2E52EC25-B095-4201-9EE2-78E8B2CF322B}" type="pres">
      <dgm:prSet presAssocID="{93ABF79F-510C-4E05-874C-01317FB93E22}" presName="nodeRect" presStyleLbl="alignNode1" presStyleIdx="0" presStyleCnt="6">
        <dgm:presLayoutVars>
          <dgm:bulletEnabled val="1"/>
        </dgm:presLayoutVars>
      </dgm:prSet>
      <dgm:spPr/>
    </dgm:pt>
    <dgm:pt modelId="{DB53074E-5C37-4928-812C-44A66B211157}" type="pres">
      <dgm:prSet presAssocID="{D3A16823-A521-496A-973E-E9D5E943F9D4}" presName="sibTrans" presStyleCnt="0"/>
      <dgm:spPr/>
    </dgm:pt>
    <dgm:pt modelId="{C393C299-E741-4236-B8EF-24AFF04E546A}" type="pres">
      <dgm:prSet presAssocID="{B4F7AF37-E04D-4C92-ABD5-E43B8A8DC2FA}" presName="compositeNode" presStyleCnt="0">
        <dgm:presLayoutVars>
          <dgm:bulletEnabled val="1"/>
        </dgm:presLayoutVars>
      </dgm:prSet>
      <dgm:spPr/>
    </dgm:pt>
    <dgm:pt modelId="{BF800D79-30B6-4EBD-B823-F899DC9FE5F1}" type="pres">
      <dgm:prSet presAssocID="{B4F7AF37-E04D-4C92-ABD5-E43B8A8DC2FA}" presName="bgRect" presStyleLbl="alignNode1" presStyleIdx="1" presStyleCnt="6"/>
      <dgm:spPr/>
    </dgm:pt>
    <dgm:pt modelId="{9521C810-34CB-457B-A572-02000CDE76F0}" type="pres">
      <dgm:prSet presAssocID="{2B502244-7D82-4155-A315-2EE7924ABE28}" presName="sibTransNodeRect" presStyleLbl="alignNode1" presStyleIdx="1" presStyleCnt="6">
        <dgm:presLayoutVars>
          <dgm:chMax val="0"/>
          <dgm:bulletEnabled val="1"/>
        </dgm:presLayoutVars>
      </dgm:prSet>
      <dgm:spPr/>
    </dgm:pt>
    <dgm:pt modelId="{B02AB920-4BDA-4E7F-A2C6-E31C5374E350}" type="pres">
      <dgm:prSet presAssocID="{B4F7AF37-E04D-4C92-ABD5-E43B8A8DC2FA}" presName="nodeRect" presStyleLbl="alignNode1" presStyleIdx="1" presStyleCnt="6">
        <dgm:presLayoutVars>
          <dgm:bulletEnabled val="1"/>
        </dgm:presLayoutVars>
      </dgm:prSet>
      <dgm:spPr/>
    </dgm:pt>
    <dgm:pt modelId="{04099593-FE4D-4BED-85A6-48BDA0CBD7B1}" type="pres">
      <dgm:prSet presAssocID="{2B502244-7D82-4155-A315-2EE7924ABE28}" presName="sibTrans" presStyleCnt="0"/>
      <dgm:spPr/>
    </dgm:pt>
    <dgm:pt modelId="{91E0696B-2D1D-4CC7-8E32-4F44769C9F40}" type="pres">
      <dgm:prSet presAssocID="{CF6AE502-970B-415E-B5E0-42A17127C2EA}" presName="compositeNode" presStyleCnt="0">
        <dgm:presLayoutVars>
          <dgm:bulletEnabled val="1"/>
        </dgm:presLayoutVars>
      </dgm:prSet>
      <dgm:spPr/>
    </dgm:pt>
    <dgm:pt modelId="{3229CE82-8A92-4F16-98E4-D327BD13B2E3}" type="pres">
      <dgm:prSet presAssocID="{CF6AE502-970B-415E-B5E0-42A17127C2EA}" presName="bgRect" presStyleLbl="alignNode1" presStyleIdx="2" presStyleCnt="6"/>
      <dgm:spPr/>
    </dgm:pt>
    <dgm:pt modelId="{B98D4B57-1C60-450D-82C3-351C21BD701D}" type="pres">
      <dgm:prSet presAssocID="{72551248-2668-4319-B09E-FB08B3A4A27D}" presName="sibTransNodeRect" presStyleLbl="alignNode1" presStyleIdx="2" presStyleCnt="6">
        <dgm:presLayoutVars>
          <dgm:chMax val="0"/>
          <dgm:bulletEnabled val="1"/>
        </dgm:presLayoutVars>
      </dgm:prSet>
      <dgm:spPr/>
    </dgm:pt>
    <dgm:pt modelId="{F321024D-4261-400F-91F6-00757AC610D4}" type="pres">
      <dgm:prSet presAssocID="{CF6AE502-970B-415E-B5E0-42A17127C2EA}" presName="nodeRect" presStyleLbl="alignNode1" presStyleIdx="2" presStyleCnt="6">
        <dgm:presLayoutVars>
          <dgm:bulletEnabled val="1"/>
        </dgm:presLayoutVars>
      </dgm:prSet>
      <dgm:spPr/>
    </dgm:pt>
    <dgm:pt modelId="{8F03D3A9-10C2-4368-A680-C7E7C5F72441}" type="pres">
      <dgm:prSet presAssocID="{72551248-2668-4319-B09E-FB08B3A4A27D}" presName="sibTrans" presStyleCnt="0"/>
      <dgm:spPr/>
    </dgm:pt>
    <dgm:pt modelId="{D2CCB4FB-274D-40BA-A8C1-31CA41A479C5}" type="pres">
      <dgm:prSet presAssocID="{A103C5A3-1B28-4947-BAA0-922AB3BF8D43}" presName="compositeNode" presStyleCnt="0">
        <dgm:presLayoutVars>
          <dgm:bulletEnabled val="1"/>
        </dgm:presLayoutVars>
      </dgm:prSet>
      <dgm:spPr/>
    </dgm:pt>
    <dgm:pt modelId="{171251B6-5044-4516-B9BD-4689A68B4A28}" type="pres">
      <dgm:prSet presAssocID="{A103C5A3-1B28-4947-BAA0-922AB3BF8D43}" presName="bgRect" presStyleLbl="alignNode1" presStyleIdx="3" presStyleCnt="6"/>
      <dgm:spPr/>
    </dgm:pt>
    <dgm:pt modelId="{207BB0AC-5CA4-4CEB-AE57-81F3F5DF55C2}" type="pres">
      <dgm:prSet presAssocID="{EA19A4B0-DA04-428E-94E8-B3539FBE581C}" presName="sibTransNodeRect" presStyleLbl="alignNode1" presStyleIdx="3" presStyleCnt="6">
        <dgm:presLayoutVars>
          <dgm:chMax val="0"/>
          <dgm:bulletEnabled val="1"/>
        </dgm:presLayoutVars>
      </dgm:prSet>
      <dgm:spPr/>
    </dgm:pt>
    <dgm:pt modelId="{DBD1DFB5-A012-4D0A-AEF8-96D4DD05AC3E}" type="pres">
      <dgm:prSet presAssocID="{A103C5A3-1B28-4947-BAA0-922AB3BF8D43}" presName="nodeRect" presStyleLbl="alignNode1" presStyleIdx="3" presStyleCnt="6">
        <dgm:presLayoutVars>
          <dgm:bulletEnabled val="1"/>
        </dgm:presLayoutVars>
      </dgm:prSet>
      <dgm:spPr/>
    </dgm:pt>
    <dgm:pt modelId="{D1AF9CC1-0AA3-4A76-B2C7-AA15D1FAF461}" type="pres">
      <dgm:prSet presAssocID="{EA19A4B0-DA04-428E-94E8-B3539FBE581C}" presName="sibTrans" presStyleCnt="0"/>
      <dgm:spPr/>
    </dgm:pt>
    <dgm:pt modelId="{BDF00932-7E01-4772-9A13-197A100C2932}" type="pres">
      <dgm:prSet presAssocID="{A4DE45E5-ED51-4994-B830-D92B7FD55C53}" presName="compositeNode" presStyleCnt="0">
        <dgm:presLayoutVars>
          <dgm:bulletEnabled val="1"/>
        </dgm:presLayoutVars>
      </dgm:prSet>
      <dgm:spPr/>
    </dgm:pt>
    <dgm:pt modelId="{621A4084-5327-4622-9388-A59C4B65ADB7}" type="pres">
      <dgm:prSet presAssocID="{A4DE45E5-ED51-4994-B830-D92B7FD55C53}" presName="bgRect" presStyleLbl="alignNode1" presStyleIdx="4" presStyleCnt="6"/>
      <dgm:spPr/>
    </dgm:pt>
    <dgm:pt modelId="{660DAA91-F225-4FBF-B6E3-719F7B8D1DB0}" type="pres">
      <dgm:prSet presAssocID="{B3AB91B1-B8DF-48A5-8034-DF8CB46A2175}" presName="sibTransNodeRect" presStyleLbl="alignNode1" presStyleIdx="4" presStyleCnt="6">
        <dgm:presLayoutVars>
          <dgm:chMax val="0"/>
          <dgm:bulletEnabled val="1"/>
        </dgm:presLayoutVars>
      </dgm:prSet>
      <dgm:spPr/>
    </dgm:pt>
    <dgm:pt modelId="{779785C4-229E-48EC-8C20-DE36BE05D0C4}" type="pres">
      <dgm:prSet presAssocID="{A4DE45E5-ED51-4994-B830-D92B7FD55C53}" presName="nodeRect" presStyleLbl="alignNode1" presStyleIdx="4" presStyleCnt="6">
        <dgm:presLayoutVars>
          <dgm:bulletEnabled val="1"/>
        </dgm:presLayoutVars>
      </dgm:prSet>
      <dgm:spPr/>
    </dgm:pt>
    <dgm:pt modelId="{5758F3D6-CF33-40D5-88FE-C8DCD1094B62}" type="pres">
      <dgm:prSet presAssocID="{B3AB91B1-B8DF-48A5-8034-DF8CB46A2175}" presName="sibTrans" presStyleCnt="0"/>
      <dgm:spPr/>
    </dgm:pt>
    <dgm:pt modelId="{64C5B94B-D475-4D6E-A295-B49F4B12053F}" type="pres">
      <dgm:prSet presAssocID="{A7A1A6C0-74FF-4B2B-8F5E-8EA23F6C7F07}" presName="compositeNode" presStyleCnt="0">
        <dgm:presLayoutVars>
          <dgm:bulletEnabled val="1"/>
        </dgm:presLayoutVars>
      </dgm:prSet>
      <dgm:spPr/>
    </dgm:pt>
    <dgm:pt modelId="{F42C3F7D-6CB5-4EFA-A3B2-31187861CD3A}" type="pres">
      <dgm:prSet presAssocID="{A7A1A6C0-74FF-4B2B-8F5E-8EA23F6C7F07}" presName="bgRect" presStyleLbl="alignNode1" presStyleIdx="5" presStyleCnt="6"/>
      <dgm:spPr/>
    </dgm:pt>
    <dgm:pt modelId="{4F9E8677-762E-47F4-BE64-B595C7E21B6C}" type="pres">
      <dgm:prSet presAssocID="{9513B314-EBFD-43E5-8395-96EDD48A2932}" presName="sibTransNodeRect" presStyleLbl="alignNode1" presStyleIdx="5" presStyleCnt="6">
        <dgm:presLayoutVars>
          <dgm:chMax val="0"/>
          <dgm:bulletEnabled val="1"/>
        </dgm:presLayoutVars>
      </dgm:prSet>
      <dgm:spPr/>
    </dgm:pt>
    <dgm:pt modelId="{67CFDD8A-7FEA-4839-876A-FC39E2C792FD}" type="pres">
      <dgm:prSet presAssocID="{A7A1A6C0-74FF-4B2B-8F5E-8EA23F6C7F07}" presName="nodeRect" presStyleLbl="alignNode1" presStyleIdx="5" presStyleCnt="6">
        <dgm:presLayoutVars>
          <dgm:bulletEnabled val="1"/>
        </dgm:presLayoutVars>
      </dgm:prSet>
      <dgm:spPr/>
    </dgm:pt>
  </dgm:ptLst>
  <dgm:cxnLst>
    <dgm:cxn modelId="{99B6E007-D323-484E-892D-07F8DE3D0AF0}" srcId="{C24584A5-3D50-498C-AA0D-638675C7BEFB}" destId="{A4DE45E5-ED51-4994-B830-D92B7FD55C53}" srcOrd="4" destOrd="0" parTransId="{72DDFA49-4EE3-4BF4-93C5-D65CDF913918}" sibTransId="{B3AB91B1-B8DF-48A5-8034-DF8CB46A2175}"/>
    <dgm:cxn modelId="{E8060228-F336-479D-8451-C2B6967B7DAA}" type="presOf" srcId="{C24584A5-3D50-498C-AA0D-638675C7BEFB}" destId="{EE9AA443-C616-40C3-A7C3-7D11199ED0D7}" srcOrd="0" destOrd="0" presId="urn:microsoft.com/office/officeart/2016/7/layout/LinearBlockProcessNumbered"/>
    <dgm:cxn modelId="{A28E2132-7166-47F7-B596-31E61A0399BA}" type="presOf" srcId="{B4F7AF37-E04D-4C92-ABD5-E43B8A8DC2FA}" destId="{B02AB920-4BDA-4E7F-A2C6-E31C5374E350}" srcOrd="1" destOrd="0" presId="urn:microsoft.com/office/officeart/2016/7/layout/LinearBlockProcessNumbered"/>
    <dgm:cxn modelId="{03B75832-161C-4A4C-8E83-6BFA9AB34314}" type="presOf" srcId="{B4F7AF37-E04D-4C92-ABD5-E43B8A8DC2FA}" destId="{BF800D79-30B6-4EBD-B823-F899DC9FE5F1}" srcOrd="0" destOrd="0" presId="urn:microsoft.com/office/officeart/2016/7/layout/LinearBlockProcessNumbered"/>
    <dgm:cxn modelId="{4493F53F-C111-4B43-8E4A-A27E30ABAC66}" srcId="{C24584A5-3D50-498C-AA0D-638675C7BEFB}" destId="{93ABF79F-510C-4E05-874C-01317FB93E22}" srcOrd="0" destOrd="0" parTransId="{4610CB85-7725-4155-8125-450C6B6486EE}" sibTransId="{D3A16823-A521-496A-973E-E9D5E943F9D4}"/>
    <dgm:cxn modelId="{84E32240-C549-4556-A30E-FBFBFC5E6113}" type="presOf" srcId="{A4DE45E5-ED51-4994-B830-D92B7FD55C53}" destId="{621A4084-5327-4622-9388-A59C4B65ADB7}" srcOrd="0" destOrd="0" presId="urn:microsoft.com/office/officeart/2016/7/layout/LinearBlockProcessNumbered"/>
    <dgm:cxn modelId="{7C804C5D-6718-4543-929E-F25F577D736B}" type="presOf" srcId="{CF6AE502-970B-415E-B5E0-42A17127C2EA}" destId="{3229CE82-8A92-4F16-98E4-D327BD13B2E3}" srcOrd="0" destOrd="0" presId="urn:microsoft.com/office/officeart/2016/7/layout/LinearBlockProcessNumbered"/>
    <dgm:cxn modelId="{C1FBD242-4CB6-40B5-9DB2-B1856AD67D3E}" type="presOf" srcId="{2B502244-7D82-4155-A315-2EE7924ABE28}" destId="{9521C810-34CB-457B-A572-02000CDE76F0}" srcOrd="0" destOrd="0" presId="urn:microsoft.com/office/officeart/2016/7/layout/LinearBlockProcessNumbered"/>
    <dgm:cxn modelId="{8656E24B-B18E-49E5-882E-157CEEB8B54B}" type="presOf" srcId="{EA19A4B0-DA04-428E-94E8-B3539FBE581C}" destId="{207BB0AC-5CA4-4CEB-AE57-81F3F5DF55C2}" srcOrd="0" destOrd="0" presId="urn:microsoft.com/office/officeart/2016/7/layout/LinearBlockProcessNumbered"/>
    <dgm:cxn modelId="{06408758-13C6-471A-89C6-28F691100333}" type="presOf" srcId="{CF6AE502-970B-415E-B5E0-42A17127C2EA}" destId="{F321024D-4261-400F-91F6-00757AC610D4}" srcOrd="1" destOrd="0" presId="urn:microsoft.com/office/officeart/2016/7/layout/LinearBlockProcessNumbered"/>
    <dgm:cxn modelId="{776DCB83-959D-4CE4-8A55-915C2AE6E309}" srcId="{C24584A5-3D50-498C-AA0D-638675C7BEFB}" destId="{A7A1A6C0-74FF-4B2B-8F5E-8EA23F6C7F07}" srcOrd="5" destOrd="0" parTransId="{DBDB263F-AB71-4A00-937E-28DA92CC1E52}" sibTransId="{9513B314-EBFD-43E5-8395-96EDD48A2932}"/>
    <dgm:cxn modelId="{0B19FB83-87A1-4271-A5E8-34DD38E7B772}" srcId="{C24584A5-3D50-498C-AA0D-638675C7BEFB}" destId="{A103C5A3-1B28-4947-BAA0-922AB3BF8D43}" srcOrd="3" destOrd="0" parTransId="{5D459E06-C764-470D-AF8E-A5C4E42441C9}" sibTransId="{EA19A4B0-DA04-428E-94E8-B3539FBE581C}"/>
    <dgm:cxn modelId="{992D8D8B-98CD-4E8E-87C6-B4C12186B5FB}" type="presOf" srcId="{A103C5A3-1B28-4947-BAA0-922AB3BF8D43}" destId="{171251B6-5044-4516-B9BD-4689A68B4A28}" srcOrd="0" destOrd="0" presId="urn:microsoft.com/office/officeart/2016/7/layout/LinearBlockProcessNumbered"/>
    <dgm:cxn modelId="{2732739C-063D-4427-8215-9B77F585F60D}" type="presOf" srcId="{B3AB91B1-B8DF-48A5-8034-DF8CB46A2175}" destId="{660DAA91-F225-4FBF-B6E3-719F7B8D1DB0}" srcOrd="0" destOrd="0" presId="urn:microsoft.com/office/officeart/2016/7/layout/LinearBlockProcessNumbered"/>
    <dgm:cxn modelId="{234D45A1-467B-4970-B354-ABEBA8983971}" type="presOf" srcId="{D3A16823-A521-496A-973E-E9D5E943F9D4}" destId="{358FBCDA-4190-4B3C-8308-B7933175409C}" srcOrd="0" destOrd="0" presId="urn:microsoft.com/office/officeart/2016/7/layout/LinearBlockProcessNumbered"/>
    <dgm:cxn modelId="{F8FE54A2-57F0-440F-B348-326224B87691}" type="presOf" srcId="{A7A1A6C0-74FF-4B2B-8F5E-8EA23F6C7F07}" destId="{67CFDD8A-7FEA-4839-876A-FC39E2C792FD}" srcOrd="1" destOrd="0" presId="urn:microsoft.com/office/officeart/2016/7/layout/LinearBlockProcessNumbered"/>
    <dgm:cxn modelId="{4CA3DEA4-0091-4577-A70D-88F3CDD53589}" type="presOf" srcId="{A103C5A3-1B28-4947-BAA0-922AB3BF8D43}" destId="{DBD1DFB5-A012-4D0A-AEF8-96D4DD05AC3E}" srcOrd="1" destOrd="0" presId="urn:microsoft.com/office/officeart/2016/7/layout/LinearBlockProcessNumbered"/>
    <dgm:cxn modelId="{E369A3AC-591B-4B1C-8CEE-8C6B99B82F5B}" type="presOf" srcId="{93ABF79F-510C-4E05-874C-01317FB93E22}" destId="{D1E47FC6-9050-40F8-B358-4B18A5B1B180}" srcOrd="0" destOrd="0" presId="urn:microsoft.com/office/officeart/2016/7/layout/LinearBlockProcessNumbered"/>
    <dgm:cxn modelId="{AB6FE3B1-17C1-4E2B-9FB1-922CC0D5B748}" type="presOf" srcId="{A7A1A6C0-74FF-4B2B-8F5E-8EA23F6C7F07}" destId="{F42C3F7D-6CB5-4EFA-A3B2-31187861CD3A}" srcOrd="0" destOrd="0" presId="urn:microsoft.com/office/officeart/2016/7/layout/LinearBlockProcessNumbered"/>
    <dgm:cxn modelId="{C685EBB9-D642-4696-874D-819A7F5A7747}" type="presOf" srcId="{A4DE45E5-ED51-4994-B830-D92B7FD55C53}" destId="{779785C4-229E-48EC-8C20-DE36BE05D0C4}" srcOrd="1" destOrd="0" presId="urn:microsoft.com/office/officeart/2016/7/layout/LinearBlockProcessNumbered"/>
    <dgm:cxn modelId="{20C7DEBF-2C28-468B-807A-A1A624279F90}" srcId="{C24584A5-3D50-498C-AA0D-638675C7BEFB}" destId="{CF6AE502-970B-415E-B5E0-42A17127C2EA}" srcOrd="2" destOrd="0" parTransId="{CF160FA4-14A7-49CB-877B-1215871AEF78}" sibTransId="{72551248-2668-4319-B09E-FB08B3A4A27D}"/>
    <dgm:cxn modelId="{C68642D0-771F-4B84-974F-29C8724053CD}" type="presOf" srcId="{93ABF79F-510C-4E05-874C-01317FB93E22}" destId="{2E52EC25-B095-4201-9EE2-78E8B2CF322B}" srcOrd="1" destOrd="0" presId="urn:microsoft.com/office/officeart/2016/7/layout/LinearBlockProcessNumbered"/>
    <dgm:cxn modelId="{09DEB5D5-B782-45EF-AF90-E98C9DA35625}" srcId="{C24584A5-3D50-498C-AA0D-638675C7BEFB}" destId="{B4F7AF37-E04D-4C92-ABD5-E43B8A8DC2FA}" srcOrd="1" destOrd="0" parTransId="{5E29D5F4-EDF0-4506-9A15-9E595C24454F}" sibTransId="{2B502244-7D82-4155-A315-2EE7924ABE28}"/>
    <dgm:cxn modelId="{554265DD-D24C-472E-8E94-22A6578F0BE7}" type="presOf" srcId="{9513B314-EBFD-43E5-8395-96EDD48A2932}" destId="{4F9E8677-762E-47F4-BE64-B595C7E21B6C}" srcOrd="0" destOrd="0" presId="urn:microsoft.com/office/officeart/2016/7/layout/LinearBlockProcessNumbered"/>
    <dgm:cxn modelId="{8D9E27DE-3D50-4A6D-839C-B279B8B7596D}" type="presOf" srcId="{72551248-2668-4319-B09E-FB08B3A4A27D}" destId="{B98D4B57-1C60-450D-82C3-351C21BD701D}" srcOrd="0" destOrd="0" presId="urn:microsoft.com/office/officeart/2016/7/layout/LinearBlockProcessNumbered"/>
    <dgm:cxn modelId="{DD9B9406-CAFA-4925-8475-E6B427EABFEE}" type="presParOf" srcId="{EE9AA443-C616-40C3-A7C3-7D11199ED0D7}" destId="{24C08EA5-E1CB-42FC-AEF3-3AEF37337FA8}" srcOrd="0" destOrd="0" presId="urn:microsoft.com/office/officeart/2016/7/layout/LinearBlockProcessNumbered"/>
    <dgm:cxn modelId="{BEC9467A-9E43-42AC-A316-584A8A5F21D8}" type="presParOf" srcId="{24C08EA5-E1CB-42FC-AEF3-3AEF37337FA8}" destId="{D1E47FC6-9050-40F8-B358-4B18A5B1B180}" srcOrd="0" destOrd="0" presId="urn:microsoft.com/office/officeart/2016/7/layout/LinearBlockProcessNumbered"/>
    <dgm:cxn modelId="{3C02353F-C4D7-489C-BEF1-926178239EE4}" type="presParOf" srcId="{24C08EA5-E1CB-42FC-AEF3-3AEF37337FA8}" destId="{358FBCDA-4190-4B3C-8308-B7933175409C}" srcOrd="1" destOrd="0" presId="urn:microsoft.com/office/officeart/2016/7/layout/LinearBlockProcessNumbered"/>
    <dgm:cxn modelId="{DCFC0472-E12A-438A-B886-CE2B853229CE}" type="presParOf" srcId="{24C08EA5-E1CB-42FC-AEF3-3AEF37337FA8}" destId="{2E52EC25-B095-4201-9EE2-78E8B2CF322B}" srcOrd="2" destOrd="0" presId="urn:microsoft.com/office/officeart/2016/7/layout/LinearBlockProcessNumbered"/>
    <dgm:cxn modelId="{0BD1E051-20FC-41DA-AD6D-1F81BB904DFD}" type="presParOf" srcId="{EE9AA443-C616-40C3-A7C3-7D11199ED0D7}" destId="{DB53074E-5C37-4928-812C-44A66B211157}" srcOrd="1" destOrd="0" presId="urn:microsoft.com/office/officeart/2016/7/layout/LinearBlockProcessNumbered"/>
    <dgm:cxn modelId="{4F9CB5F0-7DB8-4237-B2C3-904551AB8682}" type="presParOf" srcId="{EE9AA443-C616-40C3-A7C3-7D11199ED0D7}" destId="{C393C299-E741-4236-B8EF-24AFF04E546A}" srcOrd="2" destOrd="0" presId="urn:microsoft.com/office/officeart/2016/7/layout/LinearBlockProcessNumbered"/>
    <dgm:cxn modelId="{3189093A-0CBB-42BE-A4D1-5D03C9537876}" type="presParOf" srcId="{C393C299-E741-4236-B8EF-24AFF04E546A}" destId="{BF800D79-30B6-4EBD-B823-F899DC9FE5F1}" srcOrd="0" destOrd="0" presId="urn:microsoft.com/office/officeart/2016/7/layout/LinearBlockProcessNumbered"/>
    <dgm:cxn modelId="{B6D984FF-A3F6-402E-B306-EC5F3E210D29}" type="presParOf" srcId="{C393C299-E741-4236-B8EF-24AFF04E546A}" destId="{9521C810-34CB-457B-A572-02000CDE76F0}" srcOrd="1" destOrd="0" presId="urn:microsoft.com/office/officeart/2016/7/layout/LinearBlockProcessNumbered"/>
    <dgm:cxn modelId="{C8536D9F-1A13-431E-841A-34C87A8B287B}" type="presParOf" srcId="{C393C299-E741-4236-B8EF-24AFF04E546A}" destId="{B02AB920-4BDA-4E7F-A2C6-E31C5374E350}" srcOrd="2" destOrd="0" presId="urn:microsoft.com/office/officeart/2016/7/layout/LinearBlockProcessNumbered"/>
    <dgm:cxn modelId="{DC3260B7-535B-48E4-AD58-7FECF5C640EF}" type="presParOf" srcId="{EE9AA443-C616-40C3-A7C3-7D11199ED0D7}" destId="{04099593-FE4D-4BED-85A6-48BDA0CBD7B1}" srcOrd="3" destOrd="0" presId="urn:microsoft.com/office/officeart/2016/7/layout/LinearBlockProcessNumbered"/>
    <dgm:cxn modelId="{3E8F9839-6986-430C-896C-942A4788DBF4}" type="presParOf" srcId="{EE9AA443-C616-40C3-A7C3-7D11199ED0D7}" destId="{91E0696B-2D1D-4CC7-8E32-4F44769C9F40}" srcOrd="4" destOrd="0" presId="urn:microsoft.com/office/officeart/2016/7/layout/LinearBlockProcessNumbered"/>
    <dgm:cxn modelId="{5BBA6FDF-6ECD-457F-A790-E9AC657D8387}" type="presParOf" srcId="{91E0696B-2D1D-4CC7-8E32-4F44769C9F40}" destId="{3229CE82-8A92-4F16-98E4-D327BD13B2E3}" srcOrd="0" destOrd="0" presId="urn:microsoft.com/office/officeart/2016/7/layout/LinearBlockProcessNumbered"/>
    <dgm:cxn modelId="{8B446AEF-9922-48E1-BE07-35BAD7FF07C7}" type="presParOf" srcId="{91E0696B-2D1D-4CC7-8E32-4F44769C9F40}" destId="{B98D4B57-1C60-450D-82C3-351C21BD701D}" srcOrd="1" destOrd="0" presId="urn:microsoft.com/office/officeart/2016/7/layout/LinearBlockProcessNumbered"/>
    <dgm:cxn modelId="{2F1D8998-9BDC-4479-8FC2-E1FA2E9E6A24}" type="presParOf" srcId="{91E0696B-2D1D-4CC7-8E32-4F44769C9F40}" destId="{F321024D-4261-400F-91F6-00757AC610D4}" srcOrd="2" destOrd="0" presId="urn:microsoft.com/office/officeart/2016/7/layout/LinearBlockProcessNumbered"/>
    <dgm:cxn modelId="{6D5B9F30-4C5C-45A5-B8ED-70A11E1D4D57}" type="presParOf" srcId="{EE9AA443-C616-40C3-A7C3-7D11199ED0D7}" destId="{8F03D3A9-10C2-4368-A680-C7E7C5F72441}" srcOrd="5" destOrd="0" presId="urn:microsoft.com/office/officeart/2016/7/layout/LinearBlockProcessNumbered"/>
    <dgm:cxn modelId="{D1FAE73A-5255-459F-BC77-218910ECECF8}" type="presParOf" srcId="{EE9AA443-C616-40C3-A7C3-7D11199ED0D7}" destId="{D2CCB4FB-274D-40BA-A8C1-31CA41A479C5}" srcOrd="6" destOrd="0" presId="urn:microsoft.com/office/officeart/2016/7/layout/LinearBlockProcessNumbered"/>
    <dgm:cxn modelId="{6AF579B8-3459-4121-8BE1-5C8F1124257B}" type="presParOf" srcId="{D2CCB4FB-274D-40BA-A8C1-31CA41A479C5}" destId="{171251B6-5044-4516-B9BD-4689A68B4A28}" srcOrd="0" destOrd="0" presId="urn:microsoft.com/office/officeart/2016/7/layout/LinearBlockProcessNumbered"/>
    <dgm:cxn modelId="{9A538DC3-6DBC-4429-9C2A-C48EB19FF0D5}" type="presParOf" srcId="{D2CCB4FB-274D-40BA-A8C1-31CA41A479C5}" destId="{207BB0AC-5CA4-4CEB-AE57-81F3F5DF55C2}" srcOrd="1" destOrd="0" presId="urn:microsoft.com/office/officeart/2016/7/layout/LinearBlockProcessNumbered"/>
    <dgm:cxn modelId="{63B79CF2-A915-457E-BADB-E7459D18B94E}" type="presParOf" srcId="{D2CCB4FB-274D-40BA-A8C1-31CA41A479C5}" destId="{DBD1DFB5-A012-4D0A-AEF8-96D4DD05AC3E}" srcOrd="2" destOrd="0" presId="urn:microsoft.com/office/officeart/2016/7/layout/LinearBlockProcessNumbered"/>
    <dgm:cxn modelId="{8A23543B-B92A-4E27-A956-695A48A76DA9}" type="presParOf" srcId="{EE9AA443-C616-40C3-A7C3-7D11199ED0D7}" destId="{D1AF9CC1-0AA3-4A76-B2C7-AA15D1FAF461}" srcOrd="7" destOrd="0" presId="urn:microsoft.com/office/officeart/2016/7/layout/LinearBlockProcessNumbered"/>
    <dgm:cxn modelId="{426E2CC1-DEF2-480A-BF7E-24BAF1444AE8}" type="presParOf" srcId="{EE9AA443-C616-40C3-A7C3-7D11199ED0D7}" destId="{BDF00932-7E01-4772-9A13-197A100C2932}" srcOrd="8" destOrd="0" presId="urn:microsoft.com/office/officeart/2016/7/layout/LinearBlockProcessNumbered"/>
    <dgm:cxn modelId="{059B493D-2520-44B7-B399-3D183F404F52}" type="presParOf" srcId="{BDF00932-7E01-4772-9A13-197A100C2932}" destId="{621A4084-5327-4622-9388-A59C4B65ADB7}" srcOrd="0" destOrd="0" presId="urn:microsoft.com/office/officeart/2016/7/layout/LinearBlockProcessNumbered"/>
    <dgm:cxn modelId="{703A4D01-A2F2-43B0-802B-11CA3A2669EA}" type="presParOf" srcId="{BDF00932-7E01-4772-9A13-197A100C2932}" destId="{660DAA91-F225-4FBF-B6E3-719F7B8D1DB0}" srcOrd="1" destOrd="0" presId="urn:microsoft.com/office/officeart/2016/7/layout/LinearBlockProcessNumbered"/>
    <dgm:cxn modelId="{5127F879-1F9E-4AB3-A33C-EB6BB206B4B5}" type="presParOf" srcId="{BDF00932-7E01-4772-9A13-197A100C2932}" destId="{779785C4-229E-48EC-8C20-DE36BE05D0C4}" srcOrd="2" destOrd="0" presId="urn:microsoft.com/office/officeart/2016/7/layout/LinearBlockProcessNumbered"/>
    <dgm:cxn modelId="{BEC9C3BD-6133-4FD3-BA90-26AB4AC91823}" type="presParOf" srcId="{EE9AA443-C616-40C3-A7C3-7D11199ED0D7}" destId="{5758F3D6-CF33-40D5-88FE-C8DCD1094B62}" srcOrd="9" destOrd="0" presId="urn:microsoft.com/office/officeart/2016/7/layout/LinearBlockProcessNumbered"/>
    <dgm:cxn modelId="{9C15AEB2-7DB9-445F-9E45-38F7CFD396EA}" type="presParOf" srcId="{EE9AA443-C616-40C3-A7C3-7D11199ED0D7}" destId="{64C5B94B-D475-4D6E-A295-B49F4B12053F}" srcOrd="10" destOrd="0" presId="urn:microsoft.com/office/officeart/2016/7/layout/LinearBlockProcessNumbered"/>
    <dgm:cxn modelId="{05E2A1AF-7340-4E09-B2E8-F18ADBE1791D}" type="presParOf" srcId="{64C5B94B-D475-4D6E-A295-B49F4B12053F}" destId="{F42C3F7D-6CB5-4EFA-A3B2-31187861CD3A}" srcOrd="0" destOrd="0" presId="urn:microsoft.com/office/officeart/2016/7/layout/LinearBlockProcessNumbered"/>
    <dgm:cxn modelId="{CFEC655A-C727-4ADC-B883-F5F7A40A45B8}" type="presParOf" srcId="{64C5B94B-D475-4D6E-A295-B49F4B12053F}" destId="{4F9E8677-762E-47F4-BE64-B595C7E21B6C}" srcOrd="1" destOrd="0" presId="urn:microsoft.com/office/officeart/2016/7/layout/LinearBlockProcessNumbered"/>
    <dgm:cxn modelId="{7FE8F76C-4FFF-4198-AD5D-07D4EA4E0AC4}" type="presParOf" srcId="{64C5B94B-D475-4D6E-A295-B49F4B12053F}" destId="{67CFDD8A-7FEA-4839-876A-FC39E2C792F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47FC6-9050-40F8-B358-4B18A5B1B180}">
      <dsp:nvSpPr>
        <dsp:cNvPr id="0" name=""/>
        <dsp:cNvSpPr/>
      </dsp:nvSpPr>
      <dsp:spPr>
        <a:xfrm>
          <a:off x="0" y="1091406"/>
          <a:ext cx="1643062" cy="197167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marL="0" lvl="0" indent="0" algn="l" defTabSz="533400">
            <a:lnSpc>
              <a:spcPct val="90000"/>
            </a:lnSpc>
            <a:spcBef>
              <a:spcPct val="0"/>
            </a:spcBef>
            <a:spcAft>
              <a:spcPct val="35000"/>
            </a:spcAft>
            <a:buNone/>
          </a:pPr>
          <a:r>
            <a:rPr lang="cs-CZ" sz="1200" kern="1200"/>
            <a:t>Illich: odškolnění společnosti</a:t>
          </a:r>
          <a:endParaRPr lang="en-US" sz="1200" kern="1200"/>
        </a:p>
      </dsp:txBody>
      <dsp:txXfrm>
        <a:off x="0" y="1880076"/>
        <a:ext cx="1643062" cy="1183005"/>
      </dsp:txXfrm>
    </dsp:sp>
    <dsp:sp modelId="{358FBCDA-4190-4B3C-8308-B7933175409C}">
      <dsp:nvSpPr>
        <dsp:cNvPr id="0" name=""/>
        <dsp:cNvSpPr/>
      </dsp:nvSpPr>
      <dsp:spPr>
        <a:xfrm>
          <a:off x="0"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marL="0" lvl="0" indent="0" algn="l" defTabSz="1422400">
            <a:lnSpc>
              <a:spcPct val="90000"/>
            </a:lnSpc>
            <a:spcBef>
              <a:spcPct val="0"/>
            </a:spcBef>
            <a:spcAft>
              <a:spcPct val="35000"/>
            </a:spcAft>
            <a:buNone/>
          </a:pPr>
          <a:r>
            <a:rPr lang="en-US" sz="3200" kern="1200"/>
            <a:t>01</a:t>
          </a:r>
        </a:p>
      </dsp:txBody>
      <dsp:txXfrm>
        <a:off x="0" y="1091406"/>
        <a:ext cx="1643062" cy="788670"/>
      </dsp:txXfrm>
    </dsp:sp>
    <dsp:sp modelId="{BF800D79-30B6-4EBD-B823-F899DC9FE5F1}">
      <dsp:nvSpPr>
        <dsp:cNvPr id="0" name=""/>
        <dsp:cNvSpPr/>
      </dsp:nvSpPr>
      <dsp:spPr>
        <a:xfrm>
          <a:off x="1774507" y="1091406"/>
          <a:ext cx="1643062" cy="1971675"/>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marL="0" lvl="0" indent="0" algn="l" defTabSz="533400">
            <a:lnSpc>
              <a:spcPct val="90000"/>
            </a:lnSpc>
            <a:spcBef>
              <a:spcPct val="0"/>
            </a:spcBef>
            <a:spcAft>
              <a:spcPct val="35000"/>
            </a:spcAft>
            <a:buNone/>
          </a:pPr>
          <a:r>
            <a:rPr lang="cs-CZ" sz="1200" kern="1200"/>
            <a:t>Freire: pedagogika utlačovaných, kritická teorie</a:t>
          </a:r>
          <a:endParaRPr lang="en-US" sz="1200" kern="1200"/>
        </a:p>
      </dsp:txBody>
      <dsp:txXfrm>
        <a:off x="1774507" y="1880076"/>
        <a:ext cx="1643062" cy="1183005"/>
      </dsp:txXfrm>
    </dsp:sp>
    <dsp:sp modelId="{9521C810-34CB-457B-A572-02000CDE76F0}">
      <dsp:nvSpPr>
        <dsp:cNvPr id="0" name=""/>
        <dsp:cNvSpPr/>
      </dsp:nvSpPr>
      <dsp:spPr>
        <a:xfrm>
          <a:off x="1774507"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marL="0" lvl="0" indent="0" algn="l" defTabSz="1422400">
            <a:lnSpc>
              <a:spcPct val="90000"/>
            </a:lnSpc>
            <a:spcBef>
              <a:spcPct val="0"/>
            </a:spcBef>
            <a:spcAft>
              <a:spcPct val="35000"/>
            </a:spcAft>
            <a:buNone/>
          </a:pPr>
          <a:r>
            <a:rPr lang="en-US" sz="3200" kern="1200"/>
            <a:t>02</a:t>
          </a:r>
        </a:p>
      </dsp:txBody>
      <dsp:txXfrm>
        <a:off x="1774507" y="1091406"/>
        <a:ext cx="1643062" cy="788670"/>
      </dsp:txXfrm>
    </dsp:sp>
    <dsp:sp modelId="{3229CE82-8A92-4F16-98E4-D327BD13B2E3}">
      <dsp:nvSpPr>
        <dsp:cNvPr id="0" name=""/>
        <dsp:cNvSpPr/>
      </dsp:nvSpPr>
      <dsp:spPr>
        <a:xfrm>
          <a:off x="3549015" y="1091406"/>
          <a:ext cx="1643062" cy="1971675"/>
        </a:xfrm>
        <a:prstGeom prst="rect">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marL="0" lvl="0" indent="0" algn="l" defTabSz="533400">
            <a:lnSpc>
              <a:spcPct val="90000"/>
            </a:lnSpc>
            <a:spcBef>
              <a:spcPct val="0"/>
            </a:spcBef>
            <a:spcAft>
              <a:spcPct val="35000"/>
            </a:spcAft>
            <a:buNone/>
          </a:pPr>
          <a:r>
            <a:rPr lang="cs-CZ" sz="1200" kern="1200"/>
            <a:t>Jarvis: vzdělávání shora x vzdělávání sobě rovných</a:t>
          </a:r>
          <a:endParaRPr lang="en-US" sz="1200" kern="1200"/>
        </a:p>
      </dsp:txBody>
      <dsp:txXfrm>
        <a:off x="3549015" y="1880076"/>
        <a:ext cx="1643062" cy="1183005"/>
      </dsp:txXfrm>
    </dsp:sp>
    <dsp:sp modelId="{B98D4B57-1C60-450D-82C3-351C21BD701D}">
      <dsp:nvSpPr>
        <dsp:cNvPr id="0" name=""/>
        <dsp:cNvSpPr/>
      </dsp:nvSpPr>
      <dsp:spPr>
        <a:xfrm>
          <a:off x="3549015"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marL="0" lvl="0" indent="0" algn="l" defTabSz="1422400">
            <a:lnSpc>
              <a:spcPct val="90000"/>
            </a:lnSpc>
            <a:spcBef>
              <a:spcPct val="0"/>
            </a:spcBef>
            <a:spcAft>
              <a:spcPct val="35000"/>
            </a:spcAft>
            <a:buNone/>
          </a:pPr>
          <a:r>
            <a:rPr lang="en-US" sz="3200" kern="1200"/>
            <a:t>03</a:t>
          </a:r>
        </a:p>
      </dsp:txBody>
      <dsp:txXfrm>
        <a:off x="3549015" y="1091406"/>
        <a:ext cx="1643062" cy="788670"/>
      </dsp:txXfrm>
    </dsp:sp>
    <dsp:sp modelId="{171251B6-5044-4516-B9BD-4689A68B4A28}">
      <dsp:nvSpPr>
        <dsp:cNvPr id="0" name=""/>
        <dsp:cNvSpPr/>
      </dsp:nvSpPr>
      <dsp:spPr>
        <a:xfrm>
          <a:off x="5323522" y="1091406"/>
          <a:ext cx="1643062" cy="1971675"/>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marL="0" lvl="0" indent="0" algn="l" defTabSz="533400">
            <a:lnSpc>
              <a:spcPct val="90000"/>
            </a:lnSpc>
            <a:spcBef>
              <a:spcPct val="0"/>
            </a:spcBef>
            <a:spcAft>
              <a:spcPct val="35000"/>
            </a:spcAft>
            <a:buNone/>
          </a:pPr>
          <a:r>
            <a:rPr lang="cs-CZ" sz="1200" kern="1200"/>
            <a:t>Sociotechnika: cílevědomé řízení společenských procesů a vztahů pomocí</a:t>
          </a:r>
          <a:endParaRPr lang="en-US" sz="1200" kern="1200"/>
        </a:p>
      </dsp:txBody>
      <dsp:txXfrm>
        <a:off x="5323522" y="1880076"/>
        <a:ext cx="1643062" cy="1183005"/>
      </dsp:txXfrm>
    </dsp:sp>
    <dsp:sp modelId="{207BB0AC-5CA4-4CEB-AE57-81F3F5DF55C2}">
      <dsp:nvSpPr>
        <dsp:cNvPr id="0" name=""/>
        <dsp:cNvSpPr/>
      </dsp:nvSpPr>
      <dsp:spPr>
        <a:xfrm>
          <a:off x="5323522"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marL="0" lvl="0" indent="0" algn="l" defTabSz="1422400">
            <a:lnSpc>
              <a:spcPct val="90000"/>
            </a:lnSpc>
            <a:spcBef>
              <a:spcPct val="0"/>
            </a:spcBef>
            <a:spcAft>
              <a:spcPct val="35000"/>
            </a:spcAft>
            <a:buNone/>
          </a:pPr>
          <a:r>
            <a:rPr lang="en-US" sz="3200" kern="1200"/>
            <a:t>04</a:t>
          </a:r>
        </a:p>
      </dsp:txBody>
      <dsp:txXfrm>
        <a:off x="5323522" y="1091406"/>
        <a:ext cx="1643062" cy="788670"/>
      </dsp:txXfrm>
    </dsp:sp>
    <dsp:sp modelId="{621A4084-5327-4622-9388-A59C4B65ADB7}">
      <dsp:nvSpPr>
        <dsp:cNvPr id="0" name=""/>
        <dsp:cNvSpPr/>
      </dsp:nvSpPr>
      <dsp:spPr>
        <a:xfrm>
          <a:off x="7098030" y="1091406"/>
          <a:ext cx="1643062" cy="1971675"/>
        </a:xfrm>
        <a:prstGeom prst="rect">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marL="0" lvl="0" indent="0" algn="l" defTabSz="533400">
            <a:lnSpc>
              <a:spcPct val="90000"/>
            </a:lnSpc>
            <a:spcBef>
              <a:spcPct val="0"/>
            </a:spcBef>
            <a:spcAft>
              <a:spcPct val="35000"/>
            </a:spcAft>
            <a:buNone/>
          </a:pPr>
          <a:r>
            <a:rPr lang="cs-CZ" sz="1200" kern="1200"/>
            <a:t>Funkcionalistické pojetí: systém funguje a brání se změnám</a:t>
          </a:r>
          <a:endParaRPr lang="en-US" sz="1200" kern="1200"/>
        </a:p>
      </dsp:txBody>
      <dsp:txXfrm>
        <a:off x="7098030" y="1880076"/>
        <a:ext cx="1643062" cy="1183005"/>
      </dsp:txXfrm>
    </dsp:sp>
    <dsp:sp modelId="{660DAA91-F225-4FBF-B6E3-719F7B8D1DB0}">
      <dsp:nvSpPr>
        <dsp:cNvPr id="0" name=""/>
        <dsp:cNvSpPr/>
      </dsp:nvSpPr>
      <dsp:spPr>
        <a:xfrm>
          <a:off x="7098030"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marL="0" lvl="0" indent="0" algn="l" defTabSz="1422400">
            <a:lnSpc>
              <a:spcPct val="90000"/>
            </a:lnSpc>
            <a:spcBef>
              <a:spcPct val="0"/>
            </a:spcBef>
            <a:spcAft>
              <a:spcPct val="35000"/>
            </a:spcAft>
            <a:buNone/>
          </a:pPr>
          <a:r>
            <a:rPr lang="en-US" sz="3200" kern="1200"/>
            <a:t>05</a:t>
          </a:r>
        </a:p>
      </dsp:txBody>
      <dsp:txXfrm>
        <a:off x="7098030" y="1091406"/>
        <a:ext cx="1643062" cy="788670"/>
      </dsp:txXfrm>
    </dsp:sp>
    <dsp:sp modelId="{F42C3F7D-6CB5-4EFA-A3B2-31187861CD3A}">
      <dsp:nvSpPr>
        <dsp:cNvPr id="0" name=""/>
        <dsp:cNvSpPr/>
      </dsp:nvSpPr>
      <dsp:spPr>
        <a:xfrm>
          <a:off x="8872537" y="1091406"/>
          <a:ext cx="1643062" cy="197167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298" tIns="0" rIns="162298" bIns="330200" numCol="1" spcCol="1270" anchor="t" anchorCtr="0">
          <a:noAutofit/>
        </a:bodyPr>
        <a:lstStyle/>
        <a:p>
          <a:pPr marL="0" lvl="0" indent="0" algn="l" defTabSz="533400">
            <a:lnSpc>
              <a:spcPct val="90000"/>
            </a:lnSpc>
            <a:spcBef>
              <a:spcPct val="0"/>
            </a:spcBef>
            <a:spcAft>
              <a:spcPct val="35000"/>
            </a:spcAft>
            <a:buNone/>
          </a:pPr>
          <a:r>
            <a:rPr lang="cs-CZ" sz="1200" kern="1200"/>
            <a:t>Humanistické pojetí: člověk se chce celý život vzdělávat, jde o jeho přirozenou potřebu</a:t>
          </a:r>
          <a:endParaRPr lang="en-US" sz="1200" kern="1200"/>
        </a:p>
      </dsp:txBody>
      <dsp:txXfrm>
        <a:off x="8872537" y="1880076"/>
        <a:ext cx="1643062" cy="1183005"/>
      </dsp:txXfrm>
    </dsp:sp>
    <dsp:sp modelId="{4F9E8677-762E-47F4-BE64-B595C7E21B6C}">
      <dsp:nvSpPr>
        <dsp:cNvPr id="0" name=""/>
        <dsp:cNvSpPr/>
      </dsp:nvSpPr>
      <dsp:spPr>
        <a:xfrm>
          <a:off x="8872537" y="1091406"/>
          <a:ext cx="1643062" cy="78867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2298" tIns="165100" rIns="162298" bIns="165100" numCol="1" spcCol="1270" anchor="ctr" anchorCtr="0">
          <a:noAutofit/>
        </a:bodyPr>
        <a:lstStyle/>
        <a:p>
          <a:pPr marL="0" lvl="0" indent="0" algn="l" defTabSz="1422400">
            <a:lnSpc>
              <a:spcPct val="90000"/>
            </a:lnSpc>
            <a:spcBef>
              <a:spcPct val="0"/>
            </a:spcBef>
            <a:spcAft>
              <a:spcPct val="35000"/>
            </a:spcAft>
            <a:buNone/>
          </a:pPr>
          <a:r>
            <a:rPr lang="en-US" sz="3200" kern="1200"/>
            <a:t>06</a:t>
          </a:r>
        </a:p>
      </dsp:txBody>
      <dsp:txXfrm>
        <a:off x="8872537" y="1091406"/>
        <a:ext cx="1643062" cy="78867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28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691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3A77B6E1-634A-48DC-9E8B-D894023267EF}"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58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34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586B75A-687E-405C-8A0B-8D00578BA2C3}" type="datetimeFigureOut">
              <a:rPr lang="en-US" smtClean="0"/>
              <a:pPr/>
              <a:t>3/7/2021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638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085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CE1DA07A-9201-4B4B-BAF2-015AFA30F520}" type="datetimeFigureOut">
              <a:rPr lang="en-US" smtClean="0"/>
              <a:t>3/7/2021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2056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FigureOut">
              <a:rPr lang="en-US" smtClean="0"/>
              <a:t>3/7/2021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50895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3/7/2021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179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F6E2C9B-5FA2-460D-9BE7-B0812FC2A6FF}" type="datetimeFigureOut">
              <a:rPr lang="en-US" smtClean="0"/>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030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586B75A-687E-405C-8A0B-8D00578BA2C3}" type="datetimeFigureOut">
              <a:rPr lang="en-US" smtClean="0"/>
              <a:pPr/>
              <a:t>3/7/2021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84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FigureOut">
              <a:rPr lang="en-US" smtClean="0"/>
              <a:pPr/>
              <a:t>3/7/2021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53901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trends.google.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ctrTitle"/>
          </p:nvPr>
        </p:nvSpPr>
        <p:spPr>
          <a:xfrm>
            <a:off x="4380588" y="965199"/>
            <a:ext cx="6766078" cy="4927601"/>
          </a:xfrm>
        </p:spPr>
        <p:txBody>
          <a:bodyPr anchor="ctr">
            <a:normAutofit/>
          </a:bodyPr>
          <a:lstStyle/>
          <a:p>
            <a:pPr algn="l"/>
            <a:r>
              <a:rPr lang="cs-CZ" sz="4800" i="1" dirty="0">
                <a:solidFill>
                  <a:schemeClr val="bg1"/>
                </a:solidFill>
              </a:rPr>
              <a:t>„</a:t>
            </a:r>
            <a:r>
              <a:rPr lang="cs-CZ" sz="4800" i="1" dirty="0" err="1">
                <a:solidFill>
                  <a:schemeClr val="bg1"/>
                </a:solidFill>
              </a:rPr>
              <a:t>Scientia</a:t>
            </a:r>
            <a:r>
              <a:rPr lang="cs-CZ" sz="4800" i="1" dirty="0">
                <a:solidFill>
                  <a:schemeClr val="bg1"/>
                </a:solidFill>
              </a:rPr>
              <a:t> </a:t>
            </a:r>
            <a:r>
              <a:rPr lang="cs-CZ" sz="4800" i="1" dirty="0" err="1">
                <a:solidFill>
                  <a:schemeClr val="bg1"/>
                </a:solidFill>
              </a:rPr>
              <a:t>potentia</a:t>
            </a:r>
            <a:r>
              <a:rPr lang="cs-CZ" sz="4800" i="1" dirty="0">
                <a:solidFill>
                  <a:schemeClr val="bg1"/>
                </a:solidFill>
              </a:rPr>
              <a:t> </a:t>
            </a:r>
            <a:r>
              <a:rPr lang="cs-CZ" sz="4800" i="1" dirty="0" err="1">
                <a:solidFill>
                  <a:schemeClr val="bg1"/>
                </a:solidFill>
              </a:rPr>
              <a:t>est</a:t>
            </a:r>
            <a:r>
              <a:rPr lang="cs-CZ" sz="4800" i="1" dirty="0">
                <a:solidFill>
                  <a:schemeClr val="bg1"/>
                </a:solidFill>
              </a:rPr>
              <a:t>“</a:t>
            </a:r>
          </a:p>
        </p:txBody>
      </p:sp>
      <p:sp>
        <p:nvSpPr>
          <p:cNvPr id="3" name="Podnadpis 2"/>
          <p:cNvSpPr>
            <a:spLocks noGrp="1"/>
          </p:cNvSpPr>
          <p:nvPr>
            <p:ph type="subTitle" idx="1"/>
          </p:nvPr>
        </p:nvSpPr>
        <p:spPr>
          <a:xfrm>
            <a:off x="1023257" y="965198"/>
            <a:ext cx="2707937" cy="4927602"/>
          </a:xfrm>
        </p:spPr>
        <p:txBody>
          <a:bodyPr anchor="ctr">
            <a:normAutofit/>
          </a:bodyPr>
          <a:lstStyle/>
          <a:p>
            <a:r>
              <a:rPr lang="cs-CZ" sz="2000" i="1" dirty="0">
                <a:solidFill>
                  <a:schemeClr val="accent4"/>
                </a:solidFill>
              </a:rPr>
              <a:t>Trendy, výhledy, předpovídání budoucnosti</a:t>
            </a:r>
          </a:p>
          <a:p>
            <a:r>
              <a:rPr lang="en-US" sz="2000" i="1" dirty="0">
                <a:solidFill>
                  <a:schemeClr val="accent4"/>
                </a:solidFill>
              </a:rPr>
              <a:t>&amp;</a:t>
            </a:r>
            <a:endParaRPr lang="cs-CZ" sz="2000" i="1" dirty="0">
              <a:solidFill>
                <a:schemeClr val="accent4"/>
              </a:solidFill>
            </a:endParaRPr>
          </a:p>
          <a:p>
            <a:r>
              <a:rPr lang="cs-CZ" sz="2000" i="1" dirty="0">
                <a:solidFill>
                  <a:schemeClr val="accent4"/>
                </a:solidFill>
              </a:rPr>
              <a:t>Učící se společnost</a:t>
            </a:r>
          </a:p>
          <a:p>
            <a:pPr algn="r"/>
            <a:endParaRPr lang="cs-CZ" sz="2000" dirty="0">
              <a:solidFill>
                <a:schemeClr val="accent4"/>
              </a:solidFill>
            </a:endParaRPr>
          </a:p>
          <a:p>
            <a:pPr algn="r"/>
            <a:endParaRPr lang="cs-CZ" sz="2000" dirty="0">
              <a:solidFill>
                <a:schemeClr val="accent4"/>
              </a:solidFill>
            </a:endParaRPr>
          </a:p>
          <a:p>
            <a:pPr algn="r"/>
            <a:r>
              <a:rPr lang="cs-CZ" sz="2000" b="1">
                <a:solidFill>
                  <a:schemeClr val="accent4"/>
                </a:solidFill>
              </a:rPr>
              <a:t>Učící </a:t>
            </a:r>
            <a:r>
              <a:rPr lang="cs-CZ" sz="2000" b="1" dirty="0">
                <a:solidFill>
                  <a:schemeClr val="accent4"/>
                </a:solidFill>
              </a:rPr>
              <a:t>se společnost</a:t>
            </a:r>
          </a:p>
          <a:p>
            <a:pPr algn="r"/>
            <a:r>
              <a:rPr lang="cs-CZ" sz="2000" dirty="0">
                <a:solidFill>
                  <a:schemeClr val="accent4"/>
                </a:solidFill>
              </a:rPr>
              <a:t>I. přednáška</a:t>
            </a:r>
          </a:p>
          <a:p>
            <a:pPr algn="r"/>
            <a:r>
              <a:rPr lang="cs-CZ" sz="2000" dirty="0">
                <a:solidFill>
                  <a:schemeClr val="accent4"/>
                </a:solidFill>
              </a:rPr>
              <a:t>Michal Černý</a:t>
            </a:r>
          </a:p>
        </p:txBody>
      </p:sp>
    </p:spTree>
    <p:extLst>
      <p:ext uri="{BB962C8B-B14F-4D97-AF65-F5344CB8AC3E}">
        <p14:creationId xmlns:p14="http://schemas.microsoft.com/office/powerpoint/2010/main" val="332637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Roadmapping</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Identifikujte „produkt“ nebo oblast, které se chcete věnovat</a:t>
            </a:r>
          </a:p>
          <a:p>
            <a:r>
              <a:rPr lang="cs-CZ" sz="2400">
                <a:solidFill>
                  <a:schemeClr val="bg1"/>
                </a:solidFill>
              </a:rPr>
              <a:t>Identifikujte kritické systémové požadavky a cíle</a:t>
            </a:r>
          </a:p>
          <a:p>
            <a:r>
              <a:rPr lang="cs-CZ" sz="2400">
                <a:solidFill>
                  <a:schemeClr val="bg1"/>
                </a:solidFill>
              </a:rPr>
              <a:t>Určete hlavní technologické oblasti, které jsou třeba k dosažení cílů</a:t>
            </a:r>
          </a:p>
          <a:p>
            <a:r>
              <a:rPr lang="cs-CZ" sz="2400">
                <a:solidFill>
                  <a:schemeClr val="bg1"/>
                </a:solidFill>
              </a:rPr>
              <a:t>Určete technologie, které jsou pro rozvoj těchto oblastí zásadní</a:t>
            </a:r>
          </a:p>
          <a:p>
            <a:r>
              <a:rPr lang="cs-CZ" sz="2400">
                <a:solidFill>
                  <a:schemeClr val="bg1"/>
                </a:solidFill>
              </a:rPr>
              <a:t>Identifikovat technologické alternativy a časové osy</a:t>
            </a:r>
          </a:p>
          <a:p>
            <a:r>
              <a:rPr lang="cs-CZ" sz="2400">
                <a:solidFill>
                  <a:schemeClr val="bg1"/>
                </a:solidFill>
              </a:rPr>
              <a:t>Sledujte také alternativní možnosti vývoje, jiné technologie a směry</a:t>
            </a:r>
          </a:p>
          <a:p>
            <a:r>
              <a:rPr lang="cs-CZ" sz="2400">
                <a:solidFill>
                  <a:schemeClr val="bg1"/>
                </a:solidFill>
              </a:rPr>
              <a:t>Vytvořte časový plán vývoje</a:t>
            </a:r>
          </a:p>
        </p:txBody>
      </p:sp>
    </p:spTree>
    <p:extLst>
      <p:ext uri="{BB962C8B-B14F-4D97-AF65-F5344CB8AC3E}">
        <p14:creationId xmlns:p14="http://schemas.microsoft.com/office/powerpoint/2010/main" val="402043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6728837" y="0"/>
            <a:ext cx="5525632" cy="3756074"/>
          </a:xfrm>
          <a:prstGeom prst="rect">
            <a:avLst/>
          </a:prstGeom>
        </p:spPr>
      </p:pic>
      <p:sp>
        <p:nvSpPr>
          <p:cNvPr id="2" name="Nadpis 1"/>
          <p:cNvSpPr>
            <a:spLocks noGrp="1"/>
          </p:cNvSpPr>
          <p:nvPr>
            <p:ph type="title"/>
          </p:nvPr>
        </p:nvSpPr>
        <p:spPr/>
        <p:txBody>
          <a:bodyPr/>
          <a:lstStyle/>
          <a:p>
            <a:endParaRPr lang="cs-CZ" dirty="0"/>
          </a:p>
        </p:txBody>
      </p:sp>
      <p:pic>
        <p:nvPicPr>
          <p:cNvPr id="5" name="Zástupný symbol pro obsah 4"/>
          <p:cNvPicPr>
            <a:picLocks noGrp="1" noChangeAspect="1"/>
          </p:cNvPicPr>
          <p:nvPr>
            <p:ph idx="1"/>
          </p:nvPr>
        </p:nvPicPr>
        <p:blipFill>
          <a:blip r:embed="rId3"/>
          <a:stretch>
            <a:fillRect/>
          </a:stretch>
        </p:blipFill>
        <p:spPr>
          <a:xfrm>
            <a:off x="6627391" y="3512467"/>
            <a:ext cx="5627078" cy="3407351"/>
          </a:xfrm>
          <a:prstGeom prst="rect">
            <a:avLst/>
          </a:prstGeom>
        </p:spPr>
      </p:pic>
      <p:pic>
        <p:nvPicPr>
          <p:cNvPr id="4" name="Obrázek 3"/>
          <p:cNvPicPr>
            <a:picLocks noChangeAspect="1"/>
          </p:cNvPicPr>
          <p:nvPr/>
        </p:nvPicPr>
        <p:blipFill>
          <a:blip r:embed="rId4"/>
          <a:stretch>
            <a:fillRect/>
          </a:stretch>
        </p:blipFill>
        <p:spPr>
          <a:xfrm>
            <a:off x="-719262" y="111893"/>
            <a:ext cx="7494290" cy="5402642"/>
          </a:xfrm>
          <a:prstGeom prst="rect">
            <a:avLst/>
          </a:prstGeom>
        </p:spPr>
      </p:pic>
    </p:spTree>
    <p:extLst>
      <p:ext uri="{BB962C8B-B14F-4D97-AF65-F5344CB8AC3E}">
        <p14:creationId xmlns:p14="http://schemas.microsoft.com/office/powerpoint/2010/main" val="161032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a:t>Delfská metoda</a:t>
            </a:r>
          </a:p>
        </p:txBody>
      </p:sp>
      <p:sp>
        <p:nvSpPr>
          <p:cNvPr id="3" name="Zástupný symbol pro obsah 2"/>
          <p:cNvSpPr>
            <a:spLocks noGrp="1"/>
          </p:cNvSpPr>
          <p:nvPr>
            <p:ph idx="1"/>
          </p:nvPr>
        </p:nvSpPr>
        <p:spPr>
          <a:xfrm>
            <a:off x="6049182" y="802638"/>
            <a:ext cx="5408696" cy="5252722"/>
          </a:xfrm>
        </p:spPr>
        <p:txBody>
          <a:bodyPr anchor="ctr">
            <a:normAutofit/>
          </a:bodyPr>
          <a:lstStyle/>
          <a:p>
            <a:pPr fontAlgn="base">
              <a:lnSpc>
                <a:spcPct val="70000"/>
              </a:lnSpc>
            </a:pPr>
            <a:r>
              <a:rPr lang="cs-CZ" sz="2200">
                <a:solidFill>
                  <a:schemeClr val="bg1"/>
                </a:solidFill>
              </a:rPr>
              <a:t>Delfská metoda je expertní technika pro předpovídání budoucích jevů. Je založená na anonymním dotazování expertů z daného oboru a hledání konsensu v názoru na budoucí vývoj dané problematiky.</a:t>
            </a:r>
          </a:p>
          <a:p>
            <a:pPr fontAlgn="base">
              <a:lnSpc>
                <a:spcPct val="70000"/>
              </a:lnSpc>
            </a:pPr>
            <a:r>
              <a:rPr lang="cs-CZ" sz="2200">
                <a:solidFill>
                  <a:schemeClr val="bg1"/>
                </a:solidFill>
              </a:rPr>
              <a:t>Prognostika není snadná disciplína - ve snaze o co nejvyšší objektivitu se delfská metoda vyvinula ve vysoce standardizovanou techniku, která slibuje racionálně prozkoumat zvolenou problematiku. Díky anonymitě expertů je metoda imunní vůči vlivu dominantních osobností oboru - důležitější je hledání shody. </a:t>
            </a:r>
          </a:p>
          <a:p>
            <a:pPr fontAlgn="base">
              <a:lnSpc>
                <a:spcPct val="70000"/>
              </a:lnSpc>
            </a:pPr>
            <a:r>
              <a:rPr lang="cs-CZ" sz="2200">
                <a:solidFill>
                  <a:schemeClr val="bg1"/>
                </a:solidFill>
              </a:rPr>
              <a:t>Nejzranitelnější momenty delfské metody jsou struktura dotazování a zejména výběr expertů. Ty totiž mohou zpochybnit objektivitu celého Delfská metoda je také více kolová a celý proces je poměrně časově náročný. </a:t>
            </a:r>
          </a:p>
          <a:p>
            <a:pPr>
              <a:lnSpc>
                <a:spcPct val="70000"/>
              </a:lnSpc>
            </a:pPr>
            <a:endParaRPr lang="cs-CZ" sz="2200">
              <a:solidFill>
                <a:schemeClr val="bg1"/>
              </a:solidFill>
            </a:endParaRPr>
          </a:p>
        </p:txBody>
      </p:sp>
    </p:spTree>
    <p:extLst>
      <p:ext uri="{BB962C8B-B14F-4D97-AF65-F5344CB8AC3E}">
        <p14:creationId xmlns:p14="http://schemas.microsoft.com/office/powerpoint/2010/main" val="403173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a:t>Delfská metoda</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2200">
                <a:solidFill>
                  <a:schemeClr val="bg1"/>
                </a:solidFill>
              </a:rPr>
              <a:t>Vyberte experty na danou problematiku (může jich být 10 až 100 - záleží především na vašich výzkumných záměrech) a zašlete jim pozvánku do výzkumu.</a:t>
            </a:r>
          </a:p>
          <a:p>
            <a:pPr>
              <a:lnSpc>
                <a:spcPct val="70000"/>
              </a:lnSpc>
            </a:pPr>
            <a:r>
              <a:rPr lang="cs-CZ" sz="2200">
                <a:solidFill>
                  <a:schemeClr val="bg1"/>
                </a:solidFill>
              </a:rPr>
              <a:t>Sestavte výzkumné otázky a zašlete je expertům, kteří souhlasili s účastí ve výzkumu. Můžete je vyzvat k doplnění dalších otázek. </a:t>
            </a:r>
          </a:p>
          <a:p>
            <a:pPr>
              <a:lnSpc>
                <a:spcPct val="70000"/>
              </a:lnSpc>
            </a:pPr>
            <a:r>
              <a:rPr lang="cs-CZ" sz="2200">
                <a:solidFill>
                  <a:schemeClr val="bg1"/>
                </a:solidFill>
              </a:rPr>
              <a:t>Vyhodnoťte odpovědi z prvního kola a analýzu pošlete k vyjádření zpět expertům. Můžete upozornit na zajímavé či sporné problémy, ke kterým chcete vyjádření. Požádejte experty o vyjádření, zda problémy hodnotí jako naléhavé, umožněte jim znovu se podívat a případně revidovat své odpovědi. </a:t>
            </a:r>
          </a:p>
          <a:p>
            <a:pPr>
              <a:lnSpc>
                <a:spcPct val="70000"/>
              </a:lnSpc>
            </a:pPr>
            <a:r>
              <a:rPr lang="cs-CZ" sz="2200">
                <a:solidFill>
                  <a:schemeClr val="bg1"/>
                </a:solidFill>
              </a:rPr>
              <a:t>Opět analyzujte - hledejte statistické průměry a představte opět výsledky expertům. Požádejte ty, kteří měli extrémní odpovědi, o dovysvětlení. </a:t>
            </a:r>
          </a:p>
        </p:txBody>
      </p:sp>
    </p:spTree>
    <p:extLst>
      <p:ext uri="{BB962C8B-B14F-4D97-AF65-F5344CB8AC3E}">
        <p14:creationId xmlns:p14="http://schemas.microsoft.com/office/powerpoint/2010/main" val="370954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Future wheel</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Slouží pro mapování terénu či hledání nových trhů a oblastí</a:t>
            </a:r>
          </a:p>
          <a:p>
            <a:r>
              <a:rPr lang="cs-CZ" sz="2400">
                <a:solidFill>
                  <a:schemeClr val="bg1"/>
                </a:solidFill>
              </a:rPr>
              <a:t>Umožňuje strukturovaně ve skupině hovořit o možných změnách</a:t>
            </a:r>
          </a:p>
          <a:p>
            <a:r>
              <a:rPr lang="cs-CZ" sz="2400">
                <a:solidFill>
                  <a:schemeClr val="bg1"/>
                </a:solidFill>
              </a:rPr>
              <a:t>Vede k diverzitě myšlení</a:t>
            </a:r>
          </a:p>
          <a:p>
            <a:r>
              <a:rPr lang="cs-CZ" sz="2400">
                <a:solidFill>
                  <a:schemeClr val="bg1"/>
                </a:solidFill>
              </a:rPr>
              <a:t>Soustředí se na následky změn a možnosti, jak na ně reagovat</a:t>
            </a:r>
          </a:p>
        </p:txBody>
      </p:sp>
    </p:spTree>
    <p:extLst>
      <p:ext uri="{BB962C8B-B14F-4D97-AF65-F5344CB8AC3E}">
        <p14:creationId xmlns:p14="http://schemas.microsoft.com/office/powerpoint/2010/main" val="417719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Future wheel</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200" dirty="0">
                <a:solidFill>
                  <a:schemeClr val="bg1"/>
                </a:solidFill>
              </a:rPr>
              <a:t>Doprostřed papíru napište událost, téma, problém,…</a:t>
            </a:r>
          </a:p>
          <a:p>
            <a:r>
              <a:rPr lang="cs-CZ" sz="2200" dirty="0">
                <a:solidFill>
                  <a:schemeClr val="bg1"/>
                </a:solidFill>
              </a:rPr>
              <a:t>Identifikujte jeho přímé dopady, snažte se být komplexní</a:t>
            </a:r>
          </a:p>
          <a:p>
            <a:r>
              <a:rPr lang="cs-CZ" sz="2200" dirty="0">
                <a:solidFill>
                  <a:schemeClr val="bg1"/>
                </a:solidFill>
              </a:rPr>
              <a:t>Nyní se podívejte na jednotlivé dopady a snažte se na ně opět dívat izolovaně, jako na téma a hledejte jejich vlastní následky</a:t>
            </a:r>
          </a:p>
          <a:p>
            <a:r>
              <a:rPr lang="cs-CZ" sz="2200" dirty="0">
                <a:solidFill>
                  <a:schemeClr val="bg1"/>
                </a:solidFill>
              </a:rPr>
              <a:t>Takto postupně vytvořte mapu s důsledky tří až čtyř řádů</a:t>
            </a:r>
          </a:p>
          <a:p>
            <a:r>
              <a:rPr lang="cs-CZ" sz="2200" dirty="0">
                <a:solidFill>
                  <a:schemeClr val="bg1"/>
                </a:solidFill>
              </a:rPr>
              <a:t>Tím získáte komplexní mapu dopadů a můžete začít s jejich postupnou analýzou a zpracováním. Typicky pro vás bude zajímavých pár bodů v dopadu třetího nebo čtvrtého řádu, které se můžete snažit vyřešit nebo využít.</a:t>
            </a:r>
          </a:p>
          <a:p>
            <a:endParaRPr lang="cs-CZ" sz="2200" dirty="0">
              <a:solidFill>
                <a:schemeClr val="bg1"/>
              </a:solidFill>
            </a:endParaRPr>
          </a:p>
        </p:txBody>
      </p:sp>
    </p:spTree>
    <p:extLst>
      <p:ext uri="{BB962C8B-B14F-4D97-AF65-F5344CB8AC3E}">
        <p14:creationId xmlns:p14="http://schemas.microsoft.com/office/powerpoint/2010/main" val="29352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3028950" y="139354"/>
            <a:ext cx="9163050" cy="6181725"/>
          </a:xfrm>
          <a:prstGeom prst="rect">
            <a:avLst/>
          </a:prstGeom>
        </p:spPr>
      </p:pic>
      <p:pic>
        <p:nvPicPr>
          <p:cNvPr id="5" name="Obrázek 4"/>
          <p:cNvPicPr>
            <a:picLocks noChangeAspect="1"/>
          </p:cNvPicPr>
          <p:nvPr/>
        </p:nvPicPr>
        <p:blipFill>
          <a:blip r:embed="rId3"/>
          <a:stretch>
            <a:fillRect/>
          </a:stretch>
        </p:blipFill>
        <p:spPr>
          <a:xfrm>
            <a:off x="0" y="1917728"/>
            <a:ext cx="4857750" cy="477202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8046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File:Misto multiagenti socialni simulace.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0060" y="1874390"/>
            <a:ext cx="3425957" cy="310873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384039" y="365125"/>
            <a:ext cx="7164493" cy="1325563"/>
          </a:xfrm>
        </p:spPr>
        <p:txBody>
          <a:bodyPr>
            <a:normAutofit/>
          </a:bodyPr>
          <a:lstStyle/>
          <a:p>
            <a:r>
              <a:rPr lang="cs-CZ">
                <a:solidFill>
                  <a:schemeClr val="bg1"/>
                </a:solidFill>
              </a:rPr>
              <a:t>Multiagentní sociální simulace</a:t>
            </a:r>
          </a:p>
        </p:txBody>
      </p:sp>
      <p:sp>
        <p:nvSpPr>
          <p:cNvPr id="3" name="Zástupný symbol pro obsah 2"/>
          <p:cNvSpPr>
            <a:spLocks noGrp="1"/>
          </p:cNvSpPr>
          <p:nvPr>
            <p:ph idx="1"/>
          </p:nvPr>
        </p:nvSpPr>
        <p:spPr>
          <a:xfrm>
            <a:off x="4387515" y="2022601"/>
            <a:ext cx="7161017" cy="4154361"/>
          </a:xfrm>
        </p:spPr>
        <p:txBody>
          <a:bodyPr>
            <a:normAutofit/>
          </a:bodyPr>
          <a:lstStyle/>
          <a:p>
            <a:r>
              <a:rPr lang="cs-CZ" sz="2000">
                <a:solidFill>
                  <a:schemeClr val="bg1"/>
                </a:solidFill>
              </a:rPr>
              <a:t>Východiska:</a:t>
            </a:r>
          </a:p>
          <a:p>
            <a:pPr lvl="1"/>
            <a:r>
              <a:rPr lang="cs-CZ" sz="2000">
                <a:solidFill>
                  <a:schemeClr val="bg1"/>
                </a:solidFill>
              </a:rPr>
              <a:t>Autonomní interagující prvky</a:t>
            </a:r>
          </a:p>
          <a:p>
            <a:pPr lvl="1"/>
            <a:r>
              <a:rPr lang="cs-CZ" sz="2000">
                <a:solidFill>
                  <a:schemeClr val="bg1"/>
                </a:solidFill>
              </a:rPr>
              <a:t>Důraz na emergenci, tedy jevy, které souvisí s chováním celého systému</a:t>
            </a:r>
          </a:p>
          <a:p>
            <a:r>
              <a:rPr lang="cs-CZ" sz="2000">
                <a:solidFill>
                  <a:schemeClr val="bg1"/>
                </a:solidFill>
              </a:rPr>
              <a:t>Oblasti využití: modelování chování trhů, toky informací, etnocentrismus, pohyb lidí, šíření jazyka či náboženství, simulace rizik ve firmě.</a:t>
            </a:r>
          </a:p>
          <a:p>
            <a:r>
              <a:rPr lang="cs-CZ" sz="2000">
                <a:solidFill>
                  <a:schemeClr val="bg1"/>
                </a:solidFill>
              </a:rPr>
              <a:t>Možnosti vědeckého využití: porozumění, predikce, zkoumání</a:t>
            </a:r>
          </a:p>
          <a:p>
            <a:r>
              <a:rPr lang="cs-CZ" sz="2000">
                <a:solidFill>
                  <a:schemeClr val="bg1"/>
                </a:solidFill>
              </a:rPr>
              <a:t>Vyzkoušejte si: https://ccl.northwestern.edu/netlogo/</a:t>
            </a:r>
          </a:p>
        </p:txBody>
      </p:sp>
    </p:spTree>
    <p:extLst>
      <p:ext uri="{BB962C8B-B14F-4D97-AF65-F5344CB8AC3E}">
        <p14:creationId xmlns:p14="http://schemas.microsoft.com/office/powerpoint/2010/main" val="18464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Netlogo</a:t>
            </a:r>
            <a:endParaRPr lang="cs-CZ" dirty="0"/>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4981575" y="0"/>
            <a:ext cx="7210425" cy="3914775"/>
          </a:xfrm>
          <a:prstGeom prst="rect">
            <a:avLst/>
          </a:prstGeom>
        </p:spPr>
      </p:pic>
      <p:pic>
        <p:nvPicPr>
          <p:cNvPr id="5" name="Obrázek 4"/>
          <p:cNvPicPr>
            <a:picLocks noChangeAspect="1"/>
          </p:cNvPicPr>
          <p:nvPr/>
        </p:nvPicPr>
        <p:blipFill>
          <a:blip r:embed="rId3"/>
          <a:stretch>
            <a:fillRect/>
          </a:stretch>
        </p:blipFill>
        <p:spPr>
          <a:xfrm>
            <a:off x="13854" y="3300992"/>
            <a:ext cx="6077457" cy="3789577"/>
          </a:xfrm>
          <a:prstGeom prst="rect">
            <a:avLst/>
          </a:prstGeom>
        </p:spPr>
      </p:pic>
    </p:spTree>
    <p:extLst>
      <p:ext uri="{BB962C8B-B14F-4D97-AF65-F5344CB8AC3E}">
        <p14:creationId xmlns:p14="http://schemas.microsoft.com/office/powerpoint/2010/main" val="38529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Klíčové predikce</a:t>
            </a:r>
          </a:p>
        </p:txBody>
      </p:sp>
      <p:sp>
        <p:nvSpPr>
          <p:cNvPr id="3" name="Zástupný symbol pro text 2"/>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387045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Jak vidět do budoucnosti?</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Moorův zákon: růst je exponenciální</a:t>
            </a:r>
          </a:p>
          <a:p>
            <a:r>
              <a:rPr lang="cs-CZ" sz="2400">
                <a:solidFill>
                  <a:schemeClr val="bg1"/>
                </a:solidFill>
              </a:rPr>
              <a:t>Předpovědi jsou složité</a:t>
            </a:r>
          </a:p>
          <a:p>
            <a:r>
              <a:rPr lang="cs-CZ" sz="2400">
                <a:solidFill>
                  <a:schemeClr val="bg1"/>
                </a:solidFill>
              </a:rPr>
              <a:t>Futurologie – metodologie? Sci-fi? Šarlatánství?</a:t>
            </a:r>
          </a:p>
          <a:p>
            <a:r>
              <a:rPr lang="cs-CZ" sz="2400">
                <a:solidFill>
                  <a:schemeClr val="bg1"/>
                </a:solidFill>
              </a:rPr>
              <a:t>Co a proč má vlastně smysl predikovat?</a:t>
            </a:r>
          </a:p>
          <a:p>
            <a:r>
              <a:rPr lang="cs-CZ" sz="2400">
                <a:solidFill>
                  <a:schemeClr val="bg1"/>
                </a:solidFill>
              </a:rPr>
              <a:t>Jak to dělat?</a:t>
            </a:r>
          </a:p>
          <a:p>
            <a:r>
              <a:rPr lang="cs-CZ" sz="2400">
                <a:solidFill>
                  <a:schemeClr val="bg1"/>
                </a:solidFill>
              </a:rPr>
              <a:t>Proč je to těžké?</a:t>
            </a:r>
          </a:p>
          <a:p>
            <a:r>
              <a:rPr lang="en-US" sz="2400">
                <a:solidFill>
                  <a:schemeClr val="bg1"/>
                </a:solidFill>
              </a:rPr>
              <a:t>1668 Leviathan </a:t>
            </a:r>
            <a:r>
              <a:rPr lang="cs-CZ" sz="2400">
                <a:solidFill>
                  <a:schemeClr val="bg1"/>
                </a:solidFill>
              </a:rPr>
              <a:t>(</a:t>
            </a:r>
            <a:r>
              <a:rPr lang="en-US" sz="2400">
                <a:solidFill>
                  <a:schemeClr val="bg1"/>
                </a:solidFill>
              </a:rPr>
              <a:t>Thomas Hobbes</a:t>
            </a:r>
            <a:r>
              <a:rPr lang="cs-CZ" sz="2400">
                <a:solidFill>
                  <a:schemeClr val="bg1"/>
                </a:solidFill>
              </a:rPr>
              <a:t>): </a:t>
            </a:r>
            <a:r>
              <a:rPr lang="cs-CZ" sz="2400" i="1">
                <a:solidFill>
                  <a:schemeClr val="bg1"/>
                </a:solidFill>
              </a:rPr>
              <a:t>„Scientia potentia est“</a:t>
            </a:r>
          </a:p>
        </p:txBody>
      </p:sp>
    </p:spTree>
    <p:extLst>
      <p:ext uri="{BB962C8B-B14F-4D97-AF65-F5344CB8AC3E}">
        <p14:creationId xmlns:p14="http://schemas.microsoft.com/office/powerpoint/2010/main" val="16625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err="1"/>
              <a:t>Gartner</a:t>
            </a:r>
            <a:endParaRPr lang="cs-CZ" sz="3200" dirty="0"/>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Hype cykle model</a:t>
            </a:r>
          </a:p>
          <a:p>
            <a:r>
              <a:rPr lang="cs-CZ" sz="2400">
                <a:solidFill>
                  <a:schemeClr val="bg1"/>
                </a:solidFill>
              </a:rPr>
              <a:t>Dlouhá tradice, snadné porovnávání</a:t>
            </a:r>
          </a:p>
          <a:p>
            <a:r>
              <a:rPr lang="cs-CZ" sz="2400">
                <a:solidFill>
                  <a:schemeClr val="bg1"/>
                </a:solidFill>
              </a:rPr>
              <a:t>Dělají jak globální, tak vybrané zajímavé oblasti podrobněji</a:t>
            </a:r>
          </a:p>
          <a:p>
            <a:r>
              <a:rPr lang="cs-CZ" sz="2400">
                <a:solidFill>
                  <a:schemeClr val="bg1"/>
                </a:solidFill>
              </a:rPr>
              <a:t>Identifikace klíčových trendů:</a:t>
            </a:r>
          </a:p>
          <a:p>
            <a:pPr lvl="1"/>
            <a:r>
              <a:rPr lang="cs-CZ">
                <a:solidFill>
                  <a:schemeClr val="bg1"/>
                </a:solidFill>
              </a:rPr>
              <a:t>Transparently immersive experiences</a:t>
            </a:r>
          </a:p>
          <a:p>
            <a:pPr lvl="1"/>
            <a:r>
              <a:rPr lang="en-US">
                <a:solidFill>
                  <a:schemeClr val="bg1"/>
                </a:solidFill>
              </a:rPr>
              <a:t>The perceptual smart machine age</a:t>
            </a:r>
            <a:endParaRPr lang="cs-CZ">
              <a:solidFill>
                <a:schemeClr val="bg1"/>
              </a:solidFill>
            </a:endParaRPr>
          </a:p>
          <a:p>
            <a:pPr lvl="1"/>
            <a:r>
              <a:rPr lang="cs-CZ">
                <a:solidFill>
                  <a:schemeClr val="bg1"/>
                </a:solidFill>
              </a:rPr>
              <a:t>The platform revolution</a:t>
            </a:r>
          </a:p>
        </p:txBody>
      </p:sp>
    </p:spTree>
    <p:extLst>
      <p:ext uri="{BB962C8B-B14F-4D97-AF65-F5344CB8AC3E}">
        <p14:creationId xmlns:p14="http://schemas.microsoft.com/office/powerpoint/2010/main" val="3009110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9552" y="3108960"/>
            <a:ext cx="10515600" cy="1325562"/>
          </a:xfrm>
        </p:spPr>
        <p:txBody>
          <a:bodyPr/>
          <a:lstStyle/>
          <a:p>
            <a:endParaRPr lang="cs-CZ" b="1" dirty="0"/>
          </a:p>
        </p:txBody>
      </p:sp>
      <p:pic>
        <p:nvPicPr>
          <p:cNvPr id="5" name="Picture 2" descr="Gartner Identifies Five Emerging Trends That Will Drive Technology  Innovation for the Next Decade">
            <a:extLst>
              <a:ext uri="{FF2B5EF4-FFF2-40B4-BE49-F238E27FC236}">
                <a16:creationId xmlns:a16="http://schemas.microsoft.com/office/drawing/2014/main" id="{A3987EC2-DD91-4E81-9DF8-18784EF2C3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8284112" cy="5571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19 eLearning Predictions Hype Curv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05310" y="3254928"/>
            <a:ext cx="5086690" cy="360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38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r="-1" b="2380"/>
          <a:stretch/>
        </p:blipFill>
        <p:spPr>
          <a:xfrm>
            <a:off x="6090612" y="10"/>
            <a:ext cx="6101387" cy="6857990"/>
          </a:xfrm>
          <a:prstGeom prst="rect">
            <a:avLst/>
          </a:prstGeom>
          <a:effectLst/>
        </p:spPr>
      </p:pic>
      <p:sp>
        <p:nvSpPr>
          <p:cNvPr id="2" name="Nadpis 1"/>
          <p:cNvSpPr>
            <a:spLocks noGrp="1"/>
          </p:cNvSpPr>
          <p:nvPr>
            <p:ph type="title"/>
          </p:nvPr>
        </p:nvSpPr>
        <p:spPr>
          <a:xfrm>
            <a:off x="648929" y="629266"/>
            <a:ext cx="5127031" cy="1676603"/>
          </a:xfrm>
        </p:spPr>
        <p:txBody>
          <a:bodyPr>
            <a:normAutofit/>
          </a:bodyPr>
          <a:lstStyle/>
          <a:p>
            <a:r>
              <a:rPr lang="cs-CZ" dirty="0" err="1"/>
              <a:t>Deloitte</a:t>
            </a:r>
            <a:endParaRPr lang="cs-CZ" dirty="0"/>
          </a:p>
        </p:txBody>
      </p:sp>
      <p:sp>
        <p:nvSpPr>
          <p:cNvPr id="3" name="Zástupný symbol pro obsah 2"/>
          <p:cNvSpPr>
            <a:spLocks noGrp="1"/>
          </p:cNvSpPr>
          <p:nvPr>
            <p:ph idx="1"/>
          </p:nvPr>
        </p:nvSpPr>
        <p:spPr>
          <a:xfrm>
            <a:off x="648930" y="2438400"/>
            <a:ext cx="5127029" cy="3785419"/>
          </a:xfrm>
        </p:spPr>
        <p:txBody>
          <a:bodyPr>
            <a:normAutofit/>
          </a:bodyPr>
          <a:lstStyle/>
          <a:p>
            <a:r>
              <a:rPr lang="cs-CZ" sz="2000" dirty="0"/>
              <a:t>Výborné, podrobné, upovídané, obsáhlé zprávy.</a:t>
            </a:r>
          </a:p>
          <a:p>
            <a:r>
              <a:rPr lang="cs-CZ" sz="2000" dirty="0"/>
              <a:t>Dobrý odrazový můstek pro vlastní přemýšlení</a:t>
            </a:r>
          </a:p>
          <a:p>
            <a:r>
              <a:rPr lang="cs-CZ" sz="2000" dirty="0"/>
              <a:t>https://dupress.deloitte.com/content/dam/dup-us-en/articles/3468_TechTrends2017/DUP_TechTrends2017.pdf</a:t>
            </a:r>
          </a:p>
        </p:txBody>
      </p:sp>
    </p:spTree>
    <p:extLst>
      <p:ext uri="{BB962C8B-B14F-4D97-AF65-F5344CB8AC3E}">
        <p14:creationId xmlns:p14="http://schemas.microsoft.com/office/powerpoint/2010/main" val="2589644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a:stretch>
            <a:fillRect/>
          </a:stretch>
        </p:blipFill>
        <p:spPr>
          <a:xfrm>
            <a:off x="-1" y="0"/>
            <a:ext cx="10944665" cy="6682458"/>
          </a:xfrm>
          <a:prstGeom prst="rect">
            <a:avLst/>
          </a:prstGeom>
        </p:spPr>
      </p:pic>
    </p:spTree>
    <p:extLst>
      <p:ext uri="{BB962C8B-B14F-4D97-AF65-F5344CB8AC3E}">
        <p14:creationId xmlns:p14="http://schemas.microsoft.com/office/powerpoint/2010/main" val="33903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969477" y="0"/>
            <a:ext cx="9137920" cy="6858000"/>
          </a:xfrm>
          <a:prstGeom prst="rect">
            <a:avLst/>
          </a:prstGeom>
        </p:spPr>
      </p:pic>
    </p:spTree>
    <p:extLst>
      <p:ext uri="{BB962C8B-B14F-4D97-AF65-F5344CB8AC3E}">
        <p14:creationId xmlns:p14="http://schemas.microsoft.com/office/powerpoint/2010/main" val="294591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Google trends</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Jednoduché předpovídání popularity na základě výsledků vyhledávání</a:t>
            </a:r>
          </a:p>
          <a:p>
            <a:r>
              <a:rPr lang="cs-CZ" sz="2400">
                <a:solidFill>
                  <a:schemeClr val="bg1"/>
                </a:solidFill>
              </a:rPr>
              <a:t>Zajišťuje základní přehled, porovnává trendy či dotazy</a:t>
            </a:r>
          </a:p>
          <a:p>
            <a:r>
              <a:rPr lang="cs-CZ" sz="2400">
                <a:solidFill>
                  <a:schemeClr val="bg1"/>
                </a:solidFill>
              </a:rPr>
              <a:t>Jde o věštění budoucnosti z trendů z minulosti</a:t>
            </a:r>
          </a:p>
          <a:p>
            <a:r>
              <a:rPr lang="cs-CZ" sz="2400">
                <a:solidFill>
                  <a:schemeClr val="bg1"/>
                </a:solidFill>
                <a:hlinkClick r:id="rId2"/>
              </a:rPr>
              <a:t>https://trends.google.com/</a:t>
            </a:r>
            <a:endParaRPr lang="cs-CZ" sz="2400">
              <a:solidFill>
                <a:schemeClr val="bg1"/>
              </a:solidFill>
            </a:endParaRPr>
          </a:p>
          <a:p>
            <a:endParaRPr lang="cs-CZ" sz="2400">
              <a:solidFill>
                <a:schemeClr val="bg1"/>
              </a:solidFill>
            </a:endParaRPr>
          </a:p>
          <a:p>
            <a:endParaRPr lang="cs-CZ" sz="2400">
              <a:solidFill>
                <a:schemeClr val="bg1"/>
              </a:solidFill>
            </a:endParaRPr>
          </a:p>
        </p:txBody>
      </p:sp>
    </p:spTree>
    <p:extLst>
      <p:ext uri="{BB962C8B-B14F-4D97-AF65-F5344CB8AC3E}">
        <p14:creationId xmlns:p14="http://schemas.microsoft.com/office/powerpoint/2010/main" val="104203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6927" y="0"/>
            <a:ext cx="8139477" cy="3967089"/>
          </a:xfrm>
          <a:prstGeom prst="rect">
            <a:avLst/>
          </a:prstGeom>
        </p:spPr>
      </p:pic>
      <p:pic>
        <p:nvPicPr>
          <p:cNvPr id="5" name="Obrázek 4"/>
          <p:cNvPicPr>
            <a:picLocks noChangeAspect="1"/>
          </p:cNvPicPr>
          <p:nvPr/>
        </p:nvPicPr>
        <p:blipFill>
          <a:blip r:embed="rId3"/>
          <a:stretch>
            <a:fillRect/>
          </a:stretch>
        </p:blipFill>
        <p:spPr>
          <a:xfrm>
            <a:off x="5688954" y="3527834"/>
            <a:ext cx="6591300" cy="4543425"/>
          </a:xfrm>
          <a:prstGeom prst="rect">
            <a:avLst/>
          </a:prstGeom>
        </p:spPr>
      </p:pic>
      <p:pic>
        <p:nvPicPr>
          <p:cNvPr id="1026" name="Picture 2" descr="2020 EDUCAUSE Horizon Report™ | Teaching and Learning Edition | EDUCAUSE">
            <a:extLst>
              <a:ext uri="{FF2B5EF4-FFF2-40B4-BE49-F238E27FC236}">
                <a16:creationId xmlns:a16="http://schemas.microsoft.com/office/drawing/2014/main" id="{167DCD6D-3C2B-4588-ACBF-F767BF0AB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 y="3660892"/>
            <a:ext cx="5682027" cy="319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41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Učící se společnost</a:t>
            </a:r>
          </a:p>
        </p:txBody>
      </p:sp>
      <p:sp>
        <p:nvSpPr>
          <p:cNvPr id="3" name="Zástupný symbol pro text 2"/>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85437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Dva pohledy na učící se společnost</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Buď v kontextu sociologickém, kdy označuje stav společnosti (té aktuální) nebo pedagogickém, ve kterém je spojen spíše s konečným stavem, ke kterému směřuje.</a:t>
            </a:r>
          </a:p>
          <a:p>
            <a:pPr>
              <a:lnSpc>
                <a:spcPct val="80000"/>
              </a:lnSpc>
            </a:pPr>
            <a:endParaRPr lang="cs-CZ" sz="2400">
              <a:solidFill>
                <a:schemeClr val="bg1"/>
              </a:solidFill>
            </a:endParaRPr>
          </a:p>
          <a:p>
            <a:pPr>
              <a:lnSpc>
                <a:spcPct val="80000"/>
              </a:lnSpc>
            </a:pPr>
            <a:r>
              <a:rPr lang="cs-CZ" sz="2400">
                <a:solidFill>
                  <a:schemeClr val="bg1"/>
                </a:solidFill>
              </a:rPr>
              <a:t>Zounek: </a:t>
            </a:r>
            <a:r>
              <a:rPr lang="cs-CZ" sz="2400" i="1">
                <a:solidFill>
                  <a:schemeClr val="bg1"/>
                </a:solidFill>
              </a:rPr>
              <a:t>„Celé tři čtvrtiny nezdatných (v práci s ICT)“ (75,6 %) nepociťuje žádnou potřebu vzdělávat se v následujícím roce a dalších 13 % respondentů se chce zúčastnit jednoho kurzu.“</a:t>
            </a:r>
          </a:p>
          <a:p>
            <a:pPr>
              <a:lnSpc>
                <a:spcPct val="80000"/>
              </a:lnSpc>
            </a:pPr>
            <a:endParaRPr lang="cs-CZ" sz="2400" i="1">
              <a:solidFill>
                <a:schemeClr val="bg1"/>
              </a:solidFill>
            </a:endParaRPr>
          </a:p>
          <a:p>
            <a:pPr>
              <a:lnSpc>
                <a:spcPct val="80000"/>
              </a:lnSpc>
            </a:pPr>
            <a:r>
              <a:rPr lang="cs-CZ" sz="2400">
                <a:solidFill>
                  <a:schemeClr val="bg1"/>
                </a:solidFill>
              </a:rPr>
              <a:t>Proč se lidé vzdělávají?</a:t>
            </a:r>
          </a:p>
          <a:p>
            <a:pPr>
              <a:lnSpc>
                <a:spcPct val="80000"/>
              </a:lnSpc>
            </a:pPr>
            <a:endParaRPr lang="cs-CZ" sz="2400">
              <a:solidFill>
                <a:schemeClr val="bg1"/>
              </a:solidFill>
            </a:endParaRPr>
          </a:p>
          <a:p>
            <a:pPr>
              <a:lnSpc>
                <a:spcPct val="80000"/>
              </a:lnSpc>
            </a:pPr>
            <a:r>
              <a:rPr lang="cs-CZ" sz="2400">
                <a:solidFill>
                  <a:schemeClr val="bg1"/>
                </a:solidFill>
              </a:rPr>
              <a:t>Nejde o (úplně) nový fenomén</a:t>
            </a:r>
          </a:p>
        </p:txBody>
      </p:sp>
    </p:spTree>
    <p:extLst>
      <p:ext uri="{BB962C8B-B14F-4D97-AF65-F5344CB8AC3E}">
        <p14:creationId xmlns:p14="http://schemas.microsoft.com/office/powerpoint/2010/main" val="28947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Druhy vzdělávání</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Formální: vše co končí diplomem s kulatým razítkem</a:t>
            </a:r>
          </a:p>
          <a:p>
            <a:pPr>
              <a:lnSpc>
                <a:spcPct val="80000"/>
              </a:lnSpc>
            </a:pPr>
            <a:r>
              <a:rPr lang="cs-CZ" sz="2400">
                <a:solidFill>
                  <a:schemeClr val="bg1"/>
                </a:solidFill>
              </a:rPr>
              <a:t>Neformální: vše co je organisované a nekončí diplomem s kulatým razítkem</a:t>
            </a:r>
          </a:p>
          <a:p>
            <a:pPr>
              <a:lnSpc>
                <a:spcPct val="80000"/>
              </a:lnSpc>
            </a:pPr>
            <a:r>
              <a:rPr lang="cs-CZ" sz="2400">
                <a:solidFill>
                  <a:schemeClr val="bg1"/>
                </a:solidFill>
              </a:rPr>
              <a:t>Šedá zóna mezi tím</a:t>
            </a:r>
          </a:p>
          <a:p>
            <a:pPr>
              <a:lnSpc>
                <a:spcPct val="80000"/>
              </a:lnSpc>
            </a:pPr>
            <a:r>
              <a:rPr lang="cs-CZ" sz="2400">
                <a:solidFill>
                  <a:schemeClr val="bg1"/>
                </a:solidFill>
              </a:rPr>
              <a:t>Informální vzdělávání</a:t>
            </a:r>
          </a:p>
          <a:p>
            <a:pPr>
              <a:lnSpc>
                <a:spcPct val="80000"/>
              </a:lnSpc>
            </a:pPr>
            <a:endParaRPr lang="cs-CZ" sz="2400">
              <a:solidFill>
                <a:schemeClr val="bg1"/>
              </a:solidFill>
            </a:endParaRPr>
          </a:p>
          <a:p>
            <a:pPr>
              <a:lnSpc>
                <a:spcPct val="80000"/>
              </a:lnSpc>
            </a:pPr>
            <a:r>
              <a:rPr lang="cs-CZ" sz="2400">
                <a:solidFill>
                  <a:schemeClr val="bg1"/>
                </a:solidFill>
              </a:rPr>
              <a:t>Kurikulum x ad hoc přístup</a:t>
            </a:r>
          </a:p>
          <a:p>
            <a:pPr>
              <a:lnSpc>
                <a:spcPct val="80000"/>
              </a:lnSpc>
            </a:pPr>
            <a:r>
              <a:rPr lang="cs-CZ" sz="2400">
                <a:solidFill>
                  <a:schemeClr val="bg1"/>
                </a:solidFill>
              </a:rPr>
              <a:t>Zdarma x za peníze</a:t>
            </a:r>
          </a:p>
          <a:p>
            <a:pPr>
              <a:lnSpc>
                <a:spcPct val="80000"/>
              </a:lnSpc>
            </a:pPr>
            <a:r>
              <a:rPr lang="cs-CZ" sz="2400">
                <a:solidFill>
                  <a:schemeClr val="bg1"/>
                </a:solidFill>
              </a:rPr>
              <a:t>Autorita x autonomie</a:t>
            </a:r>
          </a:p>
          <a:p>
            <a:pPr>
              <a:lnSpc>
                <a:spcPct val="80000"/>
              </a:lnSpc>
            </a:pPr>
            <a:r>
              <a:rPr lang="cs-CZ" sz="2400">
                <a:solidFill>
                  <a:schemeClr val="bg1"/>
                </a:solidFill>
              </a:rPr>
              <a:t>Formalizace neformálního vzdělávání – je to dobře nebo špatně?</a:t>
            </a:r>
          </a:p>
          <a:p>
            <a:pPr>
              <a:lnSpc>
                <a:spcPct val="80000"/>
              </a:lnSpc>
            </a:pPr>
            <a:r>
              <a:rPr lang="cs-CZ" sz="2400">
                <a:solidFill>
                  <a:schemeClr val="bg1"/>
                </a:solidFill>
              </a:rPr>
              <a:t>Univerzitní přístup a C kredity</a:t>
            </a:r>
          </a:p>
        </p:txBody>
      </p:sp>
    </p:spTree>
    <p:extLst>
      <p:ext uri="{BB962C8B-B14F-4D97-AF65-F5344CB8AC3E}">
        <p14:creationId xmlns:p14="http://schemas.microsoft.com/office/powerpoint/2010/main" val="61520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Nepovedené předpovědi…</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1700" b="1">
                <a:solidFill>
                  <a:schemeClr val="bg1"/>
                </a:solidFill>
              </a:rPr>
              <a:t>1876 </a:t>
            </a:r>
            <a:r>
              <a:rPr lang="cs-CZ" sz="1700">
                <a:solidFill>
                  <a:schemeClr val="bg1"/>
                </a:solidFill>
              </a:rPr>
              <a:t>„Američané telefon potřebují, ale my ne. My máme spoustu poslíčků.“ (William Preece, Britský poštovní úřad)</a:t>
            </a:r>
          </a:p>
          <a:p>
            <a:pPr>
              <a:lnSpc>
                <a:spcPct val="70000"/>
              </a:lnSpc>
            </a:pPr>
            <a:r>
              <a:rPr lang="cs-CZ" sz="1700" b="1">
                <a:solidFill>
                  <a:schemeClr val="bg1"/>
                </a:solidFill>
              </a:rPr>
              <a:t>1943 </a:t>
            </a:r>
            <a:r>
              <a:rPr lang="cs-CZ" sz="1700">
                <a:solidFill>
                  <a:schemeClr val="bg1"/>
                </a:solidFill>
              </a:rPr>
              <a:t>„Myslím, že na světě je trh možná tak pro pět počítačů.“ (šéf IBM Thomas Watson)</a:t>
            </a:r>
          </a:p>
          <a:p>
            <a:pPr>
              <a:lnSpc>
                <a:spcPct val="70000"/>
              </a:lnSpc>
            </a:pPr>
            <a:r>
              <a:rPr lang="cs-CZ" sz="1700" b="1">
                <a:solidFill>
                  <a:schemeClr val="bg1"/>
                </a:solidFill>
              </a:rPr>
              <a:t>1946 </a:t>
            </a:r>
            <a:r>
              <a:rPr lang="cs-CZ" sz="1700">
                <a:solidFill>
                  <a:schemeClr val="bg1"/>
                </a:solidFill>
              </a:rPr>
              <a:t>„Televize se neudrží na žádném trhu déle než šest měsíců. Lidi se brzy nabaží toho,  koukat se večer co večer na dřevěnou bedýnku.“ (vysoký představitel studia 20th Century Fox Darryl Zanuck)</a:t>
            </a:r>
          </a:p>
          <a:p>
            <a:pPr>
              <a:lnSpc>
                <a:spcPct val="70000"/>
              </a:lnSpc>
            </a:pPr>
            <a:r>
              <a:rPr lang="cs-CZ" sz="1700" b="1">
                <a:solidFill>
                  <a:schemeClr val="bg1"/>
                </a:solidFill>
              </a:rPr>
              <a:t>1966 </a:t>
            </a:r>
            <a:r>
              <a:rPr lang="cs-CZ" sz="1700">
                <a:solidFill>
                  <a:schemeClr val="bg1"/>
                </a:solidFill>
              </a:rPr>
              <a:t>„Nakupování na dálku je sice proveditelné, ale neuchytí se.“ (časopis Time)</a:t>
            </a:r>
          </a:p>
          <a:p>
            <a:pPr>
              <a:lnSpc>
                <a:spcPct val="70000"/>
              </a:lnSpc>
            </a:pPr>
            <a:r>
              <a:rPr lang="cs-CZ" sz="1700" b="1">
                <a:solidFill>
                  <a:schemeClr val="bg1"/>
                </a:solidFill>
              </a:rPr>
              <a:t>1981 </a:t>
            </a:r>
            <a:r>
              <a:rPr lang="cs-CZ" sz="1700">
                <a:solidFill>
                  <a:schemeClr val="bg1"/>
                </a:solidFill>
              </a:rPr>
              <a:t>„Mobilní telefony v žádném případě nenahradí místní systém telefonu po drátě.“ (vynálezce Marty Cooper)</a:t>
            </a:r>
            <a:endParaRPr lang="cs-CZ" sz="1700" b="1">
              <a:solidFill>
                <a:schemeClr val="bg1"/>
              </a:solidFill>
            </a:endParaRPr>
          </a:p>
          <a:p>
            <a:pPr>
              <a:lnSpc>
                <a:spcPct val="70000"/>
              </a:lnSpc>
            </a:pPr>
            <a:r>
              <a:rPr lang="cs-CZ" sz="1700" b="1">
                <a:solidFill>
                  <a:schemeClr val="bg1"/>
                </a:solidFill>
              </a:rPr>
              <a:t>1997 </a:t>
            </a:r>
            <a:r>
              <a:rPr lang="cs-CZ" sz="1700">
                <a:solidFill>
                  <a:schemeClr val="bg1"/>
                </a:solidFill>
              </a:rPr>
              <a:t>„Apple už je mrtvý.“ (bývalý šéf Microsoftu Nathan Myhrvold)</a:t>
            </a:r>
          </a:p>
          <a:p>
            <a:pPr>
              <a:lnSpc>
                <a:spcPct val="70000"/>
              </a:lnSpc>
            </a:pPr>
            <a:r>
              <a:rPr lang="cs-CZ" sz="1700" b="1">
                <a:solidFill>
                  <a:schemeClr val="bg1"/>
                </a:solidFill>
              </a:rPr>
              <a:t>2002 </a:t>
            </a:r>
            <a:r>
              <a:rPr lang="cs-CZ" sz="1700">
                <a:solidFill>
                  <a:schemeClr val="bg1"/>
                </a:solidFill>
              </a:rPr>
              <a:t>„Během pěti let bude tablet nejpopulárnější formou osobních počítačů prodávaných v Americe.“ (spoluzakladatel Microsoftu Bill Gates v projevu na Comdexu, kde představoval tablet Windows)</a:t>
            </a:r>
          </a:p>
          <a:p>
            <a:pPr>
              <a:lnSpc>
                <a:spcPct val="70000"/>
              </a:lnSpc>
            </a:pPr>
            <a:r>
              <a:rPr lang="cs-CZ" sz="1700" b="1">
                <a:solidFill>
                  <a:schemeClr val="bg1"/>
                </a:solidFill>
              </a:rPr>
              <a:t>2004 </a:t>
            </a:r>
            <a:r>
              <a:rPr lang="cs-CZ" sz="1700">
                <a:solidFill>
                  <a:schemeClr val="bg1"/>
                </a:solidFill>
              </a:rPr>
              <a:t>„Od nynějška za dva roky bude vyřešen problém spamů.“ (Bill Gates na Světovém ekonomickém fóru)</a:t>
            </a:r>
          </a:p>
          <a:p>
            <a:pPr>
              <a:lnSpc>
                <a:spcPct val="70000"/>
              </a:lnSpc>
            </a:pPr>
            <a:endParaRPr lang="cs-CZ" sz="1700">
              <a:solidFill>
                <a:schemeClr val="bg1"/>
              </a:solidFill>
            </a:endParaRPr>
          </a:p>
          <a:p>
            <a:pPr>
              <a:lnSpc>
                <a:spcPct val="70000"/>
              </a:lnSpc>
            </a:pPr>
            <a:endParaRPr lang="cs-CZ" sz="1700">
              <a:solidFill>
                <a:schemeClr val="bg1"/>
              </a:solidFill>
            </a:endParaRPr>
          </a:p>
          <a:p>
            <a:pPr>
              <a:lnSpc>
                <a:spcPct val="70000"/>
              </a:lnSpc>
            </a:pPr>
            <a:endParaRPr lang="cs-CZ" sz="1700">
              <a:solidFill>
                <a:schemeClr val="bg1"/>
              </a:solidFill>
            </a:endParaRPr>
          </a:p>
          <a:p>
            <a:pPr>
              <a:lnSpc>
                <a:spcPct val="70000"/>
              </a:lnSpc>
            </a:pPr>
            <a:endParaRPr lang="cs-CZ" sz="1700">
              <a:solidFill>
                <a:schemeClr val="bg1"/>
              </a:solidFill>
            </a:endParaRPr>
          </a:p>
        </p:txBody>
      </p:sp>
    </p:spTree>
    <p:extLst>
      <p:ext uri="{BB962C8B-B14F-4D97-AF65-F5344CB8AC3E}">
        <p14:creationId xmlns:p14="http://schemas.microsoft.com/office/powerpoint/2010/main" val="297955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Andragogický kontext</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Smyslem vzdělávání dospělých je v integrální andragogice:</a:t>
            </a:r>
          </a:p>
          <a:p>
            <a:pPr lvl="1">
              <a:lnSpc>
                <a:spcPct val="80000"/>
              </a:lnSpc>
            </a:pPr>
            <a:r>
              <a:rPr lang="cs-CZ">
                <a:solidFill>
                  <a:schemeClr val="bg1"/>
                </a:solidFill>
              </a:rPr>
              <a:t>Enkulturace</a:t>
            </a:r>
          </a:p>
          <a:p>
            <a:pPr lvl="1">
              <a:lnSpc>
                <a:spcPct val="80000"/>
              </a:lnSpc>
            </a:pPr>
            <a:r>
              <a:rPr lang="cs-CZ">
                <a:solidFill>
                  <a:schemeClr val="bg1"/>
                </a:solidFill>
              </a:rPr>
              <a:t>Socializace</a:t>
            </a:r>
          </a:p>
          <a:p>
            <a:pPr lvl="1">
              <a:lnSpc>
                <a:spcPct val="80000"/>
              </a:lnSpc>
            </a:pPr>
            <a:r>
              <a:rPr lang="cs-CZ">
                <a:solidFill>
                  <a:schemeClr val="bg1"/>
                </a:solidFill>
              </a:rPr>
              <a:t>Personalisace</a:t>
            </a:r>
          </a:p>
          <a:p>
            <a:pPr>
              <a:lnSpc>
                <a:spcPct val="80000"/>
              </a:lnSpc>
            </a:pPr>
            <a:r>
              <a:rPr lang="cs-CZ" sz="2400">
                <a:solidFill>
                  <a:schemeClr val="bg1"/>
                </a:solidFill>
              </a:rPr>
              <a:t>Mělké a široké kurikulum x hluboké a úzce profilované vzdělání</a:t>
            </a:r>
          </a:p>
          <a:p>
            <a:pPr>
              <a:lnSpc>
                <a:spcPct val="80000"/>
              </a:lnSpc>
            </a:pPr>
            <a:r>
              <a:rPr lang="cs-CZ" sz="2400">
                <a:solidFill>
                  <a:schemeClr val="bg1"/>
                </a:solidFill>
              </a:rPr>
              <a:t>Skeptické x optimistické pojetí</a:t>
            </a:r>
          </a:p>
          <a:p>
            <a:pPr>
              <a:lnSpc>
                <a:spcPct val="80000"/>
              </a:lnSpc>
            </a:pPr>
            <a:r>
              <a:rPr lang="cs-CZ" sz="2400">
                <a:solidFill>
                  <a:schemeClr val="bg1"/>
                </a:solidFill>
              </a:rPr>
              <a:t>Každý jedinec disponuje:</a:t>
            </a:r>
          </a:p>
          <a:p>
            <a:pPr lvl="1">
              <a:lnSpc>
                <a:spcPct val="80000"/>
              </a:lnSpc>
            </a:pPr>
            <a:r>
              <a:rPr lang="cs-CZ">
                <a:solidFill>
                  <a:schemeClr val="bg1"/>
                </a:solidFill>
              </a:rPr>
              <a:t>Kulturním kapitálem</a:t>
            </a:r>
          </a:p>
          <a:p>
            <a:pPr lvl="1">
              <a:lnSpc>
                <a:spcPct val="80000"/>
              </a:lnSpc>
            </a:pPr>
            <a:r>
              <a:rPr lang="cs-CZ">
                <a:solidFill>
                  <a:schemeClr val="bg1"/>
                </a:solidFill>
              </a:rPr>
              <a:t>Sociální kapitálem</a:t>
            </a:r>
          </a:p>
          <a:p>
            <a:pPr lvl="1">
              <a:lnSpc>
                <a:spcPct val="80000"/>
              </a:lnSpc>
            </a:pPr>
            <a:r>
              <a:rPr lang="cs-CZ">
                <a:solidFill>
                  <a:schemeClr val="bg1"/>
                </a:solidFill>
              </a:rPr>
              <a:t>Oba dva jsou přitom navázány na výkon povolání (do značné míry dominantě)</a:t>
            </a:r>
          </a:p>
          <a:p>
            <a:pPr lvl="1">
              <a:lnSpc>
                <a:spcPct val="80000"/>
              </a:lnSpc>
            </a:pPr>
            <a:endParaRPr lang="cs-CZ">
              <a:solidFill>
                <a:schemeClr val="bg1"/>
              </a:solidFill>
            </a:endParaRPr>
          </a:p>
          <a:p>
            <a:pPr lvl="1">
              <a:lnSpc>
                <a:spcPct val="80000"/>
              </a:lnSpc>
            </a:pPr>
            <a:endParaRPr lang="cs-CZ">
              <a:solidFill>
                <a:schemeClr val="bg1"/>
              </a:solidFill>
            </a:endParaRPr>
          </a:p>
        </p:txBody>
      </p:sp>
    </p:spTree>
    <p:extLst>
      <p:ext uri="{BB962C8B-B14F-4D97-AF65-F5344CB8AC3E}">
        <p14:creationId xmlns:p14="http://schemas.microsoft.com/office/powerpoint/2010/main" val="251403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p:cNvSpPr>
            <a:spLocks noGrp="1"/>
          </p:cNvSpPr>
          <p:nvPr>
            <p:ph type="title"/>
          </p:nvPr>
        </p:nvSpPr>
        <p:spPr>
          <a:xfrm>
            <a:off x="833002" y="365125"/>
            <a:ext cx="10520702" cy="1325563"/>
          </a:xfrm>
        </p:spPr>
        <p:txBody>
          <a:bodyPr>
            <a:normAutofit/>
          </a:bodyPr>
          <a:lstStyle/>
          <a:p>
            <a:r>
              <a:rPr lang="cs-CZ" dirty="0"/>
              <a:t>Jiné směry andragogiky</a:t>
            </a:r>
          </a:p>
        </p:txBody>
      </p:sp>
      <p:graphicFrame>
        <p:nvGraphicFramePr>
          <p:cNvPr id="6" name="Zástupný symbol pro obsah 2"/>
          <p:cNvGraphicFramePr>
            <a:graphicFrameLocks noGrp="1"/>
          </p:cNvGraphicFramePr>
          <p:nvPr>
            <p:ph idx="1"/>
            <p:extLst>
              <p:ext uri="{D42A27DB-BD31-4B8C-83A1-F6EECF244321}">
                <p14:modId xmlns:p14="http://schemas.microsoft.com/office/powerpoint/2010/main" val="743142175"/>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418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Kontext</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Rychlé změny – Moorův zákon</a:t>
            </a:r>
          </a:p>
          <a:p>
            <a:r>
              <a:rPr lang="cs-CZ" sz="2400">
                <a:solidFill>
                  <a:schemeClr val="bg1"/>
                </a:solidFill>
              </a:rPr>
              <a:t>Nová povolání</a:t>
            </a:r>
          </a:p>
          <a:p>
            <a:r>
              <a:rPr lang="cs-CZ" sz="2400">
                <a:solidFill>
                  <a:schemeClr val="bg1"/>
                </a:solidFill>
              </a:rPr>
              <a:t>Stará povolání se zcela novou náplní</a:t>
            </a:r>
          </a:p>
          <a:p>
            <a:r>
              <a:rPr lang="cs-CZ" sz="2400">
                <a:solidFill>
                  <a:schemeClr val="bg1"/>
                </a:solidFill>
              </a:rPr>
              <a:t>Globalizace</a:t>
            </a:r>
          </a:p>
          <a:p>
            <a:r>
              <a:rPr lang="cs-CZ" sz="2400">
                <a:solidFill>
                  <a:schemeClr val="bg1"/>
                </a:solidFill>
              </a:rPr>
              <a:t>Škola nemůže připravit na výkon konkrétního povolání: neví, jaké bude</a:t>
            </a:r>
          </a:p>
          <a:p>
            <a:r>
              <a:rPr lang="cs-CZ" sz="2400">
                <a:solidFill>
                  <a:schemeClr val="bg1"/>
                </a:solidFill>
              </a:rPr>
              <a:t>Celoživotní x postgraduální vzdělávání – certifikace, unifikace, svoboda</a:t>
            </a:r>
          </a:p>
          <a:p>
            <a:r>
              <a:rPr lang="cs-CZ" sz="2400">
                <a:solidFill>
                  <a:schemeClr val="bg1"/>
                </a:solidFill>
              </a:rPr>
              <a:t>Kvalifikace x vzdělání</a:t>
            </a:r>
          </a:p>
          <a:p>
            <a:r>
              <a:rPr lang="cs-CZ" sz="2400">
                <a:solidFill>
                  <a:schemeClr val="bg1"/>
                </a:solidFill>
              </a:rPr>
              <a:t>Adaptabilita, flexibilita, … ale co to je?</a:t>
            </a:r>
          </a:p>
          <a:p>
            <a:endParaRPr lang="cs-CZ" sz="2400">
              <a:solidFill>
                <a:schemeClr val="bg1"/>
              </a:solidFill>
            </a:endParaRPr>
          </a:p>
          <a:p>
            <a:endParaRPr lang="cs-CZ" sz="2400">
              <a:solidFill>
                <a:schemeClr val="bg1"/>
              </a:solidFill>
            </a:endParaRPr>
          </a:p>
        </p:txBody>
      </p:sp>
    </p:spTree>
    <p:extLst>
      <p:ext uri="{BB962C8B-B14F-4D97-AF65-F5344CB8AC3E}">
        <p14:creationId xmlns:p14="http://schemas.microsoft.com/office/powerpoint/2010/main" val="329644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Cena vzdělávacího obsahu</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795" y="2458497"/>
            <a:ext cx="6094413" cy="3085296"/>
          </a:xfrm>
        </p:spPr>
      </p:pic>
    </p:spTree>
    <p:extLst>
      <p:ext uri="{BB962C8B-B14F-4D97-AF65-F5344CB8AC3E}">
        <p14:creationId xmlns:p14="http://schemas.microsoft.com/office/powerpoint/2010/main" val="268821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Cena vzdělávacího obsahu</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Cení jsou lidé a osobní kontakt, nikoli informace samotné</a:t>
            </a:r>
          </a:p>
          <a:p>
            <a:r>
              <a:rPr lang="cs-CZ" sz="2400">
                <a:solidFill>
                  <a:schemeClr val="bg1"/>
                </a:solidFill>
              </a:rPr>
              <a:t>Encyklopedické informace jsou důležité, ale nic nestojí (Wikipedie)</a:t>
            </a:r>
          </a:p>
          <a:p>
            <a:r>
              <a:rPr lang="cs-CZ" sz="2400">
                <a:solidFill>
                  <a:schemeClr val="bg1"/>
                </a:solidFill>
              </a:rPr>
              <a:t>K čemu jsou učebnice? Jak nová by v nich měla být data? A jaká?</a:t>
            </a:r>
          </a:p>
          <a:p>
            <a:endParaRPr lang="cs-CZ" sz="2400">
              <a:solidFill>
                <a:schemeClr val="bg1"/>
              </a:solidFill>
            </a:endParaRPr>
          </a:p>
        </p:txBody>
      </p:sp>
    </p:spTree>
    <p:extLst>
      <p:ext uri="{BB962C8B-B14F-4D97-AF65-F5344CB8AC3E}">
        <p14:creationId xmlns:p14="http://schemas.microsoft.com/office/powerpoint/2010/main" val="229421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Co je vzdělání?</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Suma vědomostí, znalostí a dovedností?</a:t>
            </a:r>
          </a:p>
          <a:p>
            <a:r>
              <a:rPr lang="cs-CZ" sz="2400">
                <a:solidFill>
                  <a:schemeClr val="bg1"/>
                </a:solidFill>
              </a:rPr>
              <a:t>Schopnost řešit problémové úlohy?</a:t>
            </a:r>
          </a:p>
          <a:p>
            <a:r>
              <a:rPr lang="cs-CZ" sz="2400">
                <a:solidFill>
                  <a:schemeClr val="bg1"/>
                </a:solidFill>
              </a:rPr>
              <a:t>Veřejný nebo soukromí statek?</a:t>
            </a:r>
          </a:p>
          <a:p>
            <a:r>
              <a:rPr lang="cs-CZ" sz="2400">
                <a:solidFill>
                  <a:schemeClr val="bg1"/>
                </a:solidFill>
              </a:rPr>
              <a:t>Schopnost uplatnit se na trhu práce?</a:t>
            </a:r>
          </a:p>
          <a:p>
            <a:r>
              <a:rPr lang="cs-CZ" sz="2400">
                <a:solidFill>
                  <a:schemeClr val="bg1"/>
                </a:solidFill>
              </a:rPr>
              <a:t>???</a:t>
            </a:r>
          </a:p>
          <a:p>
            <a:endParaRPr lang="cs-CZ" sz="2400">
              <a:solidFill>
                <a:schemeClr val="bg1"/>
              </a:solidFill>
            </a:endParaRPr>
          </a:p>
          <a:p>
            <a:r>
              <a:rPr lang="cs-CZ" sz="2400">
                <a:solidFill>
                  <a:schemeClr val="bg1"/>
                </a:solidFill>
              </a:rPr>
              <a:t>Co je učení?</a:t>
            </a:r>
          </a:p>
        </p:txBody>
      </p:sp>
    </p:spTree>
    <p:extLst>
      <p:ext uri="{BB962C8B-B14F-4D97-AF65-F5344CB8AC3E}">
        <p14:creationId xmlns:p14="http://schemas.microsoft.com/office/powerpoint/2010/main" val="180630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Výchova, péče, vzdělávání</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Péče: zajištění podmínek pro osobní rozvoj, vnější motivace atp.</a:t>
            </a:r>
          </a:p>
          <a:p>
            <a:r>
              <a:rPr lang="cs-CZ" sz="2400">
                <a:solidFill>
                  <a:schemeClr val="bg1"/>
                </a:solidFill>
              </a:rPr>
              <a:t>Vzdělávání: vnitřní proces, do značné míry psychologický (personalizace)</a:t>
            </a:r>
          </a:p>
          <a:p>
            <a:r>
              <a:rPr lang="cs-CZ" sz="2400">
                <a:solidFill>
                  <a:schemeClr val="bg1"/>
                </a:solidFill>
              </a:rPr>
              <a:t>Výchova: vnější proces systematického působení - enkulturace</a:t>
            </a:r>
          </a:p>
          <a:p>
            <a:endParaRPr lang="cs-CZ" sz="2400">
              <a:solidFill>
                <a:schemeClr val="bg1"/>
              </a:solidFill>
            </a:endParaRPr>
          </a:p>
          <a:p>
            <a:r>
              <a:rPr lang="cs-CZ" sz="2400">
                <a:solidFill>
                  <a:schemeClr val="bg1"/>
                </a:solidFill>
              </a:rPr>
              <a:t>Lze to od sebe ale takto oddělit? Reálně zřejmě ne.</a:t>
            </a:r>
          </a:p>
          <a:p>
            <a:r>
              <a:rPr lang="cs-CZ" sz="2400">
                <a:solidFill>
                  <a:schemeClr val="bg1"/>
                </a:solidFill>
              </a:rPr>
              <a:t>Ale: Jak vychovávat dospělé? </a:t>
            </a:r>
          </a:p>
          <a:p>
            <a:r>
              <a:rPr lang="cs-CZ" sz="2400">
                <a:solidFill>
                  <a:schemeClr val="bg1"/>
                </a:solidFill>
              </a:rPr>
              <a:t>Lze je vzdělávat bez výchovy?</a:t>
            </a:r>
          </a:p>
        </p:txBody>
      </p:sp>
    </p:spTree>
    <p:extLst>
      <p:ext uri="{BB962C8B-B14F-4D97-AF65-F5344CB8AC3E}">
        <p14:creationId xmlns:p14="http://schemas.microsoft.com/office/powerpoint/2010/main" val="67620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Motivace pro vzdělávání se</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Udržení kvalifikace (a místa)</a:t>
            </a:r>
          </a:p>
          <a:p>
            <a:r>
              <a:rPr lang="cs-CZ" sz="2400">
                <a:solidFill>
                  <a:schemeClr val="bg1"/>
                </a:solidFill>
              </a:rPr>
              <a:t>Zlepšení kvalifikace (kariérní posun)</a:t>
            </a:r>
          </a:p>
          <a:p>
            <a:r>
              <a:rPr lang="cs-CZ" sz="2400">
                <a:solidFill>
                  <a:schemeClr val="bg1"/>
                </a:solidFill>
              </a:rPr>
              <a:t>Potřeba zaměstnavatele</a:t>
            </a:r>
          </a:p>
          <a:p>
            <a:r>
              <a:rPr lang="cs-CZ" sz="2400">
                <a:solidFill>
                  <a:schemeClr val="bg1"/>
                </a:solidFill>
              </a:rPr>
              <a:t>Osobní rozvoj</a:t>
            </a:r>
          </a:p>
          <a:p>
            <a:r>
              <a:rPr lang="cs-CZ" sz="2400">
                <a:solidFill>
                  <a:schemeClr val="bg1"/>
                </a:solidFill>
              </a:rPr>
              <a:t>Digitální propast</a:t>
            </a:r>
          </a:p>
          <a:p>
            <a:r>
              <a:rPr lang="cs-CZ" sz="2400">
                <a:solidFill>
                  <a:schemeClr val="bg1"/>
                </a:solidFill>
              </a:rPr>
              <a:t>Antropologická potřeba</a:t>
            </a:r>
          </a:p>
          <a:p>
            <a:r>
              <a:rPr lang="cs-CZ" sz="2400">
                <a:solidFill>
                  <a:schemeClr val="bg1"/>
                </a:solidFill>
              </a:rPr>
              <a:t>… ???</a:t>
            </a:r>
          </a:p>
        </p:txBody>
      </p:sp>
    </p:spTree>
    <p:extLst>
      <p:ext uri="{BB962C8B-B14F-4D97-AF65-F5344CB8AC3E}">
        <p14:creationId xmlns:p14="http://schemas.microsoft.com/office/powerpoint/2010/main" val="37688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Míra autonomie</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Z vnějšku řízené vzdělávání</a:t>
            </a:r>
          </a:p>
          <a:p>
            <a:pPr>
              <a:lnSpc>
                <a:spcPct val="80000"/>
              </a:lnSpc>
            </a:pPr>
            <a:r>
              <a:rPr lang="cs-CZ" sz="2400">
                <a:solidFill>
                  <a:schemeClr val="bg1"/>
                </a:solidFill>
              </a:rPr>
              <a:t>Sebeřízené vzdělávání</a:t>
            </a:r>
          </a:p>
          <a:p>
            <a:pPr>
              <a:lnSpc>
                <a:spcPct val="80000"/>
              </a:lnSpc>
            </a:pPr>
            <a:r>
              <a:rPr lang="cs-CZ" sz="2400">
                <a:solidFill>
                  <a:schemeClr val="bg1"/>
                </a:solidFill>
              </a:rPr>
              <a:t>Sebeurčené vzdělávání</a:t>
            </a:r>
          </a:p>
          <a:p>
            <a:pPr>
              <a:lnSpc>
                <a:spcPct val="80000"/>
              </a:lnSpc>
            </a:pPr>
            <a:endParaRPr lang="cs-CZ" sz="2400">
              <a:solidFill>
                <a:schemeClr val="bg1"/>
              </a:solidFill>
            </a:endParaRPr>
          </a:p>
          <a:p>
            <a:pPr>
              <a:lnSpc>
                <a:spcPct val="80000"/>
              </a:lnSpc>
            </a:pPr>
            <a:r>
              <a:rPr lang="cs-CZ" sz="2400">
                <a:solidFill>
                  <a:schemeClr val="bg1"/>
                </a:solidFill>
              </a:rPr>
              <a:t>Kdo by měl stanovovat plán vzdělávání? A podle čí potřeb (zaměstnanec x zaměstnavatel)?</a:t>
            </a:r>
          </a:p>
          <a:p>
            <a:pPr>
              <a:lnSpc>
                <a:spcPct val="80000"/>
              </a:lnSpc>
            </a:pPr>
            <a:r>
              <a:rPr lang="cs-CZ" sz="2400">
                <a:solidFill>
                  <a:schemeClr val="bg1"/>
                </a:solidFill>
              </a:rPr>
              <a:t>Ví člověk, co by se měl naučit? A může se učit sám? (paradox Tomáš Akvinského: Pokud by se člověk mohl učit sám, učí se to co již ví, takže se neučí.)</a:t>
            </a:r>
          </a:p>
          <a:p>
            <a:pPr>
              <a:lnSpc>
                <a:spcPct val="80000"/>
              </a:lnSpc>
            </a:pPr>
            <a:r>
              <a:rPr lang="cs-CZ" sz="2400">
                <a:solidFill>
                  <a:schemeClr val="bg1"/>
                </a:solidFill>
              </a:rPr>
              <a:t>Role učitele x mentora x supervizora</a:t>
            </a:r>
          </a:p>
          <a:p>
            <a:pPr>
              <a:lnSpc>
                <a:spcPct val="80000"/>
              </a:lnSpc>
            </a:pPr>
            <a:r>
              <a:rPr lang="cs-CZ" sz="2400">
                <a:solidFill>
                  <a:schemeClr val="bg1"/>
                </a:solidFill>
              </a:rPr>
              <a:t>Vnitřní x vnější motivace</a:t>
            </a:r>
          </a:p>
        </p:txBody>
      </p:sp>
    </p:spTree>
    <p:extLst>
      <p:ext uri="{BB962C8B-B14F-4D97-AF65-F5344CB8AC3E}">
        <p14:creationId xmlns:p14="http://schemas.microsoft.com/office/powerpoint/2010/main" val="30720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Vzdělávací obsahy</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Co se člověk může učit:</a:t>
            </a:r>
          </a:p>
          <a:p>
            <a:pPr lvl="1"/>
            <a:r>
              <a:rPr lang="cs-CZ">
                <a:solidFill>
                  <a:schemeClr val="bg1"/>
                </a:solidFill>
              </a:rPr>
              <a:t>Konkrétní instrumentální znalosti</a:t>
            </a:r>
          </a:p>
          <a:p>
            <a:pPr lvl="1"/>
            <a:r>
              <a:rPr lang="cs-CZ">
                <a:solidFill>
                  <a:schemeClr val="bg1"/>
                </a:solidFill>
              </a:rPr>
              <a:t>Klíčové kompetence</a:t>
            </a:r>
          </a:p>
          <a:p>
            <a:pPr lvl="1"/>
            <a:r>
              <a:rPr lang="cs-CZ">
                <a:solidFill>
                  <a:schemeClr val="bg1"/>
                </a:solidFill>
              </a:rPr>
              <a:t>Osobnostní vzdělávání</a:t>
            </a:r>
          </a:p>
          <a:p>
            <a:pPr lvl="1"/>
            <a:r>
              <a:rPr lang="cs-CZ">
                <a:solidFill>
                  <a:schemeClr val="bg1"/>
                </a:solidFill>
              </a:rPr>
              <a:t>Osvojování si nových profesí (rekvalifikace)</a:t>
            </a:r>
          </a:p>
          <a:p>
            <a:pPr lvl="1"/>
            <a:r>
              <a:rPr lang="cs-CZ">
                <a:solidFill>
                  <a:schemeClr val="bg1"/>
                </a:solidFill>
              </a:rPr>
              <a:t>Rozvoj expertnosti</a:t>
            </a:r>
          </a:p>
          <a:p>
            <a:pPr lvl="1"/>
            <a:r>
              <a:rPr lang="cs-CZ">
                <a:solidFill>
                  <a:schemeClr val="bg1"/>
                </a:solidFill>
              </a:rPr>
              <a:t>Sociální dovednosti</a:t>
            </a:r>
          </a:p>
          <a:p>
            <a:pPr lvl="1"/>
            <a:endParaRPr lang="cs-CZ">
              <a:solidFill>
                <a:schemeClr val="bg1"/>
              </a:solidFill>
            </a:endParaRPr>
          </a:p>
          <a:p>
            <a:r>
              <a:rPr lang="cs-CZ" sz="2400">
                <a:solidFill>
                  <a:schemeClr val="bg1"/>
                </a:solidFill>
              </a:rPr>
              <a:t>A jak? Je velký rozdíl mezi vzděláváním dospělých a dětí?</a:t>
            </a:r>
          </a:p>
        </p:txBody>
      </p:sp>
    </p:spTree>
    <p:extLst>
      <p:ext uri="{BB962C8B-B14F-4D97-AF65-F5344CB8AC3E}">
        <p14:creationId xmlns:p14="http://schemas.microsoft.com/office/powerpoint/2010/main" val="32060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V čem se dělají chyby…</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2200">
                <a:solidFill>
                  <a:schemeClr val="bg1"/>
                </a:solidFill>
              </a:rPr>
              <a:t>Jednoduché analogie – antický Řím a dnešní svět….</a:t>
            </a:r>
          </a:p>
          <a:p>
            <a:pPr>
              <a:lnSpc>
                <a:spcPct val="70000"/>
              </a:lnSpc>
            </a:pPr>
            <a:r>
              <a:rPr lang="cs-CZ" sz="2200">
                <a:solidFill>
                  <a:schemeClr val="bg1"/>
                </a:solidFill>
              </a:rPr>
              <a:t>Špatný odhad časového rámce inovací…</a:t>
            </a:r>
          </a:p>
          <a:p>
            <a:pPr>
              <a:lnSpc>
                <a:spcPct val="70000"/>
              </a:lnSpc>
            </a:pPr>
            <a:r>
              <a:rPr lang="cs-CZ" sz="2200">
                <a:solidFill>
                  <a:schemeClr val="bg1"/>
                </a:solidFill>
              </a:rPr>
              <a:t>Nabízená řešení mají efektivnější alternativu</a:t>
            </a:r>
          </a:p>
          <a:p>
            <a:pPr>
              <a:lnSpc>
                <a:spcPct val="70000"/>
              </a:lnSpc>
            </a:pPr>
            <a:r>
              <a:rPr lang="cs-CZ" sz="2200">
                <a:solidFill>
                  <a:schemeClr val="bg1"/>
                </a:solidFill>
              </a:rPr>
              <a:t>Zveličování (větší, výkonnější, rychlejší…. než jak je to teď nefunguje)</a:t>
            </a:r>
          </a:p>
          <a:p>
            <a:pPr>
              <a:lnSpc>
                <a:spcPct val="70000"/>
              </a:lnSpc>
            </a:pPr>
            <a:r>
              <a:rPr lang="cs-CZ" sz="2200">
                <a:solidFill>
                  <a:schemeClr val="bg1"/>
                </a:solidFill>
              </a:rPr>
              <a:t>Zapomínáme na sociální rámec</a:t>
            </a:r>
          </a:p>
          <a:p>
            <a:pPr>
              <a:lnSpc>
                <a:spcPct val="70000"/>
              </a:lnSpc>
            </a:pPr>
            <a:r>
              <a:rPr lang="cs-CZ" sz="2200">
                <a:solidFill>
                  <a:schemeClr val="bg1"/>
                </a:solidFill>
              </a:rPr>
              <a:t>Technologické změny často usnadňují nějakou činnost, ale málo kdy ji dělají složitější</a:t>
            </a:r>
          </a:p>
          <a:p>
            <a:pPr>
              <a:lnSpc>
                <a:spcPct val="70000"/>
              </a:lnSpc>
            </a:pPr>
            <a:r>
              <a:rPr lang="cs-CZ" sz="2200">
                <a:solidFill>
                  <a:schemeClr val="bg1"/>
                </a:solidFill>
              </a:rPr>
              <a:t>Máme to na dosah…</a:t>
            </a:r>
          </a:p>
          <a:p>
            <a:pPr>
              <a:lnSpc>
                <a:spcPct val="70000"/>
              </a:lnSpc>
            </a:pPr>
            <a:r>
              <a:rPr lang="cs-CZ" sz="2200">
                <a:solidFill>
                  <a:schemeClr val="bg1"/>
                </a:solidFill>
              </a:rPr>
              <a:t>Nerozumíme technice…  </a:t>
            </a:r>
            <a:r>
              <a:rPr lang="cs-CZ" sz="2200" i="1">
                <a:solidFill>
                  <a:schemeClr val="bg1"/>
                </a:solidFill>
              </a:rPr>
              <a:t>(„Vysavače na jaderný pohon budou realitou do deseti let.“</a:t>
            </a:r>
            <a:r>
              <a:rPr lang="cs-CZ" sz="2200">
                <a:solidFill>
                  <a:schemeClr val="bg1"/>
                </a:solidFill>
              </a:rPr>
              <a:t> Alex Lewyt, prezident společnosti Lewyt vyrábějící vysavače (1955))</a:t>
            </a:r>
          </a:p>
          <a:p>
            <a:pPr>
              <a:lnSpc>
                <a:spcPct val="70000"/>
              </a:lnSpc>
            </a:pPr>
            <a:endParaRPr lang="cs-CZ" sz="2200">
              <a:solidFill>
                <a:schemeClr val="bg1"/>
              </a:solidFill>
            </a:endParaRPr>
          </a:p>
        </p:txBody>
      </p:sp>
    </p:spTree>
    <p:extLst>
      <p:ext uri="{BB962C8B-B14F-4D97-AF65-F5344CB8AC3E}">
        <p14:creationId xmlns:p14="http://schemas.microsoft.com/office/powerpoint/2010/main" val="3655427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Sociální rozměr</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Kritická teorie x kredencionalismus x humanistický pohled</a:t>
            </a:r>
          </a:p>
          <a:p>
            <a:r>
              <a:rPr lang="cs-CZ" sz="2400">
                <a:solidFill>
                  <a:schemeClr val="bg1"/>
                </a:solidFill>
              </a:rPr>
              <a:t>Vzdělání jako možnost sociální intervence:</a:t>
            </a:r>
          </a:p>
          <a:p>
            <a:pPr lvl="1"/>
            <a:r>
              <a:rPr lang="cs-CZ">
                <a:solidFill>
                  <a:schemeClr val="bg1"/>
                </a:solidFill>
              </a:rPr>
              <a:t>Vzdělání jako cesta ze sociálně či ekonomicky problematického prostředí</a:t>
            </a:r>
          </a:p>
          <a:p>
            <a:pPr lvl="1"/>
            <a:r>
              <a:rPr lang="cs-CZ">
                <a:solidFill>
                  <a:schemeClr val="bg1"/>
                </a:solidFill>
              </a:rPr>
              <a:t>Sociální poradenství</a:t>
            </a:r>
          </a:p>
          <a:p>
            <a:pPr lvl="1"/>
            <a:r>
              <a:rPr lang="cs-CZ">
                <a:solidFill>
                  <a:schemeClr val="bg1"/>
                </a:solidFill>
              </a:rPr>
              <a:t>Péče o tzv. třetí svět</a:t>
            </a:r>
          </a:p>
          <a:p>
            <a:r>
              <a:rPr lang="cs-CZ" sz="2400">
                <a:solidFill>
                  <a:schemeClr val="bg1"/>
                </a:solidFill>
              </a:rPr>
              <a:t>Změna rozměru vzdělávacího prostředí</a:t>
            </a:r>
          </a:p>
          <a:p>
            <a:r>
              <a:rPr lang="cs-CZ" sz="2400">
                <a:solidFill>
                  <a:schemeClr val="bg1"/>
                </a:solidFill>
              </a:rPr>
              <a:t>Integrace:</a:t>
            </a:r>
          </a:p>
          <a:p>
            <a:pPr lvl="1"/>
            <a:r>
              <a:rPr lang="cs-CZ">
                <a:solidFill>
                  <a:schemeClr val="bg1"/>
                </a:solidFill>
              </a:rPr>
              <a:t>Do společenského života</a:t>
            </a:r>
          </a:p>
          <a:p>
            <a:pPr lvl="1"/>
            <a:r>
              <a:rPr lang="cs-CZ">
                <a:solidFill>
                  <a:schemeClr val="bg1"/>
                </a:solidFill>
              </a:rPr>
              <a:t>Do online komunity</a:t>
            </a:r>
          </a:p>
          <a:p>
            <a:endParaRPr lang="cs-CZ" sz="2400">
              <a:solidFill>
                <a:schemeClr val="bg1"/>
              </a:solidFill>
            </a:endParaRPr>
          </a:p>
        </p:txBody>
      </p:sp>
    </p:spTree>
    <p:extLst>
      <p:ext uri="{BB962C8B-B14F-4D97-AF65-F5344CB8AC3E}">
        <p14:creationId xmlns:p14="http://schemas.microsoft.com/office/powerpoint/2010/main" val="190796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Dotazy, připomínky, komentáře…</a:t>
            </a:r>
          </a:p>
        </p:txBody>
      </p:sp>
      <p:sp>
        <p:nvSpPr>
          <p:cNvPr id="5" name="Zástupný symbol pro text 4"/>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83097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ýsledek obrázku"/>
          <p:cNvPicPr>
            <a:picLocks noChangeAspect="1" noChangeArrowheads="1"/>
          </p:cNvPicPr>
          <p:nvPr/>
        </p:nvPicPr>
        <p:blipFill rotWithShape="1">
          <a:blip r:embed="rId2">
            <a:extLst>
              <a:ext uri="{28A0092B-C50C-407E-A947-70E740481C1C}">
                <a14:useLocalDpi xmlns:a14="http://schemas.microsoft.com/office/drawing/2010/main" val="0"/>
              </a:ext>
            </a:extLst>
          </a:blip>
          <a:srcRect t="420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965430" y="629266"/>
            <a:ext cx="6586491" cy="1676603"/>
          </a:xfrm>
        </p:spPr>
        <p:txBody>
          <a:bodyPr>
            <a:normAutofit/>
          </a:bodyPr>
          <a:lstStyle/>
          <a:p>
            <a:r>
              <a:rPr lang="cs-CZ" dirty="0"/>
              <a:t>Sci-fi</a:t>
            </a:r>
          </a:p>
        </p:txBody>
      </p:sp>
      <p:sp>
        <p:nvSpPr>
          <p:cNvPr id="3" name="Zástupný symbol pro obsah 2"/>
          <p:cNvSpPr>
            <a:spLocks noGrp="1"/>
          </p:cNvSpPr>
          <p:nvPr>
            <p:ph idx="1"/>
          </p:nvPr>
        </p:nvSpPr>
        <p:spPr>
          <a:xfrm>
            <a:off x="4965431" y="2438400"/>
            <a:ext cx="6586489" cy="3785419"/>
          </a:xfrm>
        </p:spPr>
        <p:txBody>
          <a:bodyPr>
            <a:normAutofit/>
          </a:bodyPr>
          <a:lstStyle/>
          <a:p>
            <a:r>
              <a:rPr lang="cs-CZ" sz="2400" dirty="0"/>
              <a:t>Star </a:t>
            </a:r>
            <a:r>
              <a:rPr lang="cs-CZ" sz="2400" dirty="0" err="1"/>
              <a:t>trek</a:t>
            </a:r>
            <a:endParaRPr lang="cs-CZ" sz="2400" dirty="0"/>
          </a:p>
          <a:p>
            <a:r>
              <a:rPr lang="cs-CZ" sz="2400" dirty="0"/>
              <a:t>Star </a:t>
            </a:r>
            <a:r>
              <a:rPr lang="cs-CZ" sz="2400" dirty="0" err="1"/>
              <a:t>wars</a:t>
            </a:r>
            <a:endParaRPr lang="cs-CZ" sz="2400" dirty="0"/>
          </a:p>
          <a:p>
            <a:r>
              <a:rPr lang="cs-CZ" sz="2400" dirty="0"/>
              <a:t>Já robot</a:t>
            </a:r>
          </a:p>
          <a:p>
            <a:r>
              <a:rPr lang="cs-CZ" sz="2400" dirty="0"/>
              <a:t>Black </a:t>
            </a:r>
            <a:r>
              <a:rPr lang="cs-CZ" sz="2400" dirty="0" err="1"/>
              <a:t>mirror</a:t>
            </a:r>
            <a:endParaRPr lang="cs-CZ" sz="2400" dirty="0"/>
          </a:p>
          <a:p>
            <a:r>
              <a:rPr lang="cs-CZ" sz="2400" dirty="0"/>
              <a:t>…</a:t>
            </a:r>
          </a:p>
          <a:p>
            <a:endParaRPr lang="cs-CZ" sz="2400" dirty="0"/>
          </a:p>
          <a:p>
            <a:endParaRPr lang="cs-CZ" sz="2400" dirty="0"/>
          </a:p>
          <a:p>
            <a:r>
              <a:rPr lang="cs-CZ" sz="2400" dirty="0"/>
              <a:t>Fyzika nemožného (</a:t>
            </a:r>
            <a:r>
              <a:rPr lang="cs-CZ" sz="2400" dirty="0" err="1"/>
              <a:t>Michio</a:t>
            </a:r>
            <a:r>
              <a:rPr lang="cs-CZ" sz="2400" dirty="0"/>
              <a:t> </a:t>
            </a:r>
            <a:r>
              <a:rPr lang="cs-CZ" sz="2400" dirty="0" err="1"/>
              <a:t>Kaku</a:t>
            </a:r>
            <a:r>
              <a:rPr lang="cs-CZ" sz="2400" dirty="0"/>
              <a:t>)</a:t>
            </a:r>
          </a:p>
          <a:p>
            <a:endParaRPr lang="cs-CZ" sz="2400" dirty="0"/>
          </a:p>
        </p:txBody>
      </p:sp>
    </p:spTree>
    <p:extLst>
      <p:ext uri="{BB962C8B-B14F-4D97-AF65-F5344CB8AC3E}">
        <p14:creationId xmlns:p14="http://schemas.microsoft.com/office/powerpoint/2010/main" val="100300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Metodologie</a:t>
            </a:r>
          </a:p>
        </p:txBody>
      </p:sp>
      <p:sp>
        <p:nvSpPr>
          <p:cNvPr id="5" name="Zástupný symbol pro text 4"/>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24425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2532" r="1" b="1"/>
          <a:stretch/>
        </p:blipFill>
        <p:spPr>
          <a:xfrm>
            <a:off x="4639056" y="10"/>
            <a:ext cx="7552944" cy="6857990"/>
          </a:xfrm>
          <a:prstGeom prst="rect">
            <a:avLst/>
          </a:prstGeom>
          <a:effectLst/>
        </p:spPr>
      </p:pic>
      <p:sp>
        <p:nvSpPr>
          <p:cNvPr id="2" name="Nadpis 1"/>
          <p:cNvSpPr>
            <a:spLocks noGrp="1"/>
          </p:cNvSpPr>
          <p:nvPr>
            <p:ph type="title"/>
          </p:nvPr>
        </p:nvSpPr>
        <p:spPr>
          <a:xfrm>
            <a:off x="648929" y="629266"/>
            <a:ext cx="3651467" cy="1676603"/>
          </a:xfrm>
        </p:spPr>
        <p:txBody>
          <a:bodyPr>
            <a:normAutofit/>
          </a:bodyPr>
          <a:lstStyle/>
          <a:p>
            <a:r>
              <a:rPr lang="cs-CZ" dirty="0"/>
              <a:t>Základní vymezení</a:t>
            </a:r>
          </a:p>
        </p:txBody>
      </p:sp>
      <p:sp>
        <p:nvSpPr>
          <p:cNvPr id="3" name="Zástupný symbol pro obsah 2"/>
          <p:cNvSpPr>
            <a:spLocks noGrp="1"/>
          </p:cNvSpPr>
          <p:nvPr>
            <p:ph idx="1"/>
          </p:nvPr>
        </p:nvSpPr>
        <p:spPr>
          <a:xfrm>
            <a:off x="648931" y="2438400"/>
            <a:ext cx="3651466" cy="3785419"/>
          </a:xfrm>
        </p:spPr>
        <p:txBody>
          <a:bodyPr>
            <a:normAutofit/>
          </a:bodyPr>
          <a:lstStyle/>
          <a:p>
            <a:endParaRPr lang="cs-CZ" sz="1800" dirty="0"/>
          </a:p>
        </p:txBody>
      </p:sp>
    </p:spTree>
    <p:extLst>
      <p:ext uri="{BB962C8B-B14F-4D97-AF65-F5344CB8AC3E}">
        <p14:creationId xmlns:p14="http://schemas.microsoft.com/office/powerpoint/2010/main" val="43547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r="2989" b="2"/>
          <a:stretch/>
        </p:blipFill>
        <p:spPr>
          <a:xfrm>
            <a:off x="838200" y="1904281"/>
            <a:ext cx="6233160" cy="4272681"/>
          </a:xfrm>
          <a:prstGeom prst="rect">
            <a:avLst/>
          </a:prstGeom>
        </p:spPr>
      </p:pic>
      <p:sp>
        <p:nvSpPr>
          <p:cNvPr id="2" name="Nadpis 1"/>
          <p:cNvSpPr>
            <a:spLocks noGrp="1"/>
          </p:cNvSpPr>
          <p:nvPr>
            <p:ph type="title"/>
          </p:nvPr>
        </p:nvSpPr>
        <p:spPr>
          <a:xfrm>
            <a:off x="838200" y="365125"/>
            <a:ext cx="10515600" cy="1325563"/>
          </a:xfrm>
        </p:spPr>
        <p:txBody>
          <a:bodyPr>
            <a:normAutofit/>
          </a:bodyPr>
          <a:lstStyle/>
          <a:p>
            <a:r>
              <a:rPr lang="cs-CZ" dirty="0"/>
              <a:t>Různé možné přístupy</a:t>
            </a:r>
          </a:p>
        </p:txBody>
      </p:sp>
      <p:sp>
        <p:nvSpPr>
          <p:cNvPr id="3" name="Zástupný symbol pro obsah 2"/>
          <p:cNvSpPr>
            <a:spLocks noGrp="1"/>
          </p:cNvSpPr>
          <p:nvPr>
            <p:ph idx="1"/>
          </p:nvPr>
        </p:nvSpPr>
        <p:spPr>
          <a:xfrm>
            <a:off x="7552944" y="1825625"/>
            <a:ext cx="3800856" cy="4351338"/>
          </a:xfrm>
        </p:spPr>
        <p:txBody>
          <a:bodyPr>
            <a:normAutofit/>
          </a:bodyPr>
          <a:lstStyle/>
          <a:p>
            <a:r>
              <a:rPr lang="cs-CZ" sz="2000" dirty="0"/>
              <a:t>Kvalitativní x kvantitativní metody</a:t>
            </a:r>
          </a:p>
          <a:p>
            <a:r>
              <a:rPr lang="cs-CZ" sz="2000" dirty="0"/>
              <a:t>Normativní přístup x průzkumný přístup</a:t>
            </a:r>
          </a:p>
          <a:p>
            <a:endParaRPr lang="cs-CZ" sz="2000" dirty="0"/>
          </a:p>
          <a:p>
            <a:r>
              <a:rPr lang="cs-CZ" sz="2000" dirty="0"/>
              <a:t>Zdroj: https://www.slideshare.net/shamekhi-vahid/introduction-to-futures-studies</a:t>
            </a:r>
          </a:p>
        </p:txBody>
      </p:sp>
    </p:spTree>
    <p:extLst>
      <p:ext uri="{BB962C8B-B14F-4D97-AF65-F5344CB8AC3E}">
        <p14:creationId xmlns:p14="http://schemas.microsoft.com/office/powerpoint/2010/main" val="297188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Roadmapping</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Často používaná metoda pro plánování či predikce vývoje</a:t>
            </a:r>
          </a:p>
          <a:p>
            <a:r>
              <a:rPr lang="cs-CZ" sz="2400">
                <a:solidFill>
                  <a:schemeClr val="bg1"/>
                </a:solidFill>
              </a:rPr>
              <a:t>Soustředí se na jeden problém</a:t>
            </a:r>
          </a:p>
          <a:p>
            <a:r>
              <a:rPr lang="cs-CZ" sz="2400">
                <a:solidFill>
                  <a:schemeClr val="bg1"/>
                </a:solidFill>
              </a:rPr>
              <a:t>Může být strukturovaný (technologická rovina, manažerská, sociální, vzdělávací,…)</a:t>
            </a:r>
          </a:p>
          <a:p>
            <a:r>
              <a:rPr lang="cs-CZ" sz="2400">
                <a:solidFill>
                  <a:schemeClr val="bg1"/>
                </a:solidFill>
              </a:rPr>
              <a:t>Je vhodný pro strategické řízení a plánování</a:t>
            </a:r>
          </a:p>
          <a:p>
            <a:r>
              <a:rPr lang="cs-CZ" sz="2400">
                <a:solidFill>
                  <a:schemeClr val="bg1"/>
                </a:solidFill>
              </a:rPr>
              <a:t>Je citlivý na expertní znalosti</a:t>
            </a:r>
          </a:p>
        </p:txBody>
      </p:sp>
    </p:spTree>
    <p:extLst>
      <p:ext uri="{BB962C8B-B14F-4D97-AF65-F5344CB8AC3E}">
        <p14:creationId xmlns:p14="http://schemas.microsoft.com/office/powerpoint/2010/main" val="2646045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8974a7221c0726f5bbbb16e5d34baab8f230e7"/>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TM02900722[[fn=Zasedací místnost Ion]]</Template>
  <TotalTime>0</TotalTime>
  <Words>1651</Words>
  <Application>Microsoft Office PowerPoint</Application>
  <PresentationFormat>Širokoúhlá obrazovka</PresentationFormat>
  <Paragraphs>225</Paragraphs>
  <Slides>41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41</vt:i4>
      </vt:variant>
    </vt:vector>
  </HeadingPairs>
  <TitlesOfParts>
    <vt:vector size="45" baseType="lpstr">
      <vt:lpstr>Calibri</vt:lpstr>
      <vt:lpstr>Calibri Light</vt:lpstr>
      <vt:lpstr>Wingdings 2</vt:lpstr>
      <vt:lpstr>HDOfficeLightV0</vt:lpstr>
      <vt:lpstr>„Scientia potentia est“</vt:lpstr>
      <vt:lpstr>Jak vidět do budoucnosti?</vt:lpstr>
      <vt:lpstr>Nepovedené předpovědi…</vt:lpstr>
      <vt:lpstr>V čem se dělají chyby…</vt:lpstr>
      <vt:lpstr>Sci-fi</vt:lpstr>
      <vt:lpstr>Metodologie</vt:lpstr>
      <vt:lpstr>Základní vymezení</vt:lpstr>
      <vt:lpstr>Různé možné přístupy</vt:lpstr>
      <vt:lpstr>Roadmapping</vt:lpstr>
      <vt:lpstr>Roadmapping</vt:lpstr>
      <vt:lpstr>Prezentace aplikace PowerPoint</vt:lpstr>
      <vt:lpstr>Delfská metoda</vt:lpstr>
      <vt:lpstr>Delfská metoda</vt:lpstr>
      <vt:lpstr>Future wheel</vt:lpstr>
      <vt:lpstr>Future wheel</vt:lpstr>
      <vt:lpstr>Prezentace aplikace PowerPoint</vt:lpstr>
      <vt:lpstr>Multiagentní sociální simulace</vt:lpstr>
      <vt:lpstr>Netlogo</vt:lpstr>
      <vt:lpstr>Klíčové predikce</vt:lpstr>
      <vt:lpstr>Gartner</vt:lpstr>
      <vt:lpstr>Prezentace aplikace PowerPoint</vt:lpstr>
      <vt:lpstr>Deloitte</vt:lpstr>
      <vt:lpstr>Prezentace aplikace PowerPoint</vt:lpstr>
      <vt:lpstr>Prezentace aplikace PowerPoint</vt:lpstr>
      <vt:lpstr>Google trends</vt:lpstr>
      <vt:lpstr>Prezentace aplikace PowerPoint</vt:lpstr>
      <vt:lpstr>Učící se společnost</vt:lpstr>
      <vt:lpstr>Dva pohledy na učící se společnost</vt:lpstr>
      <vt:lpstr>Druhy vzdělávání</vt:lpstr>
      <vt:lpstr>Andragogický kontext</vt:lpstr>
      <vt:lpstr>Jiné směry andragogiky</vt:lpstr>
      <vt:lpstr>Kontext</vt:lpstr>
      <vt:lpstr>Cena vzdělávacího obsahu</vt:lpstr>
      <vt:lpstr>Cena vzdělávacího obsahu</vt:lpstr>
      <vt:lpstr>Co je vzdělání?</vt:lpstr>
      <vt:lpstr>Výchova, péče, vzdělávání</vt:lpstr>
      <vt:lpstr>Motivace pro vzdělávání se</vt:lpstr>
      <vt:lpstr>Míra autonomie</vt:lpstr>
      <vt:lpstr>Vzdělávací obsahy</vt:lpstr>
      <vt:lpstr>Sociální rozměr</vt:lpstr>
      <vt:lpstr>Dotazy, připomínky, komentáře…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„Scientia potentia est“</dc:title>
  <dc:creator>Michal Cerny</dc:creator>
  <cp:lastModifiedBy>Michal Černý</cp:lastModifiedBy>
  <cp:revision>19</cp:revision>
  <dcterms:created xsi:type="dcterms:W3CDTF">2017-02-23T19:58:33Z</dcterms:created>
  <dcterms:modified xsi:type="dcterms:W3CDTF">2021-03-07T08:06:25Z</dcterms:modified>
</cp:coreProperties>
</file>