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1" y="1449147"/>
            <a:ext cx="10572000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8B738-CA01-4D22-814E-2B813C453531}" type="datetimeFigureOut">
              <a:rPr lang="cs-CZ" smtClean="0"/>
              <a:t>28. 3. 2017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216E95-AB4B-465D-ADCB-5E79D07F4D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341274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800600"/>
            <a:ext cx="10561418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12192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0000" y="5367338"/>
            <a:ext cx="10561418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8B738-CA01-4D22-814E-2B813C453531}" type="datetimeFigureOut">
              <a:rPr lang="cs-CZ" smtClean="0"/>
              <a:t>28. 3. 2017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216E95-AB4B-465D-ADCB-5E79D07F4D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79617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631697" y="1081456"/>
            <a:ext cx="6332416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985" y="1238502"/>
            <a:ext cx="589384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190" y="4443680"/>
            <a:ext cx="5891636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7574642" y="1081456"/>
            <a:ext cx="3810001" cy="407546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8B738-CA01-4D22-814E-2B813C453531}" type="datetimeFigureOut">
              <a:rPr lang="cs-CZ" smtClean="0"/>
              <a:t>28. 3. 2017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216E95-AB4B-465D-ADCB-5E79D07F4D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6143540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1140884" y="2286585"/>
            <a:ext cx="4895115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357089" y="2435957"/>
            <a:ext cx="438252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156000" y="2286000"/>
            <a:ext cx="4880300" cy="229552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8B738-CA01-4D22-814E-2B813C453531}" type="datetimeFigureOut">
              <a:rPr lang="cs-CZ" smtClean="0"/>
              <a:t>28. 3. 2017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216E95-AB4B-465D-ADCB-5E79D07F4D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32829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8B738-CA01-4D22-814E-2B813C453531}" type="datetimeFigureOut">
              <a:rPr lang="cs-CZ" smtClean="0"/>
              <a:t>28. 3. 2017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216E95-AB4B-465D-ADCB-5E79D07F4D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1240232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7669651" y="446089"/>
            <a:ext cx="4522349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83540" y="586171"/>
            <a:ext cx="2494791" cy="5134798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0001" y="446089"/>
            <a:ext cx="6611540" cy="5414962"/>
          </a:xfrm>
        </p:spPr>
        <p:txBody>
          <a:bodyPr vert="eaVert" anchor="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8B738-CA01-4D22-814E-2B813C453531}" type="datetimeFigureOut">
              <a:rPr lang="cs-CZ" smtClean="0"/>
              <a:t>28. 3. 2017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216E95-AB4B-465D-ADCB-5E79D07F4D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83654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8B738-CA01-4D22-814E-2B813C453531}" type="datetimeFigureOut">
              <a:rPr lang="cs-CZ" smtClean="0"/>
              <a:t>28. 3. 2017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216E95-AB4B-465D-ADCB-5E79D07F4D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765949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1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2951396"/>
            <a:ext cx="10561418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5281201"/>
            <a:ext cx="10561418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8B738-CA01-4D22-814E-2B813C453531}" type="datetimeFigureOut">
              <a:rPr lang="cs-CZ" smtClean="0"/>
              <a:t>28. 3. 2017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216E95-AB4B-465D-ADCB-5E79D07F4D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846819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8712" y="2222287"/>
            <a:ext cx="5185873" cy="3638763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7415" y="2222287"/>
            <a:ext cx="5194583" cy="3638764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8B738-CA01-4D22-814E-2B813C453531}" type="datetimeFigureOut">
              <a:rPr lang="cs-CZ" smtClean="0"/>
              <a:t>28. 3. 2017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216E95-AB4B-465D-ADCB-5E79D07F4D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478896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728" y="2174875"/>
            <a:ext cx="5189857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4729" y="2751138"/>
            <a:ext cx="5189856" cy="3109913"/>
          </a:xfrm>
        </p:spPr>
        <p:txBody>
          <a:bodyPr anchor="t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7415" y="2174875"/>
            <a:ext cx="519458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7415" y="2751138"/>
            <a:ext cx="5194583" cy="3109913"/>
          </a:xfrm>
        </p:spPr>
        <p:txBody>
          <a:bodyPr anchor="t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8B738-CA01-4D22-814E-2B813C453531}" type="datetimeFigureOut">
              <a:rPr lang="cs-CZ" smtClean="0"/>
              <a:t>28. 3. 2017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216E95-AB4B-465D-ADCB-5E79D07F4D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853429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8B738-CA01-4D22-814E-2B813C453531}" type="datetimeFigureOut">
              <a:rPr lang="cs-CZ" smtClean="0"/>
              <a:t>28. 3. 2017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216E95-AB4B-465D-ADCB-5E79D07F4D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436620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8B738-CA01-4D22-814E-2B813C453531}" type="datetimeFigureOut">
              <a:rPr lang="cs-CZ" smtClean="0"/>
              <a:t>28. 3. 2017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216E95-AB4B-465D-ADCB-5E79D07F4D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532813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1073151" y="446087"/>
            <a:ext cx="3547533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151" y="446088"/>
            <a:ext cx="3547533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446088"/>
            <a:ext cx="6252633" cy="5414963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3151" y="2260738"/>
            <a:ext cx="3547533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8B738-CA01-4D22-814E-2B813C453531}" type="datetimeFigureOut">
              <a:rPr lang="cs-CZ" smtClean="0"/>
              <a:t>28. 3. 2017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216E95-AB4B-465D-ADCB-5E79D07F4D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413117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728" y="727522"/>
            <a:ext cx="485298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6098117" y="0"/>
            <a:ext cx="6093883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4728" y="2344684"/>
            <a:ext cx="485298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5810" y="6041362"/>
            <a:ext cx="976879" cy="365125"/>
          </a:xfrm>
        </p:spPr>
        <p:txBody>
          <a:bodyPr/>
          <a:lstStyle/>
          <a:p>
            <a:fld id="{0D38B738-CA01-4D22-814E-2B813C453531}" type="datetimeFigureOut">
              <a:rPr lang="cs-CZ" smtClean="0"/>
              <a:t>28. 3. 2017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0396" y="6041362"/>
            <a:ext cx="3295413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62689" y="5915888"/>
            <a:ext cx="1062155" cy="490599"/>
          </a:xfrm>
        </p:spPr>
        <p:txBody>
          <a:bodyPr/>
          <a:lstStyle/>
          <a:p>
            <a:fld id="{F9216E95-AB4B-465D-ADCB-5E79D07F4D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076495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2184401"/>
            <a:ext cx="10563285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0D38B738-CA01-4D22-814E-2B813C453531}" type="datetimeFigureOut">
              <a:rPr lang="cs-CZ" smtClean="0"/>
              <a:t>28. 3. 2017</a:t>
            </a:fld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F9216E95-AB4B-465D-ADCB-5E79D07F4D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9416679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</p:sldLayoutIdLst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edtechpsychology.tumblr.com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Ecce nova </a:t>
            </a:r>
            <a:r>
              <a:rPr lang="cs-CZ" dirty="0" err="1"/>
              <a:t>facio</a:t>
            </a:r>
            <a:r>
              <a:rPr lang="cs-CZ" dirty="0"/>
              <a:t> omnia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35766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Cyberlearning</a:t>
            </a:r>
            <a:r>
              <a:rPr lang="cs-CZ" dirty="0"/>
              <a:t> </a:t>
            </a:r>
            <a:r>
              <a:rPr lang="cs-CZ" dirty="0" err="1"/>
              <a:t>vs</a:t>
            </a:r>
            <a:r>
              <a:rPr lang="cs-CZ" dirty="0"/>
              <a:t> e-learning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Klasický e-learning:</a:t>
            </a:r>
          </a:p>
          <a:p>
            <a:pPr lvl="1"/>
            <a:r>
              <a:rPr lang="cs-CZ" dirty="0"/>
              <a:t>Vzdělávání prostřednictvím ICT, nejčastěji skrze internet, ale spadají sem také vzdělávací aplikace či výuková CD a DVD.</a:t>
            </a:r>
          </a:p>
          <a:p>
            <a:pPr lvl="1"/>
            <a:r>
              <a:rPr lang="cs-CZ" dirty="0"/>
              <a:t>Základní myšlenka spočívá v přenesení klasického učení se a vzdělávacího procesu do online prostředí.</a:t>
            </a:r>
          </a:p>
          <a:p>
            <a:pPr lvl="1"/>
            <a:r>
              <a:rPr lang="cs-CZ" dirty="0"/>
              <a:t>To znamená, že zůstává stejná didaktika, pedagogika, …</a:t>
            </a:r>
          </a:p>
          <a:p>
            <a:pPr lvl="1"/>
            <a:r>
              <a:rPr lang="cs-CZ" dirty="0"/>
              <a:t>Lze čerpat například z didaktické analýzy učebnic atp.</a:t>
            </a:r>
          </a:p>
          <a:p>
            <a:pPr lvl="1"/>
            <a:r>
              <a:rPr lang="cs-CZ" dirty="0"/>
              <a:t>A jen se řekne, že je to náročné na sebemotivaci.</a:t>
            </a:r>
          </a:p>
          <a:p>
            <a:pPr lvl="1"/>
            <a:r>
              <a:rPr lang="cs-CZ" dirty="0"/>
              <a:t>Výhody: robustní metodologie, velká zkušenost a tradice, je to jednoduché a relativně bezproblémové.</a:t>
            </a:r>
          </a:p>
          <a:p>
            <a:pPr lvl="1"/>
            <a:r>
              <a:rPr lang="cs-CZ" dirty="0"/>
              <a:t>Studenti ušetří čas (nemusí chodit do knihoven nebo na přednášky)</a:t>
            </a:r>
          </a:p>
        </p:txBody>
      </p:sp>
    </p:spTree>
    <p:extLst>
      <p:ext uri="{BB962C8B-B14F-4D97-AF65-F5344CB8AC3E}">
        <p14:creationId xmlns:p14="http://schemas.microsoft.com/office/powerpoint/2010/main" val="763174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Cyberlearning</a:t>
            </a:r>
            <a:r>
              <a:rPr lang="cs-CZ" dirty="0"/>
              <a:t> </a:t>
            </a:r>
            <a:r>
              <a:rPr lang="cs-CZ" dirty="0" err="1"/>
              <a:t>vs</a:t>
            </a:r>
            <a:r>
              <a:rPr lang="cs-CZ" dirty="0"/>
              <a:t> e-learning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Cyberlearning</a:t>
            </a:r>
            <a:r>
              <a:rPr lang="cs-CZ" dirty="0"/>
              <a:t>:</a:t>
            </a:r>
          </a:p>
          <a:p>
            <a:pPr lvl="1"/>
            <a:r>
              <a:rPr lang="cs-CZ" dirty="0"/>
              <a:t>Učení v online prostředí</a:t>
            </a:r>
          </a:p>
          <a:p>
            <a:pPr lvl="1"/>
            <a:r>
              <a:rPr lang="cs-CZ" dirty="0"/>
              <a:t>V popředí je akcent na učení, nikoli doručování obsahu (LMS jsou totiž CIS(!))</a:t>
            </a:r>
          </a:p>
          <a:p>
            <a:pPr lvl="1"/>
            <a:r>
              <a:rPr lang="cs-CZ" dirty="0"/>
              <a:t>V online prostředí je třeba pracovat s jinou psychologií a didaktikou</a:t>
            </a:r>
          </a:p>
          <a:p>
            <a:pPr lvl="1"/>
            <a:r>
              <a:rPr lang="cs-CZ" dirty="0"/>
              <a:t>Potřebujeme se učit něco jiného a jinak</a:t>
            </a:r>
          </a:p>
          <a:p>
            <a:pPr lvl="1"/>
            <a:r>
              <a:rPr lang="cs-CZ" dirty="0"/>
              <a:t>Cesta není kopírování starého, ale hledání nových forem, ale také jiných kompetencí</a:t>
            </a:r>
          </a:p>
          <a:p>
            <a:pPr lvl="1"/>
            <a:r>
              <a:rPr lang="cs-CZ" dirty="0"/>
              <a:t>Výhody: je to přirozené, funkční a odpovídá to potřebám současného světa i studentů, jde o přechod od učení v jehož centru je učitel a látka, k student-base přístupu</a:t>
            </a:r>
          </a:p>
          <a:p>
            <a:pPr lvl="1"/>
            <a:r>
              <a:rPr lang="cs-CZ" dirty="0"/>
              <a:t>Důraz je kladený na UX, interakční design atp.</a:t>
            </a:r>
          </a:p>
        </p:txBody>
      </p:sp>
    </p:spTree>
    <p:extLst>
      <p:ext uri="{BB962C8B-B14F-4D97-AF65-F5344CB8AC3E}">
        <p14:creationId xmlns:p14="http://schemas.microsoft.com/office/powerpoint/2010/main" val="29045341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Psychologie a </a:t>
            </a:r>
            <a:r>
              <a:rPr lang="cs-CZ" dirty="0" err="1"/>
              <a:t>edTech</a:t>
            </a:r>
            <a:r>
              <a:rPr lang="cs-CZ" dirty="0"/>
              <a:t> (</a:t>
            </a:r>
            <a:r>
              <a:rPr lang="cs-CZ" dirty="0">
                <a:hlinkClick r:id="rId2"/>
              </a:rPr>
              <a:t>zdroj</a:t>
            </a:r>
            <a:r>
              <a:rPr lang="cs-CZ" dirty="0"/>
              <a:t>)</a:t>
            </a:r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2904043" y="2222500"/>
            <a:ext cx="6383913" cy="36369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454950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táty">
  <a:themeElements>
    <a:clrScheme name="Žlutá">
      <a:dk1>
        <a:sysClr val="windowText" lastClr="000000"/>
      </a:dk1>
      <a:lt1>
        <a:sysClr val="window" lastClr="FFFFFF"/>
      </a:lt1>
      <a:dk2>
        <a:srgbClr val="39302A"/>
      </a:dk2>
      <a:lt2>
        <a:srgbClr val="E5DEDB"/>
      </a:lt2>
      <a:accent1>
        <a:srgbClr val="FFCA08"/>
      </a:accent1>
      <a:accent2>
        <a:srgbClr val="F8931D"/>
      </a:accent2>
      <a:accent3>
        <a:srgbClr val="CE8D3E"/>
      </a:accent3>
      <a:accent4>
        <a:srgbClr val="EC7016"/>
      </a:accent4>
      <a:accent5>
        <a:srgbClr val="E64823"/>
      </a:accent5>
      <a:accent6>
        <a:srgbClr val="9C6A6A"/>
      </a:accent6>
      <a:hlink>
        <a:srgbClr val="2998E3"/>
      </a:hlink>
      <a:folHlink>
        <a:srgbClr val="7F723D"/>
      </a:folHlink>
    </a:clrScheme>
    <a:fontScheme name="Citáty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Citáty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table" id="{39EC5628-30ED-4578-ACD8-9820EDB8E15A}" vid="{6F3559E9-1A4C-49D8-94D4-F41003531C4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Citáty</Template>
  <TotalTime>4</TotalTime>
  <Words>211</Words>
  <Application>Microsoft Office PowerPoint</Application>
  <PresentationFormat>Širokoúhlá obrazovka</PresentationFormat>
  <Paragraphs>20</Paragraphs>
  <Slides>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7" baseType="lpstr">
      <vt:lpstr>Century Gothic</vt:lpstr>
      <vt:lpstr>Wingdings 2</vt:lpstr>
      <vt:lpstr>Citáty</vt:lpstr>
      <vt:lpstr>Ecce nova facio omnia</vt:lpstr>
      <vt:lpstr>Cyberlearning vs e-learning</vt:lpstr>
      <vt:lpstr>Cyberlearning vs e-learning</vt:lpstr>
      <vt:lpstr>Psychologie a edTech (zdroj)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Ecce nova facio omnia</dc:title>
  <dc:creator>Michal Cerny</dc:creator>
  <cp:lastModifiedBy>Michal Cerny</cp:lastModifiedBy>
  <cp:revision>3</cp:revision>
  <dcterms:created xsi:type="dcterms:W3CDTF">2017-03-28T18:33:54Z</dcterms:created>
  <dcterms:modified xsi:type="dcterms:W3CDTF">2017-03-28T18:38:08Z</dcterms:modified>
</cp:coreProperties>
</file>