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397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351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972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091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84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781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387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179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20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440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704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578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71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769AB37B-D156-430D-9FB9-193A43FB1BE6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012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69AB37B-D156-430D-9FB9-193A43FB1BE6}" type="datetimeFigureOut">
              <a:rPr lang="cs-CZ" smtClean="0"/>
              <a:t>07.05.2021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2071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unispace.muni.cz/library/catalog/book/194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osmas.cz/knihy/141121/hereticka-skola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FE8DED1-24FF-4A79-873B-ECE3ABE73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AA6A048-501A-4387-906B-B8A8543E7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7093" y="643467"/>
            <a:ext cx="10917814" cy="5571066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80559" y="1286935"/>
            <a:ext cx="9638153" cy="2668377"/>
          </a:xfrm>
          <a:effectLst/>
        </p:spPr>
        <p:txBody>
          <a:bodyPr>
            <a:normAutofit/>
          </a:bodyPr>
          <a:lstStyle/>
          <a:p>
            <a:pPr algn="ctr"/>
            <a:r>
              <a:rPr lang="it-IT" b="1">
                <a:solidFill>
                  <a:schemeClr val="tx1"/>
                </a:solidFill>
              </a:rPr>
              <a:t>Non scholae, sed vitae discimus</a:t>
            </a:r>
            <a:r>
              <a:rPr lang="cs-CZ" b="1">
                <a:solidFill>
                  <a:schemeClr val="tx1"/>
                </a:solidFill>
              </a:rPr>
              <a:t>?!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0559" y="4116179"/>
            <a:ext cx="9638153" cy="1599642"/>
          </a:xfrm>
          <a:effectLst/>
        </p:spPr>
        <p:txBody>
          <a:bodyPr>
            <a:normAutofit/>
          </a:bodyPr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58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6A01907A-BF04-440F-BA0D-49BC962734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sl-a-sc-edu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467" y="879940"/>
            <a:ext cx="10905066" cy="5098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461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743172-17A8-4FA4-8434-B813E03B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23">
            <a:extLst>
              <a:ext uri="{FF2B5EF4-FFF2-40B4-BE49-F238E27FC236}">
                <a16:creationId xmlns:a16="http://schemas.microsoft.com/office/drawing/2014/main" id="{4CE1233C-FD2F-489E-BFDE-086F5FED6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1514" y="1800225"/>
            <a:ext cx="3444211" cy="42411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/>
              <a:t>Učňovské školství… jednotné závěrečné zkoušky…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80472" y="1226943"/>
            <a:ext cx="6268062" cy="4230941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4203094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cs-CZ" sz="3200">
                <a:solidFill>
                  <a:schemeClr val="tx1"/>
                </a:solidFill>
              </a:rPr>
              <a:t>Základní rysy koncepce nové závěrečné zkoušky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r>
              <a:rPr lang="cs-CZ" sz="1600"/>
              <a:t>Jednotné zadání závěrečné zkoušky (JZZZ) se vytváří pro každý učební obor s využitím kvalifikačního standardu úplné kvalifikace. </a:t>
            </a:r>
          </a:p>
          <a:p>
            <a:r>
              <a:rPr lang="cs-CZ" sz="1600"/>
              <a:t>Jednotná zadání připravují pracovníci odborných škol.  </a:t>
            </a:r>
          </a:p>
          <a:p>
            <a:r>
              <a:rPr lang="cs-CZ" sz="1600"/>
              <a:t>a posuzování a tvorbě jednotných zadání se podílejí zástupci podnikové sféry a další sociální partneři.  </a:t>
            </a:r>
          </a:p>
          <a:p>
            <a:r>
              <a:rPr lang="cs-CZ" sz="1600"/>
              <a:t>Efektivní tvorbu jednotných zadání a jejich plošnou distribuci do škol umožňuje informační systém nové závěrečné zkoušky.  </a:t>
            </a:r>
          </a:p>
          <a:p>
            <a:r>
              <a:rPr lang="cs-CZ" sz="1600"/>
              <a:t>Do závěrečné zkoušky byly zařazeny nové obsahové prvky, jako je obecný přehled ze světa práce a samostatná odborná práce.  </a:t>
            </a:r>
          </a:p>
          <a:p>
            <a:r>
              <a:rPr lang="cs-CZ" sz="1600"/>
              <a:t>Pedagogové mají možnost doplnit jednotné zadání závěrečné zkoušky o specifika odborné přípravy v rámci konkrétní školy.</a:t>
            </a:r>
          </a:p>
        </p:txBody>
      </p:sp>
    </p:spTree>
    <p:extLst>
      <p:ext uri="{BB962C8B-B14F-4D97-AF65-F5344CB8AC3E}">
        <p14:creationId xmlns:p14="http://schemas.microsoft.com/office/powerpoint/2010/main" val="3780364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cs-CZ" sz="3200">
                <a:solidFill>
                  <a:schemeClr val="tx1"/>
                </a:solidFill>
              </a:rPr>
              <a:t>Z čeho se skládají nové závěrečné zkoušky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r>
              <a:rPr lang="cs-CZ" sz="1600" dirty="0"/>
              <a:t> Zkouška písemná: Trvá 240 minut, žáci si volí nejméně ze tří témat, vybrané téma pak samostatně zpracují. U některých oborů je zařazena i zkouška z jazyka (např. u pekařů a kadeřnic). Součástí písemné zkoušky je zhruba v polovině oborů test.  </a:t>
            </a:r>
          </a:p>
          <a:p>
            <a:r>
              <a:rPr lang="cs-CZ" sz="1600" dirty="0"/>
              <a:t>Zkouška ústní: Téma si žák vylosuje z 25 až 30 témat. Pak má 15 minut na přípravu a stejně dlouho trvá samotné zkoušení. Jeho součástí je i otázka ze světa práce.  </a:t>
            </a:r>
          </a:p>
          <a:p>
            <a:r>
              <a:rPr lang="cs-CZ" sz="1600" dirty="0"/>
              <a:t>Zkouška praktická: Jde o nejdůležitější součást závěrečných zkoušek, trvá 1 až 3 dny (v uměleckých oborech 2 až 4 týdny – maximálně 140 hodin).  </a:t>
            </a:r>
          </a:p>
          <a:p>
            <a:r>
              <a:rPr lang="cs-CZ" sz="1600" dirty="0"/>
              <a:t>Hodnocení: Výkony žáků hodnotí učitelé školy, ale řídí se přitom kritérii a pravidly, která stanovuje jednotné zadání. </a:t>
            </a:r>
          </a:p>
        </p:txBody>
      </p:sp>
    </p:spTree>
    <p:extLst>
      <p:ext uri="{BB962C8B-B14F-4D97-AF65-F5344CB8AC3E}">
        <p14:creationId xmlns:p14="http://schemas.microsoft.com/office/powerpoint/2010/main" val="1845078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C2290F0-E45D-41DB-B296-10FEC3519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23">
            <a:extLst>
              <a:ext uri="{FF2B5EF4-FFF2-40B4-BE49-F238E27FC236}">
                <a16:creationId xmlns:a16="http://schemas.microsoft.com/office/drawing/2014/main" id="{42F5B9E6-0E39-45C4-A238-A7F0FA66F3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552944" cy="6858000"/>
          </a:xfrm>
          <a:custGeom>
            <a:avLst/>
            <a:gdLst>
              <a:gd name="connsiteX0" fmla="*/ 0 w 7552944"/>
              <a:gd name="connsiteY0" fmla="*/ 0 h 6858000"/>
              <a:gd name="connsiteX1" fmla="*/ 1067477 w 7552944"/>
              <a:gd name="connsiteY1" fmla="*/ 0 h 6858000"/>
              <a:gd name="connsiteX2" fmla="*/ 2201779 w 7552944"/>
              <a:gd name="connsiteY2" fmla="*/ 0 h 6858000"/>
              <a:gd name="connsiteX3" fmla="*/ 7552944 w 7552944"/>
              <a:gd name="connsiteY3" fmla="*/ 0 h 6858000"/>
              <a:gd name="connsiteX4" fmla="*/ 7552944 w 7552944"/>
              <a:gd name="connsiteY4" fmla="*/ 1900238 h 6858000"/>
              <a:gd name="connsiteX5" fmla="*/ 7182528 w 7552944"/>
              <a:gd name="connsiteY5" fmla="*/ 2178050 h 6858000"/>
              <a:gd name="connsiteX6" fmla="*/ 7178294 w 7552944"/>
              <a:gd name="connsiteY6" fmla="*/ 2184400 h 6858000"/>
              <a:gd name="connsiteX7" fmla="*/ 7171944 w 7552944"/>
              <a:gd name="connsiteY7" fmla="*/ 2193925 h 6858000"/>
              <a:gd name="connsiteX8" fmla="*/ 7165594 w 7552944"/>
              <a:gd name="connsiteY8" fmla="*/ 2201863 h 6858000"/>
              <a:gd name="connsiteX9" fmla="*/ 7165594 w 7552944"/>
              <a:gd name="connsiteY9" fmla="*/ 2211388 h 6858000"/>
              <a:gd name="connsiteX10" fmla="*/ 7165594 w 7552944"/>
              <a:gd name="connsiteY10" fmla="*/ 2220913 h 6858000"/>
              <a:gd name="connsiteX11" fmla="*/ 7171944 w 7552944"/>
              <a:gd name="connsiteY11" fmla="*/ 2228850 h 6858000"/>
              <a:gd name="connsiteX12" fmla="*/ 7178294 w 7552944"/>
              <a:gd name="connsiteY12" fmla="*/ 2238375 h 6858000"/>
              <a:gd name="connsiteX13" fmla="*/ 7182528 w 7552944"/>
              <a:gd name="connsiteY13" fmla="*/ 2244725 h 6858000"/>
              <a:gd name="connsiteX14" fmla="*/ 7552944 w 7552944"/>
              <a:gd name="connsiteY14" fmla="*/ 2522538 h 6858000"/>
              <a:gd name="connsiteX15" fmla="*/ 7552944 w 7552944"/>
              <a:gd name="connsiteY15" fmla="*/ 6858000 h 6858000"/>
              <a:gd name="connsiteX16" fmla="*/ 2201779 w 7552944"/>
              <a:gd name="connsiteY16" fmla="*/ 6858000 h 6858000"/>
              <a:gd name="connsiteX17" fmla="*/ 1067477 w 7552944"/>
              <a:gd name="connsiteY17" fmla="*/ 6858000 h 6858000"/>
              <a:gd name="connsiteX18" fmla="*/ 0 w 7552944"/>
              <a:gd name="connsiteY1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552944" h="6858000">
                <a:moveTo>
                  <a:pt x="0" y="0"/>
                </a:moveTo>
                <a:lnTo>
                  <a:pt x="1067477" y="0"/>
                </a:lnTo>
                <a:lnTo>
                  <a:pt x="2201779" y="0"/>
                </a:lnTo>
                <a:lnTo>
                  <a:pt x="7552944" y="0"/>
                </a:lnTo>
                <a:lnTo>
                  <a:pt x="7552944" y="1900238"/>
                </a:lnTo>
                <a:lnTo>
                  <a:pt x="7182528" y="2178050"/>
                </a:lnTo>
                <a:lnTo>
                  <a:pt x="7178294" y="2184400"/>
                </a:lnTo>
                <a:lnTo>
                  <a:pt x="7171944" y="2193925"/>
                </a:lnTo>
                <a:lnTo>
                  <a:pt x="7165594" y="2201863"/>
                </a:lnTo>
                <a:lnTo>
                  <a:pt x="7165594" y="2211388"/>
                </a:lnTo>
                <a:lnTo>
                  <a:pt x="7165594" y="2220913"/>
                </a:lnTo>
                <a:lnTo>
                  <a:pt x="7171944" y="2228850"/>
                </a:lnTo>
                <a:lnTo>
                  <a:pt x="7178294" y="2238375"/>
                </a:lnTo>
                <a:lnTo>
                  <a:pt x="7182528" y="2244725"/>
                </a:lnTo>
                <a:lnTo>
                  <a:pt x="7552944" y="2522538"/>
                </a:lnTo>
                <a:lnTo>
                  <a:pt x="7552944" y="6858000"/>
                </a:lnTo>
                <a:lnTo>
                  <a:pt x="2201779" y="6858000"/>
                </a:lnTo>
                <a:lnTo>
                  <a:pt x="106747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6097955" cy="1559412"/>
          </a:xfrm>
        </p:spPr>
        <p:txBody>
          <a:bodyPr>
            <a:normAutofit/>
          </a:bodyPr>
          <a:lstStyle/>
          <a:p>
            <a:r>
              <a:rPr lang="cs-CZ" dirty="0"/>
              <a:t>Kurikulum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413000"/>
            <a:ext cx="6075179" cy="363220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Formální</a:t>
            </a:r>
          </a:p>
          <a:p>
            <a:r>
              <a:rPr lang="cs-CZ">
                <a:solidFill>
                  <a:srgbClr val="FFFFFF"/>
                </a:solidFill>
              </a:rPr>
              <a:t>Žité</a:t>
            </a:r>
          </a:p>
          <a:p>
            <a:endParaRPr lang="cs-CZ">
              <a:solidFill>
                <a:srgbClr val="FFFFFF"/>
              </a:solidFill>
            </a:endParaRPr>
          </a:p>
          <a:p>
            <a:r>
              <a:rPr lang="cs-CZ">
                <a:solidFill>
                  <a:srgbClr val="FFFFFF"/>
                </a:solidFill>
              </a:rPr>
              <a:t>Materializované</a:t>
            </a:r>
          </a:p>
          <a:p>
            <a:r>
              <a:rPr lang="cs-CZ">
                <a:solidFill>
                  <a:srgbClr val="FFFFFF"/>
                </a:solidFill>
              </a:rPr>
              <a:t>Situační</a:t>
            </a:r>
          </a:p>
          <a:p>
            <a:endParaRPr lang="cs-CZ">
              <a:solidFill>
                <a:srgbClr val="FFFFFF"/>
              </a:solidFill>
            </a:endParaRPr>
          </a:p>
          <a:p>
            <a:r>
              <a:rPr lang="cs-CZ">
                <a:solidFill>
                  <a:srgbClr val="FFFFFF"/>
                </a:solidFill>
              </a:rPr>
              <a:t>Dynamické</a:t>
            </a:r>
          </a:p>
          <a:p>
            <a:r>
              <a:rPr lang="cs-CZ">
                <a:solidFill>
                  <a:srgbClr val="FFFFFF"/>
                </a:solidFill>
              </a:rPr>
              <a:t>Statické</a:t>
            </a:r>
          </a:p>
          <a:p>
            <a:r>
              <a:rPr lang="cs-CZ">
                <a:solidFill>
                  <a:srgbClr val="FFFFFF"/>
                </a:solidFill>
              </a:rPr>
              <a:t>Stabilní</a:t>
            </a:r>
          </a:p>
        </p:txBody>
      </p:sp>
      <p:sp>
        <p:nvSpPr>
          <p:cNvPr id="21" name="Rounded Rectangle 17">
            <a:extLst>
              <a:ext uri="{FF2B5EF4-FFF2-40B4-BE49-F238E27FC236}">
                <a16:creationId xmlns:a16="http://schemas.microsoft.com/office/drawing/2014/main" id="{B97A76A2-B7F2-4D75-AB9E-71FB748825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93746" y="958640"/>
            <a:ext cx="3354790" cy="4945244"/>
          </a:xfrm>
          <a:prstGeom prst="roundRect">
            <a:avLst>
              <a:gd name="adj" fmla="val 3513"/>
            </a:avLst>
          </a:prstGeom>
          <a:solidFill>
            <a:schemeClr val="bg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>
            <a:hlinkClick r:id="rId2"/>
            <a:extLst>
              <a:ext uri="{FF2B5EF4-FFF2-40B4-BE49-F238E27FC236}">
                <a16:creationId xmlns:a16="http://schemas.microsoft.com/office/drawing/2014/main" id="{0F3C00DD-D07A-4A44-96B4-98437B1B77F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57" r="6815" b="5"/>
          <a:stretch/>
        </p:blipFill>
        <p:spPr>
          <a:xfrm>
            <a:off x="8507487" y="1258529"/>
            <a:ext cx="2735071" cy="433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032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cs-CZ" sz="3200">
                <a:solidFill>
                  <a:schemeClr val="tx1"/>
                </a:solidFill>
              </a:rPr>
              <a:t>Od osnov k RVP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400" dirty="0"/>
              <a:t>Od </a:t>
            </a:r>
            <a:r>
              <a:rPr lang="cs-CZ" sz="1400" dirty="0" err="1"/>
              <a:t>kognitivistického</a:t>
            </a:r>
            <a:r>
              <a:rPr lang="cs-CZ" sz="1400" dirty="0"/>
              <a:t> pojetí osnov ke konstruktivistické výuce</a:t>
            </a:r>
          </a:p>
          <a:p>
            <a:pPr>
              <a:lnSpc>
                <a:spcPct val="90000"/>
              </a:lnSpc>
            </a:pPr>
            <a:r>
              <a:rPr lang="cs-CZ" sz="1400" dirty="0"/>
              <a:t>Kombinace:</a:t>
            </a:r>
          </a:p>
          <a:p>
            <a:pPr lvl="1">
              <a:lnSpc>
                <a:spcPct val="90000"/>
              </a:lnSpc>
            </a:pPr>
            <a:r>
              <a:rPr lang="cs-CZ" sz="1400" dirty="0"/>
              <a:t>Výstupů z učení</a:t>
            </a:r>
          </a:p>
          <a:p>
            <a:pPr lvl="1">
              <a:lnSpc>
                <a:spcPct val="90000"/>
              </a:lnSpc>
            </a:pPr>
            <a:r>
              <a:rPr lang="cs-CZ" sz="1400" dirty="0"/>
              <a:t>Průřezových témat</a:t>
            </a:r>
          </a:p>
          <a:p>
            <a:pPr lvl="1">
              <a:lnSpc>
                <a:spcPct val="90000"/>
              </a:lnSpc>
            </a:pPr>
            <a:r>
              <a:rPr lang="cs-CZ" sz="1400" dirty="0"/>
              <a:t>Kompetenčního učení</a:t>
            </a:r>
          </a:p>
          <a:p>
            <a:pPr>
              <a:lnSpc>
                <a:spcPct val="90000"/>
              </a:lnSpc>
            </a:pPr>
            <a:r>
              <a:rPr lang="cs-CZ" sz="1400" dirty="0"/>
              <a:t>V první fázi (po roce 2004) jen malý odklon od kognitivismu, dnes jsou ŠVP (implementace RVP) na úrovni školy typicky konstruktivistické, což se ale ne vždy musí nutně odrážet ve výuce.</a:t>
            </a:r>
          </a:p>
          <a:p>
            <a:pPr>
              <a:lnSpc>
                <a:spcPct val="90000"/>
              </a:lnSpc>
            </a:pPr>
            <a:r>
              <a:rPr lang="cs-CZ" sz="1400" dirty="0"/>
              <a:t>Dvojstupňovité kurikulum, participativní metody, demokratizace vzdělávání.</a:t>
            </a:r>
          </a:p>
          <a:p>
            <a:pPr>
              <a:lnSpc>
                <a:spcPct val="90000"/>
              </a:lnSpc>
            </a:pPr>
            <a:r>
              <a:rPr lang="cs-CZ" sz="1400" dirty="0"/>
              <a:t>Nyní nastupuje tzv. „malá reforma“.</a:t>
            </a:r>
          </a:p>
          <a:p>
            <a:pPr>
              <a:lnSpc>
                <a:spcPct val="90000"/>
              </a:lnSpc>
            </a:pPr>
            <a:r>
              <a:rPr lang="cs-CZ" sz="1400" dirty="0"/>
              <a:t>Reforma spojena s diskusí o vzdělávacím obsahu a o bezobsažnosti kompetencí.</a:t>
            </a:r>
          </a:p>
          <a:p>
            <a:pPr>
              <a:lnSpc>
                <a:spcPct val="90000"/>
              </a:lnSpc>
            </a:pPr>
            <a:r>
              <a:rPr lang="cs-CZ" sz="1400" dirty="0"/>
              <a:t>Důraz je kladen na mezipředmětové vztahy (Palouš: </a:t>
            </a:r>
            <a:r>
              <a:rPr lang="cs-CZ" sz="1400" dirty="0">
                <a:hlinkClick r:id="rId2"/>
              </a:rPr>
              <a:t>Heretická škola</a:t>
            </a:r>
            <a:r>
              <a:rPr lang="cs-CZ" sz="1400" dirty="0"/>
              <a:t>)</a:t>
            </a:r>
          </a:p>
          <a:p>
            <a:pPr>
              <a:lnSpc>
                <a:spcPct val="90000"/>
              </a:lnSpc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59171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cs-CZ" sz="3200">
                <a:solidFill>
                  <a:schemeClr val="tx1"/>
                </a:solidFill>
              </a:rPr>
              <a:t>Kompetence dle RVP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r>
              <a:rPr lang="cs-CZ" sz="1600"/>
              <a:t>kompetence k učení</a:t>
            </a:r>
          </a:p>
          <a:p>
            <a:r>
              <a:rPr lang="cs-CZ" sz="1600"/>
              <a:t>kompetence k řešení problémů</a:t>
            </a:r>
          </a:p>
          <a:p>
            <a:r>
              <a:rPr lang="cs-CZ" sz="1600"/>
              <a:t>kompetence komunikativní</a:t>
            </a:r>
          </a:p>
          <a:p>
            <a:r>
              <a:rPr lang="cs-CZ" sz="1600"/>
              <a:t>kompetence sociální a personální</a:t>
            </a:r>
          </a:p>
          <a:p>
            <a:r>
              <a:rPr lang="cs-CZ" sz="1600"/>
              <a:t>kompetence občanské</a:t>
            </a:r>
          </a:p>
          <a:p>
            <a:r>
              <a:rPr lang="cs-CZ" sz="1600"/>
              <a:t>kompetence pracovní</a:t>
            </a:r>
          </a:p>
          <a:p>
            <a:endParaRPr lang="cs-CZ" sz="1600"/>
          </a:p>
        </p:txBody>
      </p:sp>
    </p:spTree>
    <p:extLst>
      <p:ext uri="{BB962C8B-B14F-4D97-AF65-F5344CB8AC3E}">
        <p14:creationId xmlns:p14="http://schemas.microsoft.com/office/powerpoint/2010/main" val="1258942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56824CE-083D-4ED5-94A5-655345BBE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0785D83B-2124-40CD-9E29-811BC2B7C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cs-CZ" dirty="0"/>
              <a:t>Vzdělávací obsah základního vzdělávání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7085623"/>
              </p:ext>
            </p:extLst>
          </p:nvPr>
        </p:nvGraphicFramePr>
        <p:xfrm>
          <a:off x="1210328" y="2494722"/>
          <a:ext cx="9771344" cy="359401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885672">
                  <a:extLst>
                    <a:ext uri="{9D8B030D-6E8A-4147-A177-3AD203B41FA5}">
                      <a16:colId xmlns:a16="http://schemas.microsoft.com/office/drawing/2014/main" val="1339574773"/>
                    </a:ext>
                  </a:extLst>
                </a:gridCol>
                <a:gridCol w="4885672">
                  <a:extLst>
                    <a:ext uri="{9D8B030D-6E8A-4147-A177-3AD203B41FA5}">
                      <a16:colId xmlns:a16="http://schemas.microsoft.com/office/drawing/2014/main" val="1536776559"/>
                    </a:ext>
                  </a:extLst>
                </a:gridCol>
              </a:tblGrid>
              <a:tr h="373861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Jazyk a jazyková komunikace</a:t>
                      </a:r>
                    </a:p>
                  </a:txBody>
                  <a:tcPr marL="84968" marR="84968" marT="42484" marB="42484" anchor="ctr"/>
                </a:tc>
                <a:tc>
                  <a:txBody>
                    <a:bodyPr/>
                    <a:lstStyle/>
                    <a:p>
                      <a:r>
                        <a:rPr lang="pl-PL" sz="1700">
                          <a:effectLst/>
                        </a:rPr>
                        <a:t>Český jazyk a literatura, Cizí jazyk</a:t>
                      </a:r>
                    </a:p>
                  </a:txBody>
                  <a:tcPr marL="84968" marR="84968" marT="42484" marB="42484" anchor="ctr"/>
                </a:tc>
                <a:extLst>
                  <a:ext uri="{0D108BD9-81ED-4DB2-BD59-A6C34878D82A}">
                    <a16:rowId xmlns:a16="http://schemas.microsoft.com/office/drawing/2014/main" val="376440669"/>
                  </a:ext>
                </a:extLst>
              </a:tr>
              <a:tr h="373861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Matematika a její aplikace</a:t>
                      </a:r>
                    </a:p>
                  </a:txBody>
                  <a:tcPr marL="84968" marR="84968" marT="42484" marB="42484" anchor="ctr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Matematika a její aplikace</a:t>
                      </a:r>
                    </a:p>
                  </a:txBody>
                  <a:tcPr marL="84968" marR="84968" marT="42484" marB="42484" anchor="ctr"/>
                </a:tc>
                <a:extLst>
                  <a:ext uri="{0D108BD9-81ED-4DB2-BD59-A6C34878D82A}">
                    <a16:rowId xmlns:a16="http://schemas.microsoft.com/office/drawing/2014/main" val="556989491"/>
                  </a:ext>
                </a:extLst>
              </a:tr>
              <a:tr h="373861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Informační a komunikační technologie</a:t>
                      </a:r>
                    </a:p>
                  </a:txBody>
                  <a:tcPr marL="84968" marR="84968" marT="42484" marB="42484" anchor="ctr"/>
                </a:tc>
                <a:tc>
                  <a:txBody>
                    <a:bodyPr/>
                    <a:lstStyle/>
                    <a:p>
                      <a:r>
                        <a:rPr lang="cs-CZ" sz="1700" strike="sngStrike">
                          <a:effectLst/>
                        </a:rPr>
                        <a:t>Informační a komunikační technologie </a:t>
                      </a:r>
                      <a:r>
                        <a:rPr lang="cs-CZ" sz="1700" strike="noStrike">
                          <a:effectLst/>
                        </a:rPr>
                        <a:t>Informatika</a:t>
                      </a:r>
                    </a:p>
                  </a:txBody>
                  <a:tcPr marL="84968" marR="84968" marT="42484" marB="42484" anchor="ctr"/>
                </a:tc>
                <a:extLst>
                  <a:ext uri="{0D108BD9-81ED-4DB2-BD59-A6C34878D82A}">
                    <a16:rowId xmlns:a16="http://schemas.microsoft.com/office/drawing/2014/main" val="2731194315"/>
                  </a:ext>
                </a:extLst>
              </a:tr>
              <a:tr h="373861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Člověk a jeho svět</a:t>
                      </a:r>
                    </a:p>
                  </a:txBody>
                  <a:tcPr marL="84968" marR="84968" marT="42484" marB="42484" anchor="ctr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Člověk a jeho svět</a:t>
                      </a:r>
                    </a:p>
                  </a:txBody>
                  <a:tcPr marL="84968" marR="84968" marT="42484" marB="42484" anchor="ctr"/>
                </a:tc>
                <a:extLst>
                  <a:ext uri="{0D108BD9-81ED-4DB2-BD59-A6C34878D82A}">
                    <a16:rowId xmlns:a16="http://schemas.microsoft.com/office/drawing/2014/main" val="3126574803"/>
                  </a:ext>
                </a:extLst>
              </a:tr>
              <a:tr h="373861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Člověk a společnost</a:t>
                      </a:r>
                    </a:p>
                  </a:txBody>
                  <a:tcPr marL="84968" marR="84968" marT="42484" marB="42484" anchor="ctr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Dějepis, Výchova k občanství</a:t>
                      </a:r>
                    </a:p>
                  </a:txBody>
                  <a:tcPr marL="84968" marR="84968" marT="42484" marB="42484" anchor="ctr"/>
                </a:tc>
                <a:extLst>
                  <a:ext uri="{0D108BD9-81ED-4DB2-BD59-A6C34878D82A}">
                    <a16:rowId xmlns:a16="http://schemas.microsoft.com/office/drawing/2014/main" val="442720077"/>
                  </a:ext>
                </a:extLst>
              </a:tr>
              <a:tr h="373861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Člověk a příroda</a:t>
                      </a:r>
                    </a:p>
                  </a:txBody>
                  <a:tcPr marL="84968" marR="84968" marT="42484" marB="42484" anchor="ctr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Fyzika, Chemie, Přírodopis, Zeměpis</a:t>
                      </a:r>
                    </a:p>
                  </a:txBody>
                  <a:tcPr marL="84968" marR="84968" marT="42484" marB="42484" anchor="ctr"/>
                </a:tc>
                <a:extLst>
                  <a:ext uri="{0D108BD9-81ED-4DB2-BD59-A6C34878D82A}">
                    <a16:rowId xmlns:a16="http://schemas.microsoft.com/office/drawing/2014/main" val="92129220"/>
                  </a:ext>
                </a:extLst>
              </a:tr>
              <a:tr h="373861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Umění a kultura</a:t>
                      </a:r>
                    </a:p>
                  </a:txBody>
                  <a:tcPr marL="84968" marR="84968" marT="42484" marB="42484" anchor="ctr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Hudební výchova, Výtvarná výchova</a:t>
                      </a:r>
                    </a:p>
                  </a:txBody>
                  <a:tcPr marL="84968" marR="84968" marT="42484" marB="42484" anchor="ctr"/>
                </a:tc>
                <a:extLst>
                  <a:ext uri="{0D108BD9-81ED-4DB2-BD59-A6C34878D82A}">
                    <a16:rowId xmlns:a16="http://schemas.microsoft.com/office/drawing/2014/main" val="417825126"/>
                  </a:ext>
                </a:extLst>
              </a:tr>
              <a:tr h="373861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Člověk a zdraví</a:t>
                      </a:r>
                    </a:p>
                  </a:txBody>
                  <a:tcPr marL="84968" marR="84968" marT="42484" marB="42484" anchor="ctr"/>
                </a:tc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Výchova ke zdraví, Tělesná výchova</a:t>
                      </a:r>
                    </a:p>
                  </a:txBody>
                  <a:tcPr marL="84968" marR="84968" marT="42484" marB="42484" anchor="ctr"/>
                </a:tc>
                <a:extLst>
                  <a:ext uri="{0D108BD9-81ED-4DB2-BD59-A6C34878D82A}">
                    <a16:rowId xmlns:a16="http://schemas.microsoft.com/office/drawing/2014/main" val="4071738315"/>
                  </a:ext>
                </a:extLst>
              </a:tr>
              <a:tr h="373861">
                <a:tc>
                  <a:txBody>
                    <a:bodyPr/>
                    <a:lstStyle/>
                    <a:p>
                      <a:r>
                        <a:rPr lang="cs-CZ" sz="1700">
                          <a:effectLst/>
                        </a:rPr>
                        <a:t>Člověk a svět práce</a:t>
                      </a:r>
                    </a:p>
                  </a:txBody>
                  <a:tcPr marL="84968" marR="84968" marT="42484" marB="42484" anchor="ctr"/>
                </a:tc>
                <a:tc>
                  <a:txBody>
                    <a:bodyPr/>
                    <a:lstStyle/>
                    <a:p>
                      <a:r>
                        <a:rPr lang="cs-CZ" sz="1700" kern="1200">
                          <a:effectLst/>
                        </a:rPr>
                        <a:t>Člověk a svět práce</a:t>
                      </a:r>
                      <a:endParaRPr lang="cs-CZ" sz="1700"/>
                    </a:p>
                  </a:txBody>
                  <a:tcPr marL="84968" marR="84968" marT="42484" marB="42484"/>
                </a:tc>
                <a:extLst>
                  <a:ext uri="{0D108BD9-81ED-4DB2-BD59-A6C34878D82A}">
                    <a16:rowId xmlns:a16="http://schemas.microsoft.com/office/drawing/2014/main" val="2175435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4384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cs-CZ" sz="3200">
                <a:solidFill>
                  <a:schemeClr val="tx1"/>
                </a:solidFill>
              </a:rPr>
              <a:t>RVP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r>
              <a:rPr lang="cs-CZ" sz="1600"/>
              <a:t>Pro skoro každý druh školy (od MŠ po SŠ) existuje speciální RVP.</a:t>
            </a:r>
          </a:p>
          <a:p>
            <a:r>
              <a:rPr lang="cs-CZ" sz="1600"/>
              <a:t>Toto RVP je obecné a školy si ho mohou volně implementovat do ŠVP, které je již konkrétní. Organisace výuky je na nich, ale musí dodržet vzdělávací výstupy (což ale nikdo nedělá).</a:t>
            </a:r>
          </a:p>
          <a:p>
            <a:r>
              <a:rPr lang="cs-CZ" sz="1600"/>
              <a:t>ŠVP jsou pak ještě dále rozpracovávány do vzdělávacích nebo tematických plánů.</a:t>
            </a:r>
          </a:p>
          <a:p>
            <a:endParaRPr lang="cs-CZ" sz="1600"/>
          </a:p>
        </p:txBody>
      </p:sp>
    </p:spTree>
    <p:extLst>
      <p:ext uri="{BB962C8B-B14F-4D97-AF65-F5344CB8AC3E}">
        <p14:creationId xmlns:p14="http://schemas.microsoft.com/office/powerpoint/2010/main" val="2855568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cs-CZ" sz="3200">
                <a:solidFill>
                  <a:schemeClr val="tx1"/>
                </a:solidFill>
              </a:rPr>
              <a:t>Problémy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r>
              <a:rPr lang="cs-CZ" sz="1600" dirty="0"/>
              <a:t>Přetíženost kurikula</a:t>
            </a:r>
          </a:p>
          <a:p>
            <a:r>
              <a:rPr lang="cs-CZ" sz="1600" dirty="0"/>
              <a:t>Postupné bobtnání (přidávání nových a nových témat či látky)</a:t>
            </a:r>
          </a:p>
          <a:p>
            <a:r>
              <a:rPr lang="cs-CZ" sz="1600" dirty="0"/>
              <a:t>Problematická reforma</a:t>
            </a:r>
          </a:p>
          <a:p>
            <a:r>
              <a:rPr lang="cs-CZ" sz="1600" dirty="0"/>
              <a:t>Není odlišné povinné a nepovinné učivo (jádrové a fakultativní)</a:t>
            </a:r>
          </a:p>
          <a:p>
            <a:r>
              <a:rPr lang="cs-CZ" sz="1600" dirty="0"/>
              <a:t>Pedagogické fakulty neumí učit kompetence</a:t>
            </a:r>
          </a:p>
          <a:p>
            <a:r>
              <a:rPr lang="cs-CZ" sz="1600" dirty="0"/>
              <a:t>Vzdělávání je stále hodně odborné a málo kompetenční</a:t>
            </a:r>
          </a:p>
          <a:p>
            <a:r>
              <a:rPr lang="cs-CZ" sz="1600" dirty="0"/>
              <a:t>Máme silné diference mezi „vědními“ obory, tedy edukační obsah není integrovaný</a:t>
            </a:r>
          </a:p>
          <a:p>
            <a:r>
              <a:rPr lang="cs-CZ" sz="1600" dirty="0"/>
              <a:t>Kurikulum je přetížené</a:t>
            </a:r>
          </a:p>
          <a:p>
            <a:r>
              <a:rPr lang="cs-CZ" sz="1600" dirty="0"/>
              <a:t>Každá změna vyvolává nelibost</a:t>
            </a:r>
          </a:p>
        </p:txBody>
      </p:sp>
    </p:spTree>
    <p:extLst>
      <p:ext uri="{BB962C8B-B14F-4D97-AF65-F5344CB8AC3E}">
        <p14:creationId xmlns:p14="http://schemas.microsoft.com/office/powerpoint/2010/main" val="147929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cs-CZ" sz="3200">
                <a:solidFill>
                  <a:schemeClr val="tx1"/>
                </a:solidFill>
              </a:rPr>
              <a:t>Problémy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r>
              <a:rPr lang="cs-CZ" sz="1600"/>
              <a:t>RVP je nastavené primárně na všeobecné vzdělávání</a:t>
            </a:r>
          </a:p>
          <a:p>
            <a:r>
              <a:rPr lang="cs-CZ" sz="1600"/>
              <a:t>Neumíme ho implementovat na učňovské obory (spor konkrétního s abstraktním, teorie s praxí)</a:t>
            </a:r>
          </a:p>
          <a:p>
            <a:r>
              <a:rPr lang="cs-CZ" sz="1600"/>
              <a:t>Vzdělávací systém je silně segregační</a:t>
            </a:r>
          </a:p>
          <a:p>
            <a:r>
              <a:rPr lang="cs-CZ" sz="1600"/>
              <a:t>Inklusivní nástroje ne vždy fungují (hůře fungují sociální než speciální)</a:t>
            </a:r>
          </a:p>
          <a:p>
            <a:r>
              <a:rPr lang="cs-CZ" sz="1600"/>
              <a:t>Neumíme být aktuální – již od Tomáše Akvinského</a:t>
            </a:r>
          </a:p>
          <a:p>
            <a:r>
              <a:rPr lang="cs-CZ" sz="1600"/>
              <a:t>Neumíme rozvíjet kompetence</a:t>
            </a:r>
          </a:p>
          <a:p>
            <a:r>
              <a:rPr lang="cs-CZ" sz="1600"/>
              <a:t>Nemáme jasno, co chceme</a:t>
            </a:r>
          </a:p>
        </p:txBody>
      </p:sp>
    </p:spTree>
    <p:extLst>
      <p:ext uri="{BB962C8B-B14F-4D97-AF65-F5344CB8AC3E}">
        <p14:creationId xmlns:p14="http://schemas.microsoft.com/office/powerpoint/2010/main" val="1920166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5200" y="1218476"/>
            <a:ext cx="3187318" cy="4421050"/>
          </a:xfrm>
          <a:effectLst/>
        </p:spPr>
        <p:txBody>
          <a:bodyPr anchor="ctr">
            <a:normAutofit/>
          </a:bodyPr>
          <a:lstStyle/>
          <a:p>
            <a:pPr algn="r"/>
            <a:r>
              <a:rPr lang="pl-PL" sz="3200" dirty="0">
                <a:solidFill>
                  <a:schemeClr val="tx1"/>
                </a:solidFill>
              </a:rPr>
              <a:t>Strategie vzdělávací politiky do roku 2030+ </a:t>
            </a:r>
            <a:endParaRPr lang="cs-CZ" sz="32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6751" y="1218475"/>
            <a:ext cx="6080050" cy="4421051"/>
          </a:xfrm>
          <a:effectLst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400" dirty="0"/>
              <a:t>V současné chvíli externí expertní skupina vymezila dva strategické cíle (čeho chceme dosáhnout?) a čtyři strategické linie (jak toho chceme dosáhnout?). Cíle jsou definovány následovně: </a:t>
            </a:r>
          </a:p>
          <a:p>
            <a:pPr>
              <a:lnSpc>
                <a:spcPct val="90000"/>
              </a:lnSpc>
            </a:pPr>
            <a:r>
              <a:rPr lang="cs-CZ" sz="1400" dirty="0"/>
              <a:t>1) Zaměřit vzdělávání více na získání kompetencí potřebných pro aktivní občanský, profesní i osobní život; </a:t>
            </a:r>
          </a:p>
          <a:p>
            <a:pPr>
              <a:lnSpc>
                <a:spcPct val="90000"/>
              </a:lnSpc>
            </a:pPr>
            <a:r>
              <a:rPr lang="cs-CZ" sz="1400" dirty="0"/>
              <a:t>2) Snížit vzdělanostní nerovnosti a zvýšit spravedlnost v přístupu ke vzdělání. Zatímco čtyři základní strategické linie představují následující prvky: </a:t>
            </a:r>
          </a:p>
          <a:p>
            <a:pPr>
              <a:lnSpc>
                <a:spcPct val="90000"/>
              </a:lnSpc>
            </a:pPr>
            <a:endParaRPr lang="cs-CZ" sz="1400" dirty="0"/>
          </a:p>
          <a:p>
            <a:pPr>
              <a:lnSpc>
                <a:spcPct val="90000"/>
              </a:lnSpc>
            </a:pPr>
            <a:endParaRPr lang="cs-CZ" sz="1400" dirty="0"/>
          </a:p>
          <a:p>
            <a:pPr>
              <a:lnSpc>
                <a:spcPct val="90000"/>
              </a:lnSpc>
            </a:pPr>
            <a:r>
              <a:rPr lang="cs-CZ" sz="1400" dirty="0"/>
              <a:t>1) proměna obsahu a způsobu vzdělávání; </a:t>
            </a:r>
          </a:p>
          <a:p>
            <a:pPr>
              <a:lnSpc>
                <a:spcPct val="90000"/>
              </a:lnSpc>
            </a:pPr>
            <a:r>
              <a:rPr lang="cs-CZ" sz="1400" dirty="0"/>
              <a:t>2) podpora učitelů, ředitelů a dalších pracovníků ve vzdělávání;</a:t>
            </a:r>
          </a:p>
          <a:p>
            <a:pPr>
              <a:lnSpc>
                <a:spcPct val="90000"/>
              </a:lnSpc>
            </a:pPr>
            <a:r>
              <a:rPr lang="cs-CZ" sz="1400" dirty="0"/>
              <a:t>3) zvýšení odborných kapacit, důvěry a vzájemné spolupráce; </a:t>
            </a:r>
          </a:p>
          <a:p>
            <a:pPr>
              <a:lnSpc>
                <a:spcPct val="90000"/>
              </a:lnSpc>
            </a:pPr>
            <a:r>
              <a:rPr lang="cs-CZ" sz="1400" dirty="0"/>
              <a:t>4) zvýšení financování a zajištění jeho stability.  </a:t>
            </a:r>
            <a:br>
              <a:rPr lang="cs-CZ" sz="1400" dirty="0"/>
            </a:b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2932582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Citáty</Template>
  <TotalTime>6</TotalTime>
  <Words>776</Words>
  <Application>Microsoft Office PowerPoint</Application>
  <PresentationFormat>Širokoúhlá obrazovka</PresentationFormat>
  <Paragraphs>93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Century Gothic</vt:lpstr>
      <vt:lpstr>Wingdings 2</vt:lpstr>
      <vt:lpstr>Citáty</vt:lpstr>
      <vt:lpstr>Non scholae, sed vitae discimus?!</vt:lpstr>
      <vt:lpstr>Kurikulum</vt:lpstr>
      <vt:lpstr>Od osnov k RVP</vt:lpstr>
      <vt:lpstr>Kompetence dle RVP</vt:lpstr>
      <vt:lpstr>Vzdělávací obsah základního vzdělávání</vt:lpstr>
      <vt:lpstr>RVP</vt:lpstr>
      <vt:lpstr>Problémy</vt:lpstr>
      <vt:lpstr>Problémy</vt:lpstr>
      <vt:lpstr>Strategie vzdělávací politiky do roku 2030+ </vt:lpstr>
      <vt:lpstr>Prezentace aplikace PowerPoint</vt:lpstr>
      <vt:lpstr>Učňovské školství… jednotné závěrečné zkoušky…</vt:lpstr>
      <vt:lpstr>Základní rysy koncepce nové závěrečné zkoušky</vt:lpstr>
      <vt:lpstr>Z čeho se skládají nové závěrečné zkoušky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 scholae, sed vitae discimus?!</dc:title>
  <dc:creator>Michal Černý</dc:creator>
  <cp:lastModifiedBy>Michal Černý</cp:lastModifiedBy>
  <cp:revision>8</cp:revision>
  <dcterms:created xsi:type="dcterms:W3CDTF">2019-05-10T06:10:46Z</dcterms:created>
  <dcterms:modified xsi:type="dcterms:W3CDTF">2021-05-07T07:21:04Z</dcterms:modified>
</cp:coreProperties>
</file>